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sldIdLst>
    <p:sldId id="334" r:id="rId2"/>
    <p:sldId id="338" r:id="rId3"/>
    <p:sldId id="336" r:id="rId4"/>
    <p:sldId id="310" r:id="rId5"/>
    <p:sldId id="335" r:id="rId6"/>
    <p:sldId id="259" r:id="rId7"/>
    <p:sldId id="261" r:id="rId8"/>
    <p:sldId id="327" r:id="rId9"/>
    <p:sldId id="262" r:id="rId10"/>
    <p:sldId id="264" r:id="rId11"/>
    <p:sldId id="268" r:id="rId12"/>
    <p:sldId id="272" r:id="rId13"/>
    <p:sldId id="269" r:id="rId14"/>
    <p:sldId id="271" r:id="rId15"/>
    <p:sldId id="273" r:id="rId16"/>
    <p:sldId id="270" r:id="rId17"/>
    <p:sldId id="274" r:id="rId18"/>
    <p:sldId id="277" r:id="rId19"/>
    <p:sldId id="328" r:id="rId20"/>
    <p:sldId id="278" r:id="rId21"/>
    <p:sldId id="280" r:id="rId22"/>
    <p:sldId id="281" r:id="rId23"/>
    <p:sldId id="285" r:id="rId24"/>
    <p:sldId id="289" r:id="rId25"/>
    <p:sldId id="290" r:id="rId26"/>
    <p:sldId id="292" r:id="rId27"/>
    <p:sldId id="294" r:id="rId28"/>
    <p:sldId id="33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768BF1-265B-4F77-81B1-231BA53FFD65}">
          <p14:sldIdLst>
            <p14:sldId id="334"/>
            <p14:sldId id="338"/>
            <p14:sldId id="336"/>
            <p14:sldId id="310"/>
            <p14:sldId id="335"/>
            <p14:sldId id="259"/>
            <p14:sldId id="261"/>
            <p14:sldId id="327"/>
          </p14:sldIdLst>
        </p14:section>
        <p14:section name="Untitled Section" id="{688FF13B-6D3A-4864-ADD3-6D402E7FE605}">
          <p14:sldIdLst>
            <p14:sldId id="262"/>
            <p14:sldId id="264"/>
            <p14:sldId id="268"/>
            <p14:sldId id="272"/>
            <p14:sldId id="269"/>
            <p14:sldId id="271"/>
            <p14:sldId id="273"/>
            <p14:sldId id="270"/>
            <p14:sldId id="274"/>
            <p14:sldId id="277"/>
            <p14:sldId id="328"/>
            <p14:sldId id="278"/>
            <p14:sldId id="280"/>
            <p14:sldId id="281"/>
            <p14:sldId id="285"/>
            <p14:sldId id="289"/>
            <p14:sldId id="290"/>
            <p14:sldId id="292"/>
            <p14:sldId id="294"/>
            <p14:sldId id="33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9900"/>
    <a:srgbClr val="FF99FF"/>
    <a:srgbClr val="FFCC99"/>
    <a:srgbClr val="CCFF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autoAdjust="0"/>
  </p:normalViewPr>
  <p:slideViewPr>
    <p:cSldViewPr snapToGrid="0">
      <p:cViewPr>
        <p:scale>
          <a:sx n="100" d="100"/>
          <a:sy n="100" d="100"/>
        </p:scale>
        <p:origin x="-17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3.xml"/><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03D66-D2C6-4DF3-A49A-54796E4A1E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B38A1E-8C0A-47F7-8719-3167149AC62E}">
      <dgm:prSet phldrT="[Text]"/>
      <dgm:spPr/>
      <dgm:t>
        <a:bodyPr/>
        <a:lstStyle/>
        <a:p>
          <a:r>
            <a:rPr lang="fa-IR" dirty="0" smtClean="0"/>
            <a:t>انواع کرم</a:t>
          </a:r>
          <a:endParaRPr lang="en-US" dirty="0"/>
        </a:p>
      </dgm:t>
    </dgm:pt>
    <dgm:pt modelId="{42DE8C6F-046E-4E93-B8BB-E8662336CA58}" type="parTrans" cxnId="{25FCA60B-A452-4CD2-8B59-B92069A867C3}">
      <dgm:prSet/>
      <dgm:spPr/>
      <dgm:t>
        <a:bodyPr/>
        <a:lstStyle/>
        <a:p>
          <a:endParaRPr lang="en-US"/>
        </a:p>
      </dgm:t>
    </dgm:pt>
    <dgm:pt modelId="{EEE31BD6-F9D4-48EA-9394-72D16E1C1FB2}" type="sibTrans" cxnId="{25FCA60B-A452-4CD2-8B59-B92069A867C3}">
      <dgm:prSet/>
      <dgm:spPr/>
      <dgm:t>
        <a:bodyPr/>
        <a:lstStyle/>
        <a:p>
          <a:endParaRPr lang="en-US"/>
        </a:p>
      </dgm:t>
    </dgm:pt>
    <dgm:pt modelId="{97A72B5C-6FB0-4394-8E05-93D4309BB624}">
      <dgm:prSet phldrT="[Text]"/>
      <dgm:spPr/>
      <dgm:t>
        <a:bodyPr/>
        <a:lstStyle/>
        <a:p>
          <a:r>
            <a:rPr lang="fa-IR" dirty="0" smtClean="0"/>
            <a:t>حلقوی</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9705055-0569-4F9C-8F01-931859A1FADA}" type="parTrans" cxnId="{F4FE3FA8-49AE-4B56-8290-F518362786D4}">
      <dgm:prSet/>
      <dgm:spPr/>
      <dgm:t>
        <a:bodyPr/>
        <a:lstStyle/>
        <a:p>
          <a:endParaRPr lang="en-US"/>
        </a:p>
      </dgm:t>
    </dgm:pt>
    <dgm:pt modelId="{9E7B0CD0-47E0-473D-B458-ECBDB9AA2082}" type="sibTrans" cxnId="{F4FE3FA8-49AE-4B56-8290-F518362786D4}">
      <dgm:prSet/>
      <dgm:spPr/>
      <dgm:t>
        <a:bodyPr/>
        <a:lstStyle/>
        <a:p>
          <a:endParaRPr lang="en-US"/>
        </a:p>
      </dgm:t>
    </dgm:pt>
    <dgm:pt modelId="{428739A1-4683-4AB7-B467-1CEEA36A9AC9}">
      <dgm:prSet phldrT="[Text]"/>
      <dgm:spPr/>
      <dgm:t>
        <a:bodyPr/>
        <a:lstStyle/>
        <a:p>
          <a:r>
            <a:rPr lang="fa-IR" dirty="0" smtClean="0"/>
            <a:t>لوله ای </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92EA0A2-3B8A-4FB7-8D66-35A4E45079CA}" type="sibTrans" cxnId="{A49093D9-644B-4EBF-AEC3-C100F3F30B7C}">
      <dgm:prSet/>
      <dgm:spPr/>
      <dgm:t>
        <a:bodyPr/>
        <a:lstStyle/>
        <a:p>
          <a:endParaRPr lang="en-US"/>
        </a:p>
      </dgm:t>
    </dgm:pt>
    <dgm:pt modelId="{3097F019-5485-42E3-ABB4-A921D452830B}" type="parTrans" cxnId="{A49093D9-644B-4EBF-AEC3-C100F3F30B7C}">
      <dgm:prSet/>
      <dgm:spPr/>
      <dgm:t>
        <a:bodyPr/>
        <a:lstStyle/>
        <a:p>
          <a:endParaRPr lang="en-US"/>
        </a:p>
      </dgm:t>
    </dgm:pt>
    <dgm:pt modelId="{FEDDE4C1-51B4-4380-B45A-A392DFFB843A}">
      <dgm:prSet/>
      <dgm:spPr/>
      <dgm:t>
        <a:bodyPr/>
        <a:lstStyle/>
        <a:p>
          <a:r>
            <a:rPr lang="fa-IR" dirty="0" smtClean="0"/>
            <a:t>پهن</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2701766-BD24-4097-978D-B68BC241739B}" type="parTrans" cxnId="{EB359DD2-DC8F-4C2D-B5EC-1373EAA45665}">
      <dgm:prSet/>
      <dgm:spPr/>
      <dgm:t>
        <a:bodyPr/>
        <a:lstStyle/>
        <a:p>
          <a:endParaRPr lang="en-US"/>
        </a:p>
      </dgm:t>
    </dgm:pt>
    <dgm:pt modelId="{4D312EE1-FE67-40DC-9CC8-78D41A776F74}" type="sibTrans" cxnId="{EB359DD2-DC8F-4C2D-B5EC-1373EAA45665}">
      <dgm:prSet/>
      <dgm:spPr/>
      <dgm:t>
        <a:bodyPr/>
        <a:lstStyle/>
        <a:p>
          <a:endParaRPr lang="en-US"/>
        </a:p>
      </dgm:t>
    </dgm:pt>
    <dgm:pt modelId="{BC402515-5EB6-4937-BB49-FFC486C086FA}" type="pres">
      <dgm:prSet presAssocID="{83C03D66-D2C6-4DF3-A49A-54796E4A1E42}" presName="hierChild1" presStyleCnt="0">
        <dgm:presLayoutVars>
          <dgm:chPref val="1"/>
          <dgm:dir/>
          <dgm:animOne val="branch"/>
          <dgm:animLvl val="lvl"/>
          <dgm:resizeHandles/>
        </dgm:presLayoutVars>
      </dgm:prSet>
      <dgm:spPr/>
      <dgm:t>
        <a:bodyPr/>
        <a:lstStyle/>
        <a:p>
          <a:endParaRPr lang="en-US"/>
        </a:p>
      </dgm:t>
    </dgm:pt>
    <dgm:pt modelId="{9B88C664-C2DA-4B06-8781-960393FADEAA}" type="pres">
      <dgm:prSet presAssocID="{39B38A1E-8C0A-47F7-8719-3167149AC62E}" presName="hierRoot1" presStyleCnt="0"/>
      <dgm:spPr/>
    </dgm:pt>
    <dgm:pt modelId="{B30F5D65-E218-4D15-8A6B-1E2E919AC94B}" type="pres">
      <dgm:prSet presAssocID="{39B38A1E-8C0A-47F7-8719-3167149AC62E}" presName="composite" presStyleCnt="0"/>
      <dgm:spPr/>
    </dgm:pt>
    <dgm:pt modelId="{8EB92A2C-D5CC-48EE-AEB5-6B4B9DB293EB}" type="pres">
      <dgm:prSet presAssocID="{39B38A1E-8C0A-47F7-8719-3167149AC62E}" presName="background" presStyleLbl="node0" presStyleIdx="0" presStyleCnt="1"/>
      <dgm:spPr/>
    </dgm:pt>
    <dgm:pt modelId="{83872407-981D-484A-A697-497F61AF82EC}" type="pres">
      <dgm:prSet presAssocID="{39B38A1E-8C0A-47F7-8719-3167149AC62E}" presName="text" presStyleLbl="fgAcc0" presStyleIdx="0" presStyleCnt="1" custLinFactNeighborX="14520">
        <dgm:presLayoutVars>
          <dgm:chPref val="3"/>
        </dgm:presLayoutVars>
      </dgm:prSet>
      <dgm:spPr/>
      <dgm:t>
        <a:bodyPr/>
        <a:lstStyle/>
        <a:p>
          <a:endParaRPr lang="en-US"/>
        </a:p>
      </dgm:t>
    </dgm:pt>
    <dgm:pt modelId="{EFCB844E-85DE-4DF6-AD06-E03ECDC643E8}" type="pres">
      <dgm:prSet presAssocID="{39B38A1E-8C0A-47F7-8719-3167149AC62E}" presName="hierChild2" presStyleCnt="0"/>
      <dgm:spPr/>
    </dgm:pt>
    <dgm:pt modelId="{3476303F-369A-4185-A3B9-E9A4146FF0A8}" type="pres">
      <dgm:prSet presAssocID="{19705055-0569-4F9C-8F01-931859A1FADA}" presName="Name10" presStyleLbl="parChTrans1D2" presStyleIdx="0" presStyleCnt="3"/>
      <dgm:spPr/>
      <dgm:t>
        <a:bodyPr/>
        <a:lstStyle/>
        <a:p>
          <a:endParaRPr lang="en-US"/>
        </a:p>
      </dgm:t>
    </dgm:pt>
    <dgm:pt modelId="{E4935F0C-C026-444E-BE09-CA851B5BC3C1}" type="pres">
      <dgm:prSet presAssocID="{97A72B5C-6FB0-4394-8E05-93D4309BB624}" presName="hierRoot2" presStyleCnt="0"/>
      <dgm:spPr/>
    </dgm:pt>
    <dgm:pt modelId="{CD2687FB-E499-4281-BE6F-E405D8F02190}" type="pres">
      <dgm:prSet presAssocID="{97A72B5C-6FB0-4394-8E05-93D4309BB624}" presName="composite2" presStyleCnt="0"/>
      <dgm:spPr/>
    </dgm:pt>
    <dgm:pt modelId="{4B7AE7A7-E2FE-4A56-856E-93A2271ABDB7}" type="pres">
      <dgm:prSet presAssocID="{97A72B5C-6FB0-4394-8E05-93D4309BB624}" presName="background2" presStyleLbl="node2" presStyleIdx="0" presStyleCnt="3"/>
      <dgm:spPr/>
    </dgm:pt>
    <dgm:pt modelId="{B3397D27-2F68-4FA8-81E4-26285BDD636D}" type="pres">
      <dgm:prSet presAssocID="{97A72B5C-6FB0-4394-8E05-93D4309BB624}" presName="text2" presStyleLbl="fgAcc2" presStyleIdx="0" presStyleCnt="3" custLinFactNeighborX="-27536" custLinFactNeighborY="5519">
        <dgm:presLayoutVars>
          <dgm:chPref val="3"/>
        </dgm:presLayoutVars>
      </dgm:prSet>
      <dgm:spPr/>
      <dgm:t>
        <a:bodyPr/>
        <a:lstStyle/>
        <a:p>
          <a:endParaRPr lang="en-US"/>
        </a:p>
      </dgm:t>
    </dgm:pt>
    <dgm:pt modelId="{EE69A704-B925-4F20-8C82-1FC6A79890E0}" type="pres">
      <dgm:prSet presAssocID="{97A72B5C-6FB0-4394-8E05-93D4309BB624}" presName="hierChild3" presStyleCnt="0"/>
      <dgm:spPr/>
    </dgm:pt>
    <dgm:pt modelId="{DBF2EFC3-B75E-40B9-99B6-35A23B74BE0B}" type="pres">
      <dgm:prSet presAssocID="{3097F019-5485-42E3-ABB4-A921D452830B}" presName="Name10" presStyleLbl="parChTrans1D2" presStyleIdx="1" presStyleCnt="3"/>
      <dgm:spPr/>
      <dgm:t>
        <a:bodyPr/>
        <a:lstStyle/>
        <a:p>
          <a:endParaRPr lang="en-US"/>
        </a:p>
      </dgm:t>
    </dgm:pt>
    <dgm:pt modelId="{83D51BEA-182B-4320-B7BB-B10A61FD35EF}" type="pres">
      <dgm:prSet presAssocID="{428739A1-4683-4AB7-B467-1CEEA36A9AC9}" presName="hierRoot2" presStyleCnt="0"/>
      <dgm:spPr/>
    </dgm:pt>
    <dgm:pt modelId="{83B26D5C-3BAE-4E2C-910B-6CA338EA73C9}" type="pres">
      <dgm:prSet presAssocID="{428739A1-4683-4AB7-B467-1CEEA36A9AC9}" presName="composite2" presStyleCnt="0"/>
      <dgm:spPr/>
    </dgm:pt>
    <dgm:pt modelId="{E00329D7-95B7-4184-961B-D33460FCE142}" type="pres">
      <dgm:prSet presAssocID="{428739A1-4683-4AB7-B467-1CEEA36A9AC9}" presName="background2" presStyleLbl="node2" presStyleIdx="1" presStyleCnt="3"/>
      <dgm:spPr/>
    </dgm:pt>
    <dgm:pt modelId="{00EB6CEA-B660-4622-9420-7ACAD0A96965}" type="pres">
      <dgm:prSet presAssocID="{428739A1-4683-4AB7-B467-1CEEA36A9AC9}" presName="text2" presStyleLbl="fgAcc2" presStyleIdx="1" presStyleCnt="3" custLinFactNeighborX="15020">
        <dgm:presLayoutVars>
          <dgm:chPref val="3"/>
        </dgm:presLayoutVars>
      </dgm:prSet>
      <dgm:spPr/>
      <dgm:t>
        <a:bodyPr/>
        <a:lstStyle/>
        <a:p>
          <a:endParaRPr lang="en-US"/>
        </a:p>
      </dgm:t>
    </dgm:pt>
    <dgm:pt modelId="{68A18394-1865-4066-819B-87428BB62AC1}" type="pres">
      <dgm:prSet presAssocID="{428739A1-4683-4AB7-B467-1CEEA36A9AC9}" presName="hierChild3" presStyleCnt="0"/>
      <dgm:spPr/>
    </dgm:pt>
    <dgm:pt modelId="{CCB70000-A055-4DFD-B28E-BAC6062D8429}" type="pres">
      <dgm:prSet presAssocID="{72701766-BD24-4097-978D-B68BC241739B}" presName="Name10" presStyleLbl="parChTrans1D2" presStyleIdx="2" presStyleCnt="3"/>
      <dgm:spPr/>
      <dgm:t>
        <a:bodyPr/>
        <a:lstStyle/>
        <a:p>
          <a:endParaRPr lang="en-US"/>
        </a:p>
      </dgm:t>
    </dgm:pt>
    <dgm:pt modelId="{8E6D8029-CA68-4EC3-B6BC-6AC7F48086A0}" type="pres">
      <dgm:prSet presAssocID="{FEDDE4C1-51B4-4380-B45A-A392DFFB843A}" presName="hierRoot2" presStyleCnt="0"/>
      <dgm:spPr/>
    </dgm:pt>
    <dgm:pt modelId="{7EB13588-E330-48EC-B369-0ECD1D4CD4B1}" type="pres">
      <dgm:prSet presAssocID="{FEDDE4C1-51B4-4380-B45A-A392DFFB843A}" presName="composite2" presStyleCnt="0"/>
      <dgm:spPr/>
    </dgm:pt>
    <dgm:pt modelId="{498CE189-C4B6-4120-8BC9-5585270AF80C}" type="pres">
      <dgm:prSet presAssocID="{FEDDE4C1-51B4-4380-B45A-A392DFFB843A}" presName="background2" presStyleLbl="node2" presStyleIdx="2" presStyleCnt="3"/>
      <dgm:spPr/>
    </dgm:pt>
    <dgm:pt modelId="{82822231-2832-46AD-BF2B-112DBA775A10}" type="pres">
      <dgm:prSet presAssocID="{FEDDE4C1-51B4-4380-B45A-A392DFFB843A}" presName="text2" presStyleLbl="fgAcc2" presStyleIdx="2" presStyleCnt="3" custLinFactNeighborX="40657" custLinFactNeighborY="-1462">
        <dgm:presLayoutVars>
          <dgm:chPref val="3"/>
        </dgm:presLayoutVars>
      </dgm:prSet>
      <dgm:spPr/>
      <dgm:t>
        <a:bodyPr/>
        <a:lstStyle/>
        <a:p>
          <a:endParaRPr lang="en-US"/>
        </a:p>
      </dgm:t>
    </dgm:pt>
    <dgm:pt modelId="{038886B5-176C-40B5-A318-EB7CA2A6B9A4}" type="pres">
      <dgm:prSet presAssocID="{FEDDE4C1-51B4-4380-B45A-A392DFFB843A}" presName="hierChild3" presStyleCnt="0"/>
      <dgm:spPr/>
    </dgm:pt>
  </dgm:ptLst>
  <dgm:cxnLst>
    <dgm:cxn modelId="{8C0AA21E-B848-45B4-96CF-D22ADC4A9A66}" type="presOf" srcId="{3097F019-5485-42E3-ABB4-A921D452830B}" destId="{DBF2EFC3-B75E-40B9-99B6-35A23B74BE0B}" srcOrd="0" destOrd="0" presId="urn:microsoft.com/office/officeart/2005/8/layout/hierarchy1"/>
    <dgm:cxn modelId="{96FCDBA0-0AF0-48B2-A8D3-9067E432F183}" type="presOf" srcId="{72701766-BD24-4097-978D-B68BC241739B}" destId="{CCB70000-A055-4DFD-B28E-BAC6062D8429}" srcOrd="0" destOrd="0" presId="urn:microsoft.com/office/officeart/2005/8/layout/hierarchy1"/>
    <dgm:cxn modelId="{A49093D9-644B-4EBF-AEC3-C100F3F30B7C}" srcId="{39B38A1E-8C0A-47F7-8719-3167149AC62E}" destId="{428739A1-4683-4AB7-B467-1CEEA36A9AC9}" srcOrd="1" destOrd="0" parTransId="{3097F019-5485-42E3-ABB4-A921D452830B}" sibTransId="{992EA0A2-3B8A-4FB7-8D66-35A4E45079CA}"/>
    <dgm:cxn modelId="{25FCA60B-A452-4CD2-8B59-B92069A867C3}" srcId="{83C03D66-D2C6-4DF3-A49A-54796E4A1E42}" destId="{39B38A1E-8C0A-47F7-8719-3167149AC62E}" srcOrd="0" destOrd="0" parTransId="{42DE8C6F-046E-4E93-B8BB-E8662336CA58}" sibTransId="{EEE31BD6-F9D4-48EA-9394-72D16E1C1FB2}"/>
    <dgm:cxn modelId="{F4FE3FA8-49AE-4B56-8290-F518362786D4}" srcId="{39B38A1E-8C0A-47F7-8719-3167149AC62E}" destId="{97A72B5C-6FB0-4394-8E05-93D4309BB624}" srcOrd="0" destOrd="0" parTransId="{19705055-0569-4F9C-8F01-931859A1FADA}" sibTransId="{9E7B0CD0-47E0-473D-B458-ECBDB9AA2082}"/>
    <dgm:cxn modelId="{08C0C27E-62AE-4CC2-BB36-59A95088E729}" type="presOf" srcId="{39B38A1E-8C0A-47F7-8719-3167149AC62E}" destId="{83872407-981D-484A-A697-497F61AF82EC}" srcOrd="0" destOrd="0" presId="urn:microsoft.com/office/officeart/2005/8/layout/hierarchy1"/>
    <dgm:cxn modelId="{007516C1-8EF9-4E9A-A4F2-A3E598DB2904}" type="presOf" srcId="{97A72B5C-6FB0-4394-8E05-93D4309BB624}" destId="{B3397D27-2F68-4FA8-81E4-26285BDD636D}" srcOrd="0" destOrd="0" presId="urn:microsoft.com/office/officeart/2005/8/layout/hierarchy1"/>
    <dgm:cxn modelId="{6035E600-81EE-4EC8-8763-5CCA4B128D2D}" type="presOf" srcId="{19705055-0569-4F9C-8F01-931859A1FADA}" destId="{3476303F-369A-4185-A3B9-E9A4146FF0A8}" srcOrd="0" destOrd="0" presId="urn:microsoft.com/office/officeart/2005/8/layout/hierarchy1"/>
    <dgm:cxn modelId="{87F49097-3363-4634-B467-EC732B1A0435}" type="presOf" srcId="{428739A1-4683-4AB7-B467-1CEEA36A9AC9}" destId="{00EB6CEA-B660-4622-9420-7ACAD0A96965}" srcOrd="0" destOrd="0" presId="urn:microsoft.com/office/officeart/2005/8/layout/hierarchy1"/>
    <dgm:cxn modelId="{EB359DD2-DC8F-4C2D-B5EC-1373EAA45665}" srcId="{39B38A1E-8C0A-47F7-8719-3167149AC62E}" destId="{FEDDE4C1-51B4-4380-B45A-A392DFFB843A}" srcOrd="2" destOrd="0" parTransId="{72701766-BD24-4097-978D-B68BC241739B}" sibTransId="{4D312EE1-FE67-40DC-9CC8-78D41A776F74}"/>
    <dgm:cxn modelId="{692F9179-916C-4C42-B5C6-BF268FDDE5E5}" type="presOf" srcId="{FEDDE4C1-51B4-4380-B45A-A392DFFB843A}" destId="{82822231-2832-46AD-BF2B-112DBA775A10}" srcOrd="0" destOrd="0" presId="urn:microsoft.com/office/officeart/2005/8/layout/hierarchy1"/>
    <dgm:cxn modelId="{B1BB8549-499A-4EA7-8718-A80EE3CE1B92}" type="presOf" srcId="{83C03D66-D2C6-4DF3-A49A-54796E4A1E42}" destId="{BC402515-5EB6-4937-BB49-FFC486C086FA}" srcOrd="0" destOrd="0" presId="urn:microsoft.com/office/officeart/2005/8/layout/hierarchy1"/>
    <dgm:cxn modelId="{6F362D26-2FF2-41C4-96D3-BC942EE032C7}" type="presParOf" srcId="{BC402515-5EB6-4937-BB49-FFC486C086FA}" destId="{9B88C664-C2DA-4B06-8781-960393FADEAA}" srcOrd="0" destOrd="0" presId="urn:microsoft.com/office/officeart/2005/8/layout/hierarchy1"/>
    <dgm:cxn modelId="{79F2B958-62E0-4C96-BB52-06FB7DFD27AD}" type="presParOf" srcId="{9B88C664-C2DA-4B06-8781-960393FADEAA}" destId="{B30F5D65-E218-4D15-8A6B-1E2E919AC94B}" srcOrd="0" destOrd="0" presId="urn:microsoft.com/office/officeart/2005/8/layout/hierarchy1"/>
    <dgm:cxn modelId="{F6136C27-9C9E-4BB2-AB97-1E06C7DB6A2A}" type="presParOf" srcId="{B30F5D65-E218-4D15-8A6B-1E2E919AC94B}" destId="{8EB92A2C-D5CC-48EE-AEB5-6B4B9DB293EB}" srcOrd="0" destOrd="0" presId="urn:microsoft.com/office/officeart/2005/8/layout/hierarchy1"/>
    <dgm:cxn modelId="{2495AC50-5C19-430F-ACF6-8EF32220BD15}" type="presParOf" srcId="{B30F5D65-E218-4D15-8A6B-1E2E919AC94B}" destId="{83872407-981D-484A-A697-497F61AF82EC}" srcOrd="1" destOrd="0" presId="urn:microsoft.com/office/officeart/2005/8/layout/hierarchy1"/>
    <dgm:cxn modelId="{F919EA95-622E-4F41-A8C6-881A18388E78}" type="presParOf" srcId="{9B88C664-C2DA-4B06-8781-960393FADEAA}" destId="{EFCB844E-85DE-4DF6-AD06-E03ECDC643E8}" srcOrd="1" destOrd="0" presId="urn:microsoft.com/office/officeart/2005/8/layout/hierarchy1"/>
    <dgm:cxn modelId="{95717597-1D02-48C6-AAC3-E8CD52A75367}" type="presParOf" srcId="{EFCB844E-85DE-4DF6-AD06-E03ECDC643E8}" destId="{3476303F-369A-4185-A3B9-E9A4146FF0A8}" srcOrd="0" destOrd="0" presId="urn:microsoft.com/office/officeart/2005/8/layout/hierarchy1"/>
    <dgm:cxn modelId="{71EF38AC-8289-47FE-B5C9-05D6DD72A313}" type="presParOf" srcId="{EFCB844E-85DE-4DF6-AD06-E03ECDC643E8}" destId="{E4935F0C-C026-444E-BE09-CA851B5BC3C1}" srcOrd="1" destOrd="0" presId="urn:microsoft.com/office/officeart/2005/8/layout/hierarchy1"/>
    <dgm:cxn modelId="{E3F396B7-869B-4043-B5AD-8390A0252C6C}" type="presParOf" srcId="{E4935F0C-C026-444E-BE09-CA851B5BC3C1}" destId="{CD2687FB-E499-4281-BE6F-E405D8F02190}" srcOrd="0" destOrd="0" presId="urn:microsoft.com/office/officeart/2005/8/layout/hierarchy1"/>
    <dgm:cxn modelId="{D203B32E-AFCC-4D45-8AEB-7144CC3694B0}" type="presParOf" srcId="{CD2687FB-E499-4281-BE6F-E405D8F02190}" destId="{4B7AE7A7-E2FE-4A56-856E-93A2271ABDB7}" srcOrd="0" destOrd="0" presId="urn:microsoft.com/office/officeart/2005/8/layout/hierarchy1"/>
    <dgm:cxn modelId="{4BE81E2C-1360-4220-B219-9FB8F37E85FB}" type="presParOf" srcId="{CD2687FB-E499-4281-BE6F-E405D8F02190}" destId="{B3397D27-2F68-4FA8-81E4-26285BDD636D}" srcOrd="1" destOrd="0" presId="urn:microsoft.com/office/officeart/2005/8/layout/hierarchy1"/>
    <dgm:cxn modelId="{C9BAAFB5-FD9A-43FD-9421-0904FA1DC044}" type="presParOf" srcId="{E4935F0C-C026-444E-BE09-CA851B5BC3C1}" destId="{EE69A704-B925-4F20-8C82-1FC6A79890E0}" srcOrd="1" destOrd="0" presId="urn:microsoft.com/office/officeart/2005/8/layout/hierarchy1"/>
    <dgm:cxn modelId="{6EE62BD3-B162-4625-9664-8B6D04D189B5}" type="presParOf" srcId="{EFCB844E-85DE-4DF6-AD06-E03ECDC643E8}" destId="{DBF2EFC3-B75E-40B9-99B6-35A23B74BE0B}" srcOrd="2" destOrd="0" presId="urn:microsoft.com/office/officeart/2005/8/layout/hierarchy1"/>
    <dgm:cxn modelId="{ECE08D3D-9759-4C59-BF19-166B1E85C0E4}" type="presParOf" srcId="{EFCB844E-85DE-4DF6-AD06-E03ECDC643E8}" destId="{83D51BEA-182B-4320-B7BB-B10A61FD35EF}" srcOrd="3" destOrd="0" presId="urn:microsoft.com/office/officeart/2005/8/layout/hierarchy1"/>
    <dgm:cxn modelId="{9C1B02CD-1C40-41F6-8E8C-43E4F2F88C4C}" type="presParOf" srcId="{83D51BEA-182B-4320-B7BB-B10A61FD35EF}" destId="{83B26D5C-3BAE-4E2C-910B-6CA338EA73C9}" srcOrd="0" destOrd="0" presId="urn:microsoft.com/office/officeart/2005/8/layout/hierarchy1"/>
    <dgm:cxn modelId="{6A928082-6A44-4B1B-9F67-BBDFF8B41799}" type="presParOf" srcId="{83B26D5C-3BAE-4E2C-910B-6CA338EA73C9}" destId="{E00329D7-95B7-4184-961B-D33460FCE142}" srcOrd="0" destOrd="0" presId="urn:microsoft.com/office/officeart/2005/8/layout/hierarchy1"/>
    <dgm:cxn modelId="{D9BDA909-37F8-401F-87A4-34801251C994}" type="presParOf" srcId="{83B26D5C-3BAE-4E2C-910B-6CA338EA73C9}" destId="{00EB6CEA-B660-4622-9420-7ACAD0A96965}" srcOrd="1" destOrd="0" presId="urn:microsoft.com/office/officeart/2005/8/layout/hierarchy1"/>
    <dgm:cxn modelId="{D4001851-66C7-4B9E-A381-E09EB980502E}" type="presParOf" srcId="{83D51BEA-182B-4320-B7BB-B10A61FD35EF}" destId="{68A18394-1865-4066-819B-87428BB62AC1}" srcOrd="1" destOrd="0" presId="urn:microsoft.com/office/officeart/2005/8/layout/hierarchy1"/>
    <dgm:cxn modelId="{0700DFC9-530E-4671-8196-A63C36173D23}" type="presParOf" srcId="{EFCB844E-85DE-4DF6-AD06-E03ECDC643E8}" destId="{CCB70000-A055-4DFD-B28E-BAC6062D8429}" srcOrd="4" destOrd="0" presId="urn:microsoft.com/office/officeart/2005/8/layout/hierarchy1"/>
    <dgm:cxn modelId="{9BD44EEF-9FCA-4E35-818E-57619A9A4137}" type="presParOf" srcId="{EFCB844E-85DE-4DF6-AD06-E03ECDC643E8}" destId="{8E6D8029-CA68-4EC3-B6BC-6AC7F48086A0}" srcOrd="5" destOrd="0" presId="urn:microsoft.com/office/officeart/2005/8/layout/hierarchy1"/>
    <dgm:cxn modelId="{2536E6BD-A6B4-4B9E-8AD7-0FD53EB88851}" type="presParOf" srcId="{8E6D8029-CA68-4EC3-B6BC-6AC7F48086A0}" destId="{7EB13588-E330-48EC-B369-0ECD1D4CD4B1}" srcOrd="0" destOrd="0" presId="urn:microsoft.com/office/officeart/2005/8/layout/hierarchy1"/>
    <dgm:cxn modelId="{EF2A890A-9BEC-4C72-A5D0-04F33E73F52C}" type="presParOf" srcId="{7EB13588-E330-48EC-B369-0ECD1D4CD4B1}" destId="{498CE189-C4B6-4120-8BC9-5585270AF80C}" srcOrd="0" destOrd="0" presId="urn:microsoft.com/office/officeart/2005/8/layout/hierarchy1"/>
    <dgm:cxn modelId="{6F3F9B39-8FE3-44B7-8216-A1CAFD9E1389}" type="presParOf" srcId="{7EB13588-E330-48EC-B369-0ECD1D4CD4B1}" destId="{82822231-2832-46AD-BF2B-112DBA775A10}" srcOrd="1" destOrd="0" presId="urn:microsoft.com/office/officeart/2005/8/layout/hierarchy1"/>
    <dgm:cxn modelId="{14C36F13-5A84-4ADC-97C1-300AC640ED5B}" type="presParOf" srcId="{8E6D8029-CA68-4EC3-B6BC-6AC7F48086A0}" destId="{038886B5-176C-40B5-A318-EB7CA2A6B9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9AB6A3-CF99-40EF-848E-FBCF7ECB421B}"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D7DD76B8-4FA4-4751-B1E7-86309C26D5D0}">
      <dgm:prSet phldrT="[Text]"/>
      <dgm:spPr/>
      <dgm:t>
        <a:bodyPr/>
        <a:lstStyle/>
        <a:p>
          <a:r>
            <a:rPr lang="fa-IR" dirty="0" smtClean="0"/>
            <a:t>نوزاد کرم در گوشت آلوده </a:t>
          </a:r>
          <a:endParaRPr lang="en-US" dirty="0"/>
        </a:p>
      </dgm:t>
    </dgm:pt>
    <dgm:pt modelId="{D97FA95B-FA97-4C3A-BF82-6541F8871016}" type="parTrans" cxnId="{87CFD217-0887-4B43-AF70-265BB74DE66B}">
      <dgm:prSet/>
      <dgm:spPr/>
      <dgm:t>
        <a:bodyPr/>
        <a:lstStyle/>
        <a:p>
          <a:endParaRPr lang="en-US"/>
        </a:p>
      </dgm:t>
    </dgm:pt>
    <dgm:pt modelId="{9DA516E9-B03D-406F-BD7C-E543C0CABC1B}" type="sibTrans" cxnId="{87CFD217-0887-4B43-AF70-265BB74DE66B}">
      <dgm:prSet/>
      <dgm:spPr/>
      <dgm:t>
        <a:bodyPr/>
        <a:lstStyle/>
        <a:p>
          <a:endParaRPr lang="en-US"/>
        </a:p>
      </dgm:t>
    </dgm:pt>
    <dgm:pt modelId="{7F3EC03B-94DC-4243-A70B-EAE82D7597B3}">
      <dgm:prSet phldrT="[Text]"/>
      <dgm:spPr>
        <a:solidFill>
          <a:schemeClr val="accent5">
            <a:lumMod val="60000"/>
            <a:lumOff val="40000"/>
          </a:schemeClr>
        </a:solidFill>
      </dgm:spPr>
      <dgm:t>
        <a:bodyPr/>
        <a:lstStyle/>
        <a:p>
          <a:r>
            <a:rPr lang="fa-IR" dirty="0" smtClean="0"/>
            <a:t>خورده شدن گوشت گاو توسط انسان</a:t>
          </a:r>
          <a:endParaRPr lang="en-US" dirty="0"/>
        </a:p>
      </dgm:t>
    </dgm:pt>
    <dgm:pt modelId="{10D89E9B-A1D5-48E1-BFFE-DFAE0E8D1AC9}" type="parTrans" cxnId="{4F00BD13-3AB5-4938-A154-204D4C8C1A3C}">
      <dgm:prSet/>
      <dgm:spPr/>
      <dgm:t>
        <a:bodyPr/>
        <a:lstStyle/>
        <a:p>
          <a:endParaRPr lang="en-US"/>
        </a:p>
      </dgm:t>
    </dgm:pt>
    <dgm:pt modelId="{62C1749B-AF01-45F2-AD54-9CE4F43FE6A3}" type="sibTrans" cxnId="{4F00BD13-3AB5-4938-A154-204D4C8C1A3C}">
      <dgm:prSet/>
      <dgm:spPr/>
      <dgm:t>
        <a:bodyPr/>
        <a:lstStyle/>
        <a:p>
          <a:endParaRPr lang="en-US"/>
        </a:p>
      </dgm:t>
    </dgm:pt>
    <dgm:pt modelId="{8575DC1A-944D-42E9-A231-E31CFD5050FC}">
      <dgm:prSet phldrT="[Text]"/>
      <dgm:spPr/>
      <dgm:t>
        <a:bodyPr/>
        <a:lstStyle/>
        <a:p>
          <a:r>
            <a:rPr lang="fa-IR" dirty="0" smtClean="0"/>
            <a:t>بلوغ کرم تخم ریزی در روده انسان</a:t>
          </a:r>
          <a:endParaRPr lang="en-US" dirty="0"/>
        </a:p>
      </dgm:t>
    </dgm:pt>
    <dgm:pt modelId="{B333DFC4-457A-4517-B169-BCBD8553A724}" type="parTrans" cxnId="{8D6A3F9E-A6CB-498F-A1BE-C4CEAE987BDA}">
      <dgm:prSet/>
      <dgm:spPr/>
      <dgm:t>
        <a:bodyPr/>
        <a:lstStyle/>
        <a:p>
          <a:endParaRPr lang="en-US"/>
        </a:p>
      </dgm:t>
    </dgm:pt>
    <dgm:pt modelId="{D5A9A1F4-31AB-491B-9395-5688A629621D}" type="sibTrans" cxnId="{8D6A3F9E-A6CB-498F-A1BE-C4CEAE987BDA}">
      <dgm:prSet/>
      <dgm:spPr/>
      <dgm:t>
        <a:bodyPr/>
        <a:lstStyle/>
        <a:p>
          <a:endParaRPr lang="en-US"/>
        </a:p>
      </dgm:t>
    </dgm:pt>
    <dgm:pt modelId="{87F7B0B2-D4D2-4092-A028-CCC099236A12}">
      <dgm:prSet phldrT="[Text]"/>
      <dgm:spPr/>
      <dgm:t>
        <a:bodyPr/>
        <a:lstStyle/>
        <a:p>
          <a:r>
            <a:rPr lang="fa-IR" dirty="0" smtClean="0"/>
            <a:t>خارج شدن تخم از روده انسان با مدفوع</a:t>
          </a:r>
          <a:endParaRPr lang="en-US" dirty="0"/>
        </a:p>
      </dgm:t>
    </dgm:pt>
    <dgm:pt modelId="{8A4BC028-E9AD-4F29-9C53-A4419FF7B32B}" type="parTrans" cxnId="{49245973-5C49-4A34-8B0E-0B8BAF705C37}">
      <dgm:prSet/>
      <dgm:spPr/>
      <dgm:t>
        <a:bodyPr/>
        <a:lstStyle/>
        <a:p>
          <a:endParaRPr lang="en-US"/>
        </a:p>
      </dgm:t>
    </dgm:pt>
    <dgm:pt modelId="{C2BE677D-C295-459F-9FDF-8AF338E2EAB9}" type="sibTrans" cxnId="{49245973-5C49-4A34-8B0E-0B8BAF705C37}">
      <dgm:prSet/>
      <dgm:spPr/>
      <dgm:t>
        <a:bodyPr/>
        <a:lstStyle/>
        <a:p>
          <a:endParaRPr lang="en-US"/>
        </a:p>
      </dgm:t>
    </dgm:pt>
    <dgm:pt modelId="{16EB8724-8FFA-489F-822A-C1F9EFC0B33D}">
      <dgm:prSet phldrT="[Text]"/>
      <dgm:spPr/>
      <dgm:t>
        <a:bodyPr/>
        <a:lstStyle/>
        <a:p>
          <a:r>
            <a:rPr lang="fa-IR" dirty="0" smtClean="0"/>
            <a:t>آلوده شدن گیاهان با مدفوع انسان</a:t>
          </a:r>
          <a:endParaRPr lang="en-US" dirty="0"/>
        </a:p>
      </dgm:t>
    </dgm:pt>
    <dgm:pt modelId="{396478BD-ABCF-45E9-AE9D-579D12E8177E}" type="parTrans" cxnId="{D80B6610-4AAF-4C82-B503-FEED8410B67F}">
      <dgm:prSet/>
      <dgm:spPr/>
      <dgm:t>
        <a:bodyPr/>
        <a:lstStyle/>
        <a:p>
          <a:endParaRPr lang="en-US"/>
        </a:p>
      </dgm:t>
    </dgm:pt>
    <dgm:pt modelId="{EC73EBCF-8691-4EAE-BDF3-87DB0BEAE54F}" type="sibTrans" cxnId="{D80B6610-4AAF-4C82-B503-FEED8410B67F}">
      <dgm:prSet/>
      <dgm:spPr/>
      <dgm:t>
        <a:bodyPr/>
        <a:lstStyle/>
        <a:p>
          <a:endParaRPr lang="en-US"/>
        </a:p>
      </dgm:t>
    </dgm:pt>
    <dgm:pt modelId="{E0E0E514-77ED-4CF5-9DA2-110ED45989A2}">
      <dgm:prSet/>
      <dgm:spPr>
        <a:solidFill>
          <a:srgbClr val="00B0F0"/>
        </a:solidFill>
      </dgm:spPr>
      <dgm:t>
        <a:bodyPr/>
        <a:lstStyle/>
        <a:p>
          <a:r>
            <a:rPr lang="fa-IR" dirty="0" smtClean="0"/>
            <a:t>خورده شدن گیاه آلوده توسط گاو</a:t>
          </a:r>
          <a:endParaRPr lang="en-US" dirty="0"/>
        </a:p>
      </dgm:t>
    </dgm:pt>
    <dgm:pt modelId="{DB382DAF-8ADB-4C06-8843-F83493BA791B}" type="parTrans" cxnId="{02FD5519-BAF9-47CA-9F13-3A6076B416B8}">
      <dgm:prSet/>
      <dgm:spPr/>
      <dgm:t>
        <a:bodyPr/>
        <a:lstStyle/>
        <a:p>
          <a:endParaRPr lang="en-US"/>
        </a:p>
      </dgm:t>
    </dgm:pt>
    <dgm:pt modelId="{87D1980E-F645-43E0-B3EF-0D1E3A94674F}" type="sibTrans" cxnId="{02FD5519-BAF9-47CA-9F13-3A6076B416B8}">
      <dgm:prSet/>
      <dgm:spPr/>
      <dgm:t>
        <a:bodyPr/>
        <a:lstStyle/>
        <a:p>
          <a:endParaRPr lang="en-US"/>
        </a:p>
      </dgm:t>
    </dgm:pt>
    <dgm:pt modelId="{18180423-97E1-4934-9286-875E89FE69A6}" type="pres">
      <dgm:prSet presAssocID="{6F9AB6A3-CF99-40EF-848E-FBCF7ECB421B}" presName="cycle" presStyleCnt="0">
        <dgm:presLayoutVars>
          <dgm:dir/>
          <dgm:resizeHandles val="exact"/>
        </dgm:presLayoutVars>
      </dgm:prSet>
      <dgm:spPr/>
      <dgm:t>
        <a:bodyPr/>
        <a:lstStyle/>
        <a:p>
          <a:endParaRPr lang="en-US"/>
        </a:p>
      </dgm:t>
    </dgm:pt>
    <dgm:pt modelId="{B208548E-4FEC-4B46-B24B-186BCE1BB145}" type="pres">
      <dgm:prSet presAssocID="{D7DD76B8-4FA4-4751-B1E7-86309C26D5D0}" presName="node" presStyleLbl="node1" presStyleIdx="0" presStyleCnt="6">
        <dgm:presLayoutVars>
          <dgm:bulletEnabled val="1"/>
        </dgm:presLayoutVars>
      </dgm:prSet>
      <dgm:spPr/>
      <dgm:t>
        <a:bodyPr/>
        <a:lstStyle/>
        <a:p>
          <a:endParaRPr lang="en-US"/>
        </a:p>
      </dgm:t>
    </dgm:pt>
    <dgm:pt modelId="{E88D0DDE-00B0-4536-9642-8BE443964DA9}" type="pres">
      <dgm:prSet presAssocID="{9DA516E9-B03D-406F-BD7C-E543C0CABC1B}" presName="sibTrans" presStyleLbl="sibTrans2D1" presStyleIdx="0" presStyleCnt="6"/>
      <dgm:spPr/>
      <dgm:t>
        <a:bodyPr/>
        <a:lstStyle/>
        <a:p>
          <a:endParaRPr lang="en-US"/>
        </a:p>
      </dgm:t>
    </dgm:pt>
    <dgm:pt modelId="{C834CFE0-7F9A-471B-97E1-CF2714C5771F}" type="pres">
      <dgm:prSet presAssocID="{9DA516E9-B03D-406F-BD7C-E543C0CABC1B}" presName="connectorText" presStyleLbl="sibTrans2D1" presStyleIdx="0" presStyleCnt="6"/>
      <dgm:spPr/>
      <dgm:t>
        <a:bodyPr/>
        <a:lstStyle/>
        <a:p>
          <a:endParaRPr lang="en-US"/>
        </a:p>
      </dgm:t>
    </dgm:pt>
    <dgm:pt modelId="{8273EB2D-A469-41B1-B07F-660A4EAEFDAF}" type="pres">
      <dgm:prSet presAssocID="{7F3EC03B-94DC-4243-A70B-EAE82D7597B3}" presName="node" presStyleLbl="node1" presStyleIdx="1" presStyleCnt="6">
        <dgm:presLayoutVars>
          <dgm:bulletEnabled val="1"/>
        </dgm:presLayoutVars>
      </dgm:prSet>
      <dgm:spPr/>
      <dgm:t>
        <a:bodyPr/>
        <a:lstStyle/>
        <a:p>
          <a:endParaRPr lang="en-US"/>
        </a:p>
      </dgm:t>
    </dgm:pt>
    <dgm:pt modelId="{1DF3FD0A-5019-4844-8639-75064240D524}" type="pres">
      <dgm:prSet presAssocID="{62C1749B-AF01-45F2-AD54-9CE4F43FE6A3}" presName="sibTrans" presStyleLbl="sibTrans2D1" presStyleIdx="1" presStyleCnt="6"/>
      <dgm:spPr/>
      <dgm:t>
        <a:bodyPr/>
        <a:lstStyle/>
        <a:p>
          <a:endParaRPr lang="en-US"/>
        </a:p>
      </dgm:t>
    </dgm:pt>
    <dgm:pt modelId="{CDA30671-482E-4B77-9CED-BB41B78EA4E2}" type="pres">
      <dgm:prSet presAssocID="{62C1749B-AF01-45F2-AD54-9CE4F43FE6A3}" presName="connectorText" presStyleLbl="sibTrans2D1" presStyleIdx="1" presStyleCnt="6"/>
      <dgm:spPr/>
      <dgm:t>
        <a:bodyPr/>
        <a:lstStyle/>
        <a:p>
          <a:endParaRPr lang="en-US"/>
        </a:p>
      </dgm:t>
    </dgm:pt>
    <dgm:pt modelId="{AF6CAD76-246D-4565-A2ED-62E820643A6C}" type="pres">
      <dgm:prSet presAssocID="{8575DC1A-944D-42E9-A231-E31CFD5050FC}" presName="node" presStyleLbl="node1" presStyleIdx="2" presStyleCnt="6">
        <dgm:presLayoutVars>
          <dgm:bulletEnabled val="1"/>
        </dgm:presLayoutVars>
      </dgm:prSet>
      <dgm:spPr/>
      <dgm:t>
        <a:bodyPr/>
        <a:lstStyle/>
        <a:p>
          <a:endParaRPr lang="en-US"/>
        </a:p>
      </dgm:t>
    </dgm:pt>
    <dgm:pt modelId="{603DF419-B4A6-438C-B257-C22A78EC47CE}" type="pres">
      <dgm:prSet presAssocID="{D5A9A1F4-31AB-491B-9395-5688A629621D}" presName="sibTrans" presStyleLbl="sibTrans2D1" presStyleIdx="2" presStyleCnt="6"/>
      <dgm:spPr/>
      <dgm:t>
        <a:bodyPr/>
        <a:lstStyle/>
        <a:p>
          <a:endParaRPr lang="en-US"/>
        </a:p>
      </dgm:t>
    </dgm:pt>
    <dgm:pt modelId="{2E45FBE8-4E2C-4313-9559-72759B87A5F1}" type="pres">
      <dgm:prSet presAssocID="{D5A9A1F4-31AB-491B-9395-5688A629621D}" presName="connectorText" presStyleLbl="sibTrans2D1" presStyleIdx="2" presStyleCnt="6"/>
      <dgm:spPr/>
      <dgm:t>
        <a:bodyPr/>
        <a:lstStyle/>
        <a:p>
          <a:endParaRPr lang="en-US"/>
        </a:p>
      </dgm:t>
    </dgm:pt>
    <dgm:pt modelId="{5AD0B650-4718-4D99-85ED-1348A82AF3EF}" type="pres">
      <dgm:prSet presAssocID="{87F7B0B2-D4D2-4092-A028-CCC099236A12}" presName="node" presStyleLbl="node1" presStyleIdx="3" presStyleCnt="6">
        <dgm:presLayoutVars>
          <dgm:bulletEnabled val="1"/>
        </dgm:presLayoutVars>
      </dgm:prSet>
      <dgm:spPr/>
      <dgm:t>
        <a:bodyPr/>
        <a:lstStyle/>
        <a:p>
          <a:endParaRPr lang="en-US"/>
        </a:p>
      </dgm:t>
    </dgm:pt>
    <dgm:pt modelId="{72AB924F-98ED-413B-8905-BEE7BCF7805F}" type="pres">
      <dgm:prSet presAssocID="{C2BE677D-C295-459F-9FDF-8AF338E2EAB9}" presName="sibTrans" presStyleLbl="sibTrans2D1" presStyleIdx="3" presStyleCnt="6"/>
      <dgm:spPr/>
      <dgm:t>
        <a:bodyPr/>
        <a:lstStyle/>
        <a:p>
          <a:endParaRPr lang="en-US"/>
        </a:p>
      </dgm:t>
    </dgm:pt>
    <dgm:pt modelId="{DAD84E75-1776-4624-A73D-C28155B76313}" type="pres">
      <dgm:prSet presAssocID="{C2BE677D-C295-459F-9FDF-8AF338E2EAB9}" presName="connectorText" presStyleLbl="sibTrans2D1" presStyleIdx="3" presStyleCnt="6"/>
      <dgm:spPr/>
      <dgm:t>
        <a:bodyPr/>
        <a:lstStyle/>
        <a:p>
          <a:endParaRPr lang="en-US"/>
        </a:p>
      </dgm:t>
    </dgm:pt>
    <dgm:pt modelId="{D6353A42-2DF7-47E1-AE4D-67890279A767}" type="pres">
      <dgm:prSet presAssocID="{16EB8724-8FFA-489F-822A-C1F9EFC0B33D}" presName="node" presStyleLbl="node1" presStyleIdx="4" presStyleCnt="6">
        <dgm:presLayoutVars>
          <dgm:bulletEnabled val="1"/>
        </dgm:presLayoutVars>
      </dgm:prSet>
      <dgm:spPr/>
      <dgm:t>
        <a:bodyPr/>
        <a:lstStyle/>
        <a:p>
          <a:endParaRPr lang="en-US"/>
        </a:p>
      </dgm:t>
    </dgm:pt>
    <dgm:pt modelId="{D36141A4-A9D6-484C-A4D2-21DBE8327A9E}" type="pres">
      <dgm:prSet presAssocID="{EC73EBCF-8691-4EAE-BDF3-87DB0BEAE54F}" presName="sibTrans" presStyleLbl="sibTrans2D1" presStyleIdx="4" presStyleCnt="6"/>
      <dgm:spPr/>
      <dgm:t>
        <a:bodyPr/>
        <a:lstStyle/>
        <a:p>
          <a:endParaRPr lang="en-US"/>
        </a:p>
      </dgm:t>
    </dgm:pt>
    <dgm:pt modelId="{E7C2ECB4-B3B5-45A3-B52C-50F3EDD757E3}" type="pres">
      <dgm:prSet presAssocID="{EC73EBCF-8691-4EAE-BDF3-87DB0BEAE54F}" presName="connectorText" presStyleLbl="sibTrans2D1" presStyleIdx="4" presStyleCnt="6"/>
      <dgm:spPr/>
      <dgm:t>
        <a:bodyPr/>
        <a:lstStyle/>
        <a:p>
          <a:endParaRPr lang="en-US"/>
        </a:p>
      </dgm:t>
    </dgm:pt>
    <dgm:pt modelId="{5AF5335E-3D1D-4D46-A4A4-8E09ADCA9944}" type="pres">
      <dgm:prSet presAssocID="{E0E0E514-77ED-4CF5-9DA2-110ED45989A2}" presName="node" presStyleLbl="node1" presStyleIdx="5" presStyleCnt="6">
        <dgm:presLayoutVars>
          <dgm:bulletEnabled val="1"/>
        </dgm:presLayoutVars>
      </dgm:prSet>
      <dgm:spPr/>
      <dgm:t>
        <a:bodyPr/>
        <a:lstStyle/>
        <a:p>
          <a:endParaRPr lang="en-US"/>
        </a:p>
      </dgm:t>
    </dgm:pt>
    <dgm:pt modelId="{8D0A6EB6-9A62-4E9E-BA45-594FA3DEFAB8}" type="pres">
      <dgm:prSet presAssocID="{87D1980E-F645-43E0-B3EF-0D1E3A94674F}" presName="sibTrans" presStyleLbl="sibTrans2D1" presStyleIdx="5" presStyleCnt="6"/>
      <dgm:spPr/>
      <dgm:t>
        <a:bodyPr/>
        <a:lstStyle/>
        <a:p>
          <a:endParaRPr lang="en-US"/>
        </a:p>
      </dgm:t>
    </dgm:pt>
    <dgm:pt modelId="{DF99A644-D7BF-4201-BDE1-657A1F3EFAD7}" type="pres">
      <dgm:prSet presAssocID="{87D1980E-F645-43E0-B3EF-0D1E3A94674F}" presName="connectorText" presStyleLbl="sibTrans2D1" presStyleIdx="5" presStyleCnt="6"/>
      <dgm:spPr/>
      <dgm:t>
        <a:bodyPr/>
        <a:lstStyle/>
        <a:p>
          <a:endParaRPr lang="en-US"/>
        </a:p>
      </dgm:t>
    </dgm:pt>
  </dgm:ptLst>
  <dgm:cxnLst>
    <dgm:cxn modelId="{F7A39BF6-B086-4228-A932-F39D645C6BC2}" type="presOf" srcId="{16EB8724-8FFA-489F-822A-C1F9EFC0B33D}" destId="{D6353A42-2DF7-47E1-AE4D-67890279A767}" srcOrd="0" destOrd="0" presId="urn:microsoft.com/office/officeart/2005/8/layout/cycle2"/>
    <dgm:cxn modelId="{6FFB1C7E-52CA-49CD-B54A-AAF47F052677}" type="presOf" srcId="{C2BE677D-C295-459F-9FDF-8AF338E2EAB9}" destId="{72AB924F-98ED-413B-8905-BEE7BCF7805F}" srcOrd="0" destOrd="0" presId="urn:microsoft.com/office/officeart/2005/8/layout/cycle2"/>
    <dgm:cxn modelId="{8D6A3F9E-A6CB-498F-A1BE-C4CEAE987BDA}" srcId="{6F9AB6A3-CF99-40EF-848E-FBCF7ECB421B}" destId="{8575DC1A-944D-42E9-A231-E31CFD5050FC}" srcOrd="2" destOrd="0" parTransId="{B333DFC4-457A-4517-B169-BCBD8553A724}" sibTransId="{D5A9A1F4-31AB-491B-9395-5688A629621D}"/>
    <dgm:cxn modelId="{FD98EB33-DB55-4AAA-8832-4DEDA2D65A71}" type="presOf" srcId="{8575DC1A-944D-42E9-A231-E31CFD5050FC}" destId="{AF6CAD76-246D-4565-A2ED-62E820643A6C}" srcOrd="0" destOrd="0" presId="urn:microsoft.com/office/officeart/2005/8/layout/cycle2"/>
    <dgm:cxn modelId="{02FD5519-BAF9-47CA-9F13-3A6076B416B8}" srcId="{6F9AB6A3-CF99-40EF-848E-FBCF7ECB421B}" destId="{E0E0E514-77ED-4CF5-9DA2-110ED45989A2}" srcOrd="5" destOrd="0" parTransId="{DB382DAF-8ADB-4C06-8843-F83493BA791B}" sibTransId="{87D1980E-F645-43E0-B3EF-0D1E3A94674F}"/>
    <dgm:cxn modelId="{37A7B68B-C737-48EC-82F7-9544BE0B3D71}" type="presOf" srcId="{EC73EBCF-8691-4EAE-BDF3-87DB0BEAE54F}" destId="{D36141A4-A9D6-484C-A4D2-21DBE8327A9E}" srcOrd="0" destOrd="0" presId="urn:microsoft.com/office/officeart/2005/8/layout/cycle2"/>
    <dgm:cxn modelId="{967547C1-92CE-42A6-A9E4-C7DF657841B2}" type="presOf" srcId="{62C1749B-AF01-45F2-AD54-9CE4F43FE6A3}" destId="{CDA30671-482E-4B77-9CED-BB41B78EA4E2}" srcOrd="1" destOrd="0" presId="urn:microsoft.com/office/officeart/2005/8/layout/cycle2"/>
    <dgm:cxn modelId="{4F00BD13-3AB5-4938-A154-204D4C8C1A3C}" srcId="{6F9AB6A3-CF99-40EF-848E-FBCF7ECB421B}" destId="{7F3EC03B-94DC-4243-A70B-EAE82D7597B3}" srcOrd="1" destOrd="0" parTransId="{10D89E9B-A1D5-48E1-BFFE-DFAE0E8D1AC9}" sibTransId="{62C1749B-AF01-45F2-AD54-9CE4F43FE6A3}"/>
    <dgm:cxn modelId="{DA33599A-02A9-4BC9-AEEA-137AB6C8F095}" type="presOf" srcId="{9DA516E9-B03D-406F-BD7C-E543C0CABC1B}" destId="{E88D0DDE-00B0-4536-9642-8BE443964DA9}" srcOrd="0" destOrd="0" presId="urn:microsoft.com/office/officeart/2005/8/layout/cycle2"/>
    <dgm:cxn modelId="{F8C783D5-58C9-47B0-970A-B05374AF7563}" type="presOf" srcId="{87D1980E-F645-43E0-B3EF-0D1E3A94674F}" destId="{8D0A6EB6-9A62-4E9E-BA45-594FA3DEFAB8}" srcOrd="0" destOrd="0" presId="urn:microsoft.com/office/officeart/2005/8/layout/cycle2"/>
    <dgm:cxn modelId="{9FD0274A-5794-41AA-86EF-383282C9E355}" type="presOf" srcId="{E0E0E514-77ED-4CF5-9DA2-110ED45989A2}" destId="{5AF5335E-3D1D-4D46-A4A4-8E09ADCA9944}" srcOrd="0" destOrd="0" presId="urn:microsoft.com/office/officeart/2005/8/layout/cycle2"/>
    <dgm:cxn modelId="{671F25B6-07B8-46EC-917E-9145C1003BA8}" type="presOf" srcId="{87F7B0B2-D4D2-4092-A028-CCC099236A12}" destId="{5AD0B650-4718-4D99-85ED-1348A82AF3EF}" srcOrd="0" destOrd="0" presId="urn:microsoft.com/office/officeart/2005/8/layout/cycle2"/>
    <dgm:cxn modelId="{E7810A10-6F73-4FA0-834D-B47EEFB7B81C}" type="presOf" srcId="{D5A9A1F4-31AB-491B-9395-5688A629621D}" destId="{2E45FBE8-4E2C-4313-9559-72759B87A5F1}" srcOrd="1" destOrd="0" presId="urn:microsoft.com/office/officeart/2005/8/layout/cycle2"/>
    <dgm:cxn modelId="{B5785C83-9605-4A6C-B0BA-C55033062D9D}" type="presOf" srcId="{7F3EC03B-94DC-4243-A70B-EAE82D7597B3}" destId="{8273EB2D-A469-41B1-B07F-660A4EAEFDAF}" srcOrd="0" destOrd="0" presId="urn:microsoft.com/office/officeart/2005/8/layout/cycle2"/>
    <dgm:cxn modelId="{3D9A9A3F-C149-4B3D-A08A-6AFC3CC176BE}" type="presOf" srcId="{C2BE677D-C295-459F-9FDF-8AF338E2EAB9}" destId="{DAD84E75-1776-4624-A73D-C28155B76313}" srcOrd="1" destOrd="0" presId="urn:microsoft.com/office/officeart/2005/8/layout/cycle2"/>
    <dgm:cxn modelId="{44CD5349-86C6-4DB3-B003-DA24B61292AD}" type="presOf" srcId="{EC73EBCF-8691-4EAE-BDF3-87DB0BEAE54F}" destId="{E7C2ECB4-B3B5-45A3-B52C-50F3EDD757E3}" srcOrd="1" destOrd="0" presId="urn:microsoft.com/office/officeart/2005/8/layout/cycle2"/>
    <dgm:cxn modelId="{BB887BB3-4995-478E-99F8-2D1A370BB2D2}" type="presOf" srcId="{87D1980E-F645-43E0-B3EF-0D1E3A94674F}" destId="{DF99A644-D7BF-4201-BDE1-657A1F3EFAD7}" srcOrd="1" destOrd="0" presId="urn:microsoft.com/office/officeart/2005/8/layout/cycle2"/>
    <dgm:cxn modelId="{87CFD217-0887-4B43-AF70-265BB74DE66B}" srcId="{6F9AB6A3-CF99-40EF-848E-FBCF7ECB421B}" destId="{D7DD76B8-4FA4-4751-B1E7-86309C26D5D0}" srcOrd="0" destOrd="0" parTransId="{D97FA95B-FA97-4C3A-BF82-6541F8871016}" sibTransId="{9DA516E9-B03D-406F-BD7C-E543C0CABC1B}"/>
    <dgm:cxn modelId="{0ACFA039-89A6-4317-B2E5-CEB2E70025F0}" type="presOf" srcId="{D7DD76B8-4FA4-4751-B1E7-86309C26D5D0}" destId="{B208548E-4FEC-4B46-B24B-186BCE1BB145}" srcOrd="0" destOrd="0" presId="urn:microsoft.com/office/officeart/2005/8/layout/cycle2"/>
    <dgm:cxn modelId="{49245973-5C49-4A34-8B0E-0B8BAF705C37}" srcId="{6F9AB6A3-CF99-40EF-848E-FBCF7ECB421B}" destId="{87F7B0B2-D4D2-4092-A028-CCC099236A12}" srcOrd="3" destOrd="0" parTransId="{8A4BC028-E9AD-4F29-9C53-A4419FF7B32B}" sibTransId="{C2BE677D-C295-459F-9FDF-8AF338E2EAB9}"/>
    <dgm:cxn modelId="{2CDC2BAC-DD32-4F67-A2ED-469061202F05}" type="presOf" srcId="{D5A9A1F4-31AB-491B-9395-5688A629621D}" destId="{603DF419-B4A6-438C-B257-C22A78EC47CE}" srcOrd="0" destOrd="0" presId="urn:microsoft.com/office/officeart/2005/8/layout/cycle2"/>
    <dgm:cxn modelId="{C0DF2F4B-90FC-4141-AA09-FC1DE14D9E3A}" type="presOf" srcId="{62C1749B-AF01-45F2-AD54-9CE4F43FE6A3}" destId="{1DF3FD0A-5019-4844-8639-75064240D524}" srcOrd="0" destOrd="0" presId="urn:microsoft.com/office/officeart/2005/8/layout/cycle2"/>
    <dgm:cxn modelId="{CDA74AB4-C123-4D95-B14E-8DD2611CAC54}" type="presOf" srcId="{9DA516E9-B03D-406F-BD7C-E543C0CABC1B}" destId="{C834CFE0-7F9A-471B-97E1-CF2714C5771F}" srcOrd="1" destOrd="0" presId="urn:microsoft.com/office/officeart/2005/8/layout/cycle2"/>
    <dgm:cxn modelId="{19A0026B-1FB7-4815-A860-CC9A1836867A}" type="presOf" srcId="{6F9AB6A3-CF99-40EF-848E-FBCF7ECB421B}" destId="{18180423-97E1-4934-9286-875E89FE69A6}" srcOrd="0" destOrd="0" presId="urn:microsoft.com/office/officeart/2005/8/layout/cycle2"/>
    <dgm:cxn modelId="{D80B6610-4AAF-4C82-B503-FEED8410B67F}" srcId="{6F9AB6A3-CF99-40EF-848E-FBCF7ECB421B}" destId="{16EB8724-8FFA-489F-822A-C1F9EFC0B33D}" srcOrd="4" destOrd="0" parTransId="{396478BD-ABCF-45E9-AE9D-579D12E8177E}" sibTransId="{EC73EBCF-8691-4EAE-BDF3-87DB0BEAE54F}"/>
    <dgm:cxn modelId="{1D9E9CBD-7C00-486A-B02C-35633EF6B459}" type="presParOf" srcId="{18180423-97E1-4934-9286-875E89FE69A6}" destId="{B208548E-4FEC-4B46-B24B-186BCE1BB145}" srcOrd="0" destOrd="0" presId="urn:microsoft.com/office/officeart/2005/8/layout/cycle2"/>
    <dgm:cxn modelId="{7BCECEE7-A15F-4734-873A-1679DFF35DE7}" type="presParOf" srcId="{18180423-97E1-4934-9286-875E89FE69A6}" destId="{E88D0DDE-00B0-4536-9642-8BE443964DA9}" srcOrd="1" destOrd="0" presId="urn:microsoft.com/office/officeart/2005/8/layout/cycle2"/>
    <dgm:cxn modelId="{C4B0B7A5-C8A7-41A4-98F3-05966C88ECA9}" type="presParOf" srcId="{E88D0DDE-00B0-4536-9642-8BE443964DA9}" destId="{C834CFE0-7F9A-471B-97E1-CF2714C5771F}" srcOrd="0" destOrd="0" presId="urn:microsoft.com/office/officeart/2005/8/layout/cycle2"/>
    <dgm:cxn modelId="{DF88DB10-7F01-43A5-A9C5-086283205B60}" type="presParOf" srcId="{18180423-97E1-4934-9286-875E89FE69A6}" destId="{8273EB2D-A469-41B1-B07F-660A4EAEFDAF}" srcOrd="2" destOrd="0" presId="urn:microsoft.com/office/officeart/2005/8/layout/cycle2"/>
    <dgm:cxn modelId="{33193770-7116-4D8B-8DCC-8416DA0BEE50}" type="presParOf" srcId="{18180423-97E1-4934-9286-875E89FE69A6}" destId="{1DF3FD0A-5019-4844-8639-75064240D524}" srcOrd="3" destOrd="0" presId="urn:microsoft.com/office/officeart/2005/8/layout/cycle2"/>
    <dgm:cxn modelId="{1B53B165-1C54-4E8A-8427-00A88AA523B1}" type="presParOf" srcId="{1DF3FD0A-5019-4844-8639-75064240D524}" destId="{CDA30671-482E-4B77-9CED-BB41B78EA4E2}" srcOrd="0" destOrd="0" presId="urn:microsoft.com/office/officeart/2005/8/layout/cycle2"/>
    <dgm:cxn modelId="{6A4997ED-72AF-468E-B76E-6438957BF4FB}" type="presParOf" srcId="{18180423-97E1-4934-9286-875E89FE69A6}" destId="{AF6CAD76-246D-4565-A2ED-62E820643A6C}" srcOrd="4" destOrd="0" presId="urn:microsoft.com/office/officeart/2005/8/layout/cycle2"/>
    <dgm:cxn modelId="{B0FE2DF9-30C3-4AE4-BA95-52730E78D2C7}" type="presParOf" srcId="{18180423-97E1-4934-9286-875E89FE69A6}" destId="{603DF419-B4A6-438C-B257-C22A78EC47CE}" srcOrd="5" destOrd="0" presId="urn:microsoft.com/office/officeart/2005/8/layout/cycle2"/>
    <dgm:cxn modelId="{203B53FD-E5CE-4B56-AC3F-4AC7ACE5BF80}" type="presParOf" srcId="{603DF419-B4A6-438C-B257-C22A78EC47CE}" destId="{2E45FBE8-4E2C-4313-9559-72759B87A5F1}" srcOrd="0" destOrd="0" presId="urn:microsoft.com/office/officeart/2005/8/layout/cycle2"/>
    <dgm:cxn modelId="{43B8E764-CB14-41D2-990D-A642D7869AA7}" type="presParOf" srcId="{18180423-97E1-4934-9286-875E89FE69A6}" destId="{5AD0B650-4718-4D99-85ED-1348A82AF3EF}" srcOrd="6" destOrd="0" presId="urn:microsoft.com/office/officeart/2005/8/layout/cycle2"/>
    <dgm:cxn modelId="{AD1693FE-6E4C-4A71-A9B8-16432D5A4F1E}" type="presParOf" srcId="{18180423-97E1-4934-9286-875E89FE69A6}" destId="{72AB924F-98ED-413B-8905-BEE7BCF7805F}" srcOrd="7" destOrd="0" presId="urn:microsoft.com/office/officeart/2005/8/layout/cycle2"/>
    <dgm:cxn modelId="{E437488F-C35A-4F21-846A-3DC095EA54FA}" type="presParOf" srcId="{72AB924F-98ED-413B-8905-BEE7BCF7805F}" destId="{DAD84E75-1776-4624-A73D-C28155B76313}" srcOrd="0" destOrd="0" presId="urn:microsoft.com/office/officeart/2005/8/layout/cycle2"/>
    <dgm:cxn modelId="{E8DF36A6-871C-47EF-B37C-4A6FB04E66BA}" type="presParOf" srcId="{18180423-97E1-4934-9286-875E89FE69A6}" destId="{D6353A42-2DF7-47E1-AE4D-67890279A767}" srcOrd="8" destOrd="0" presId="urn:microsoft.com/office/officeart/2005/8/layout/cycle2"/>
    <dgm:cxn modelId="{2844B155-DC44-4CBC-9CCE-0AAE895FC6B0}" type="presParOf" srcId="{18180423-97E1-4934-9286-875E89FE69A6}" destId="{D36141A4-A9D6-484C-A4D2-21DBE8327A9E}" srcOrd="9" destOrd="0" presId="urn:microsoft.com/office/officeart/2005/8/layout/cycle2"/>
    <dgm:cxn modelId="{86F875CD-2A40-4DC5-B428-EAA4C91E44A4}" type="presParOf" srcId="{D36141A4-A9D6-484C-A4D2-21DBE8327A9E}" destId="{E7C2ECB4-B3B5-45A3-B52C-50F3EDD757E3}" srcOrd="0" destOrd="0" presId="urn:microsoft.com/office/officeart/2005/8/layout/cycle2"/>
    <dgm:cxn modelId="{8CD05FAB-A788-4E00-BB43-DF5DD4EA6FEF}" type="presParOf" srcId="{18180423-97E1-4934-9286-875E89FE69A6}" destId="{5AF5335E-3D1D-4D46-A4A4-8E09ADCA9944}" srcOrd="10" destOrd="0" presId="urn:microsoft.com/office/officeart/2005/8/layout/cycle2"/>
    <dgm:cxn modelId="{D3CC7134-D0B3-41E9-8692-8DF9CD5FEC05}" type="presParOf" srcId="{18180423-97E1-4934-9286-875E89FE69A6}" destId="{8D0A6EB6-9A62-4E9E-BA45-594FA3DEFAB8}" srcOrd="11" destOrd="0" presId="urn:microsoft.com/office/officeart/2005/8/layout/cycle2"/>
    <dgm:cxn modelId="{E7BE41D4-1EFB-403A-886D-92FF030FB400}" type="presParOf" srcId="{8D0A6EB6-9A62-4E9E-BA45-594FA3DEFAB8}" destId="{DF99A644-D7BF-4201-BDE1-657A1F3EFAD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70000-A055-4DFD-B28E-BAC6062D8429}">
      <dsp:nvSpPr>
        <dsp:cNvPr id="0" name=""/>
        <dsp:cNvSpPr/>
      </dsp:nvSpPr>
      <dsp:spPr>
        <a:xfrm>
          <a:off x="5146376" y="1303935"/>
          <a:ext cx="3044458" cy="577764"/>
        </a:xfrm>
        <a:custGeom>
          <a:avLst/>
          <a:gdLst/>
          <a:ahLst/>
          <a:cxnLst/>
          <a:rect l="0" t="0" r="0" b="0"/>
          <a:pathLst>
            <a:path>
              <a:moveTo>
                <a:pt x="0" y="0"/>
              </a:moveTo>
              <a:lnTo>
                <a:pt x="0" y="387661"/>
              </a:lnTo>
              <a:lnTo>
                <a:pt x="3044458" y="387661"/>
              </a:lnTo>
              <a:lnTo>
                <a:pt x="3044458" y="5777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2EFC3-B75E-40B9-99B6-35A23B74BE0B}">
      <dsp:nvSpPr>
        <dsp:cNvPr id="0" name=""/>
        <dsp:cNvSpPr/>
      </dsp:nvSpPr>
      <dsp:spPr>
        <a:xfrm>
          <a:off x="5100656" y="1303935"/>
          <a:ext cx="91440" cy="596814"/>
        </a:xfrm>
        <a:custGeom>
          <a:avLst/>
          <a:gdLst/>
          <a:ahLst/>
          <a:cxnLst/>
          <a:rect l="0" t="0" r="0" b="0"/>
          <a:pathLst>
            <a:path>
              <a:moveTo>
                <a:pt x="45720" y="0"/>
              </a:moveTo>
              <a:lnTo>
                <a:pt x="45720" y="406712"/>
              </a:lnTo>
              <a:lnTo>
                <a:pt x="55980" y="406712"/>
              </a:lnTo>
              <a:lnTo>
                <a:pt x="55980" y="59681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6303F-369A-4185-A3B9-E9A4146FF0A8}">
      <dsp:nvSpPr>
        <dsp:cNvPr id="0" name=""/>
        <dsp:cNvSpPr/>
      </dsp:nvSpPr>
      <dsp:spPr>
        <a:xfrm>
          <a:off x="1775245" y="1303935"/>
          <a:ext cx="3371130" cy="597675"/>
        </a:xfrm>
        <a:custGeom>
          <a:avLst/>
          <a:gdLst/>
          <a:ahLst/>
          <a:cxnLst/>
          <a:rect l="0" t="0" r="0" b="0"/>
          <a:pathLst>
            <a:path>
              <a:moveTo>
                <a:pt x="3371130" y="0"/>
              </a:moveTo>
              <a:lnTo>
                <a:pt x="3371130" y="407572"/>
              </a:lnTo>
              <a:lnTo>
                <a:pt x="0" y="407572"/>
              </a:lnTo>
              <a:lnTo>
                <a:pt x="0" y="59767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92A2C-D5CC-48EE-AEB5-6B4B9DB293EB}">
      <dsp:nvSpPr>
        <dsp:cNvPr id="0" name=""/>
        <dsp:cNvSpPr/>
      </dsp:nvSpPr>
      <dsp:spPr>
        <a:xfrm>
          <a:off x="4120333" y="860"/>
          <a:ext cx="2052085" cy="13030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72407-981D-484A-A697-497F61AF82EC}">
      <dsp:nvSpPr>
        <dsp:cNvPr id="0" name=""/>
        <dsp:cNvSpPr/>
      </dsp:nvSpPr>
      <dsp:spPr>
        <a:xfrm>
          <a:off x="4348342" y="217470"/>
          <a:ext cx="2052085" cy="13030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t>انواع کرم</a:t>
          </a:r>
          <a:endParaRPr lang="en-US" sz="4100" kern="1200" dirty="0"/>
        </a:p>
      </dsp:txBody>
      <dsp:txXfrm>
        <a:off x="4386508" y="255636"/>
        <a:ext cx="1975753" cy="1226742"/>
      </dsp:txXfrm>
    </dsp:sp>
    <dsp:sp modelId="{4B7AE7A7-E2FE-4A56-856E-93A2271ABDB7}">
      <dsp:nvSpPr>
        <dsp:cNvPr id="0" name=""/>
        <dsp:cNvSpPr/>
      </dsp:nvSpPr>
      <dsp:spPr>
        <a:xfrm>
          <a:off x="749203" y="1901611"/>
          <a:ext cx="2052085" cy="13030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97D27-2F68-4FA8-81E4-26285BDD636D}">
      <dsp:nvSpPr>
        <dsp:cNvPr id="0" name=""/>
        <dsp:cNvSpPr/>
      </dsp:nvSpPr>
      <dsp:spPr>
        <a:xfrm>
          <a:off x="977212" y="2118220"/>
          <a:ext cx="2052085" cy="13030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t>حلقوی</a:t>
          </a:r>
          <a:endParaRPr lang="en-US" sz="4100" kern="1200" dirty="0"/>
        </a:p>
      </dsp:txBody>
      <dsp:txXfrm>
        <a:off x="1015378" y="2156386"/>
        <a:ext cx="1975753" cy="1226742"/>
      </dsp:txXfrm>
    </dsp:sp>
    <dsp:sp modelId="{E00329D7-95B7-4184-961B-D33460FCE142}">
      <dsp:nvSpPr>
        <dsp:cNvPr id="0" name=""/>
        <dsp:cNvSpPr/>
      </dsp:nvSpPr>
      <dsp:spPr>
        <a:xfrm>
          <a:off x="4130593" y="1900750"/>
          <a:ext cx="2052085" cy="13030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B6CEA-B660-4622-9420-7ACAD0A96965}">
      <dsp:nvSpPr>
        <dsp:cNvPr id="0" name=""/>
        <dsp:cNvSpPr/>
      </dsp:nvSpPr>
      <dsp:spPr>
        <a:xfrm>
          <a:off x="4358603" y="2117359"/>
          <a:ext cx="2052085" cy="13030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t>لوله ای </a:t>
          </a:r>
          <a:endParaRPr lang="en-US" sz="4100" kern="1200" dirty="0"/>
        </a:p>
      </dsp:txBody>
      <dsp:txXfrm>
        <a:off x="4396769" y="2155525"/>
        <a:ext cx="1975753" cy="1226742"/>
      </dsp:txXfrm>
    </dsp:sp>
    <dsp:sp modelId="{498CE189-C4B6-4120-8BC9-5585270AF80C}">
      <dsp:nvSpPr>
        <dsp:cNvPr id="0" name=""/>
        <dsp:cNvSpPr/>
      </dsp:nvSpPr>
      <dsp:spPr>
        <a:xfrm>
          <a:off x="7164791" y="1881699"/>
          <a:ext cx="2052085" cy="13030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22231-2832-46AD-BF2B-112DBA775A10}">
      <dsp:nvSpPr>
        <dsp:cNvPr id="0" name=""/>
        <dsp:cNvSpPr/>
      </dsp:nvSpPr>
      <dsp:spPr>
        <a:xfrm>
          <a:off x="7392801" y="2098308"/>
          <a:ext cx="2052085" cy="13030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a-IR" sz="4100" kern="1200" dirty="0" smtClean="0"/>
            <a:t>پهن</a:t>
          </a:r>
          <a:endParaRPr lang="en-US" sz="4100" kern="1200" dirty="0"/>
        </a:p>
      </dsp:txBody>
      <dsp:txXfrm>
        <a:off x="7430967" y="2136474"/>
        <a:ext cx="1975753" cy="1226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8548E-4FEC-4B46-B24B-186BCE1BB145}">
      <dsp:nvSpPr>
        <dsp:cNvPr id="0" name=""/>
        <dsp:cNvSpPr/>
      </dsp:nvSpPr>
      <dsp:spPr>
        <a:xfrm>
          <a:off x="2640445" y="2086"/>
          <a:ext cx="1407584" cy="140758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t>نوزاد کرم در گوشت آلوده </a:t>
          </a:r>
          <a:endParaRPr lang="en-US" sz="1700" kern="1200" dirty="0"/>
        </a:p>
      </dsp:txBody>
      <dsp:txXfrm>
        <a:off x="2846581" y="208222"/>
        <a:ext cx="995312" cy="995312"/>
      </dsp:txXfrm>
    </dsp:sp>
    <dsp:sp modelId="{E88D0DDE-00B0-4536-9642-8BE443964DA9}">
      <dsp:nvSpPr>
        <dsp:cNvPr id="0" name=""/>
        <dsp:cNvSpPr/>
      </dsp:nvSpPr>
      <dsp:spPr>
        <a:xfrm rot="1800000">
          <a:off x="4063308" y="991642"/>
          <a:ext cx="374600" cy="4750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070836" y="1058559"/>
        <a:ext cx="262220" cy="285035"/>
      </dsp:txXfrm>
    </dsp:sp>
    <dsp:sp modelId="{8273EB2D-A469-41B1-B07F-660A4EAEFDAF}">
      <dsp:nvSpPr>
        <dsp:cNvPr id="0" name=""/>
        <dsp:cNvSpPr/>
      </dsp:nvSpPr>
      <dsp:spPr>
        <a:xfrm>
          <a:off x="4471550" y="1059276"/>
          <a:ext cx="1407584" cy="1407584"/>
        </a:xfrm>
        <a:prstGeom prst="ellipse">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t>خورده شدن گوشت گاو توسط انسان</a:t>
          </a:r>
          <a:endParaRPr lang="en-US" sz="1700" kern="1200" dirty="0"/>
        </a:p>
      </dsp:txBody>
      <dsp:txXfrm>
        <a:off x="4677686" y="1265412"/>
        <a:ext cx="995312" cy="995312"/>
      </dsp:txXfrm>
    </dsp:sp>
    <dsp:sp modelId="{1DF3FD0A-5019-4844-8639-75064240D524}">
      <dsp:nvSpPr>
        <dsp:cNvPr id="0" name=""/>
        <dsp:cNvSpPr/>
      </dsp:nvSpPr>
      <dsp:spPr>
        <a:xfrm rot="5400000">
          <a:off x="4988042" y="2572125"/>
          <a:ext cx="374600" cy="4750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044232" y="2610947"/>
        <a:ext cx="262220" cy="285035"/>
      </dsp:txXfrm>
    </dsp:sp>
    <dsp:sp modelId="{AF6CAD76-246D-4565-A2ED-62E820643A6C}">
      <dsp:nvSpPr>
        <dsp:cNvPr id="0" name=""/>
        <dsp:cNvSpPr/>
      </dsp:nvSpPr>
      <dsp:spPr>
        <a:xfrm>
          <a:off x="4471550" y="3173654"/>
          <a:ext cx="1407584" cy="140758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t>بلوغ کرم تخم ریزی در روده انسان</a:t>
          </a:r>
          <a:endParaRPr lang="en-US" sz="1700" kern="1200" dirty="0"/>
        </a:p>
      </dsp:txBody>
      <dsp:txXfrm>
        <a:off x="4677686" y="3379790"/>
        <a:ext cx="995312" cy="995312"/>
      </dsp:txXfrm>
    </dsp:sp>
    <dsp:sp modelId="{603DF419-B4A6-438C-B257-C22A78EC47CE}">
      <dsp:nvSpPr>
        <dsp:cNvPr id="0" name=""/>
        <dsp:cNvSpPr/>
      </dsp:nvSpPr>
      <dsp:spPr>
        <a:xfrm rot="9000000">
          <a:off x="4081671" y="4163210"/>
          <a:ext cx="374600" cy="4750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186523" y="4230127"/>
        <a:ext cx="262220" cy="285035"/>
      </dsp:txXfrm>
    </dsp:sp>
    <dsp:sp modelId="{5AD0B650-4718-4D99-85ED-1348A82AF3EF}">
      <dsp:nvSpPr>
        <dsp:cNvPr id="0" name=""/>
        <dsp:cNvSpPr/>
      </dsp:nvSpPr>
      <dsp:spPr>
        <a:xfrm>
          <a:off x="2640445" y="4230843"/>
          <a:ext cx="1407584" cy="1407584"/>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t>خارج شدن تخم از روده انسان با مدفوع</a:t>
          </a:r>
          <a:endParaRPr lang="en-US" sz="1700" kern="1200" dirty="0"/>
        </a:p>
      </dsp:txBody>
      <dsp:txXfrm>
        <a:off x="2846581" y="4436979"/>
        <a:ext cx="995312" cy="995312"/>
      </dsp:txXfrm>
    </dsp:sp>
    <dsp:sp modelId="{72AB924F-98ED-413B-8905-BEE7BCF7805F}">
      <dsp:nvSpPr>
        <dsp:cNvPr id="0" name=""/>
        <dsp:cNvSpPr/>
      </dsp:nvSpPr>
      <dsp:spPr>
        <a:xfrm rot="12600000">
          <a:off x="2250565" y="4173812"/>
          <a:ext cx="374600" cy="47505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355417" y="4296919"/>
        <a:ext cx="262220" cy="285035"/>
      </dsp:txXfrm>
    </dsp:sp>
    <dsp:sp modelId="{D6353A42-2DF7-47E1-AE4D-67890279A767}">
      <dsp:nvSpPr>
        <dsp:cNvPr id="0" name=""/>
        <dsp:cNvSpPr/>
      </dsp:nvSpPr>
      <dsp:spPr>
        <a:xfrm>
          <a:off x="809339" y="3173654"/>
          <a:ext cx="1407584" cy="1407584"/>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t>آلوده شدن گیاهان با مدفوع انسان</a:t>
          </a:r>
          <a:endParaRPr lang="en-US" sz="1700" kern="1200" dirty="0"/>
        </a:p>
      </dsp:txBody>
      <dsp:txXfrm>
        <a:off x="1015475" y="3379790"/>
        <a:ext cx="995312" cy="995312"/>
      </dsp:txXfrm>
    </dsp:sp>
    <dsp:sp modelId="{D36141A4-A9D6-484C-A4D2-21DBE8327A9E}">
      <dsp:nvSpPr>
        <dsp:cNvPr id="0" name=""/>
        <dsp:cNvSpPr/>
      </dsp:nvSpPr>
      <dsp:spPr>
        <a:xfrm rot="16200000">
          <a:off x="1325831" y="2593329"/>
          <a:ext cx="374600" cy="47505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382021" y="2744531"/>
        <a:ext cx="262220" cy="285035"/>
      </dsp:txXfrm>
    </dsp:sp>
    <dsp:sp modelId="{5AF5335E-3D1D-4D46-A4A4-8E09ADCA9944}">
      <dsp:nvSpPr>
        <dsp:cNvPr id="0" name=""/>
        <dsp:cNvSpPr/>
      </dsp:nvSpPr>
      <dsp:spPr>
        <a:xfrm>
          <a:off x="809339" y="1059276"/>
          <a:ext cx="1407584" cy="1407584"/>
        </a:xfrm>
        <a:prstGeom prst="ellipse">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kern="1200" dirty="0" smtClean="0"/>
            <a:t>خورده شدن گیاه آلوده توسط گاو</a:t>
          </a:r>
          <a:endParaRPr lang="en-US" sz="1700" kern="1200" dirty="0"/>
        </a:p>
      </dsp:txBody>
      <dsp:txXfrm>
        <a:off x="1015475" y="1265412"/>
        <a:ext cx="995312" cy="995312"/>
      </dsp:txXfrm>
    </dsp:sp>
    <dsp:sp modelId="{8D0A6EB6-9A62-4E9E-BA45-594FA3DEFAB8}">
      <dsp:nvSpPr>
        <dsp:cNvPr id="0" name=""/>
        <dsp:cNvSpPr/>
      </dsp:nvSpPr>
      <dsp:spPr>
        <a:xfrm rot="19800000">
          <a:off x="2232202" y="1002244"/>
          <a:ext cx="374600" cy="4750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239730" y="1125351"/>
        <a:ext cx="262220" cy="2850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1/29/2017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712588-04B1-427B-82EE-E8DB90309F08}" type="datetimeFigureOut">
              <a:rPr lang="en-US" smtClean="0"/>
              <a:pPr/>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B61BEF0D-F0BB-DE4B-95CE-6DB70DBA9567}" type="datetimeFigureOut">
              <a:rPr lang="en-US" smtClean="0"/>
              <a:pPr/>
              <a:t>1/29/2017</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spd="slow">
    <p:pull/>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slide" Target="slide5.xml"/><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1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8.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slide" Target="slide5.xml"/><Relationship Id="rId4" Type="http://schemas.openxmlformats.org/officeDocument/2006/relationships/image" Target="../media/image34.jpeg"/><Relationship Id="rId9"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3.jpeg"/><Relationship Id="rId7" Type="http://schemas.openxmlformats.org/officeDocument/2006/relationships/slide" Target="slide21.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23.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51.jpeg"/><Relationship Id="rId7" Type="http://schemas.openxmlformats.org/officeDocument/2006/relationships/slide" Target="slide24.xm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6.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2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0.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9.xml"/><Relationship Id="rId4" Type="http://schemas.openxmlformats.org/officeDocument/2006/relationships/image" Target="../media/image10.jpeg"/><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8.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kelas haftom\1307468981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8612" y="375805"/>
            <a:ext cx="3209925" cy="24574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66755" y="2984455"/>
            <a:ext cx="2691245" cy="461665"/>
          </a:xfrm>
          <a:prstGeom prst="rect">
            <a:avLst/>
          </a:prstGeom>
          <a:noFill/>
        </p:spPr>
        <p:txBody>
          <a:bodyPr wrap="square" rtlCol="1">
            <a:spAutoFit/>
          </a:bodyPr>
          <a:lstStyle/>
          <a:p>
            <a:r>
              <a:rPr lang="fa-IR" sz="2400" b="1" spc="50" dirty="0" smtClean="0">
                <a:ln w="9525" cmpd="sng">
                  <a:solidFill>
                    <a:schemeClr val="accent1"/>
                  </a:solidFill>
                  <a:prstDash val="solid"/>
                </a:ln>
                <a:solidFill>
                  <a:srgbClr val="70AD47">
                    <a:tint val="1000"/>
                  </a:srgbClr>
                </a:solidFill>
                <a:effectLst>
                  <a:glow rad="38100">
                    <a:schemeClr val="accent1">
                      <a:alpha val="40000"/>
                    </a:schemeClr>
                  </a:glow>
                </a:effectLst>
              </a:rPr>
              <a:t>دبیر محترم:آقای باقری</a:t>
            </a:r>
            <a:endParaRPr lang="fa-IR" sz="2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TextBox 9"/>
          <p:cNvSpPr txBox="1"/>
          <p:nvPr/>
        </p:nvSpPr>
        <p:spPr>
          <a:xfrm>
            <a:off x="2691869" y="3640538"/>
            <a:ext cx="6060116" cy="461665"/>
          </a:xfrm>
          <a:prstGeom prst="rect">
            <a:avLst/>
          </a:prstGeom>
          <a:noFill/>
        </p:spPr>
        <p:txBody>
          <a:bodyPr wrap="square" rtlCol="1">
            <a:spAutoFit/>
          </a:bodyPr>
          <a:lstStyle/>
          <a:p>
            <a:r>
              <a:rPr lang="fa-IR" sz="2400" b="1" dirty="0" smtClean="0">
                <a:ln w="9525">
                  <a:solidFill>
                    <a:schemeClr val="bg1"/>
                  </a:solidFill>
                  <a:prstDash val="solid"/>
                </a:ln>
                <a:effectLst>
                  <a:outerShdw blurRad="12700" dist="38100" dir="2700000" algn="tl" rotWithShape="0">
                    <a:schemeClr val="bg1">
                      <a:lumMod val="50000"/>
                    </a:schemeClr>
                  </a:outerShdw>
                </a:effectLst>
              </a:rPr>
              <a:t>تهیه کننده : مهدی تابستانی و امیر حسین محمودی</a:t>
            </a:r>
            <a:endParaRPr lang="fa-IR"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TextBox 1"/>
          <p:cNvSpPr txBox="1"/>
          <p:nvPr/>
        </p:nvSpPr>
        <p:spPr>
          <a:xfrm>
            <a:off x="4154632" y="4905470"/>
            <a:ext cx="4019550" cy="369332"/>
          </a:xfrm>
          <a:prstGeom prst="rect">
            <a:avLst/>
          </a:prstGeom>
          <a:noFill/>
        </p:spPr>
        <p:txBody>
          <a:bodyPr wrap="square" rtlCol="0">
            <a:spAutoFit/>
          </a:bodyPr>
          <a:lstStyle/>
          <a:p>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نهم 02 علامه جعفری مرند</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3450213" y="4271160"/>
            <a:ext cx="4333875" cy="461665"/>
          </a:xfrm>
          <a:prstGeom prst="rect">
            <a:avLst/>
          </a:prstGeom>
          <a:noFill/>
        </p:spPr>
        <p:txBody>
          <a:bodyPr wrap="square" rtlCol="0">
            <a:spAutoFit/>
          </a:bodyPr>
          <a:lstStyle/>
          <a:p>
            <a:r>
              <a:rPr lang="fa-IR"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علوم نهم فصل 13(زیست شناسی)</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Rounded Rectangle 4">
            <a:hlinkClick r:id="rId3" action="ppaction://hlinksldjump"/>
          </p:cNvPr>
          <p:cNvSpPr/>
          <p:nvPr/>
        </p:nvSpPr>
        <p:spPr>
          <a:xfrm>
            <a:off x="352425" y="5795962"/>
            <a:ext cx="1485900"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بعدی</a:t>
            </a:r>
            <a:endParaRPr lang="en-US" dirty="0"/>
          </a:p>
        </p:txBody>
      </p:sp>
    </p:spTree>
    <p:extLst>
      <p:ext uri="{BB962C8B-B14F-4D97-AF65-F5344CB8AC3E}">
        <p14:creationId xmlns:p14="http://schemas.microsoft.com/office/powerpoint/2010/main" val="15123008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800" b="1" dirty="0" smtClean="0">
                <a:solidFill>
                  <a:srgbClr val="FF0000"/>
                </a:solidFill>
                <a:cs typeface="B Nazanin" panose="00000400000000000000" pitchFamily="2" charset="-78"/>
              </a:rPr>
              <a:t>كرم ها</a:t>
            </a:r>
            <a:endParaRPr lang="en-US" sz="4800" b="1" dirty="0">
              <a:solidFill>
                <a:srgbClr val="FF0000"/>
              </a:solidFill>
              <a:cs typeface="B Nazanin" panose="00000400000000000000" pitchFamily="2" charset="-78"/>
            </a:endParaRPr>
          </a:p>
        </p:txBody>
      </p:sp>
      <p:graphicFrame>
        <p:nvGraphicFramePr>
          <p:cNvPr id="4" name="Diagram 3"/>
          <p:cNvGraphicFramePr/>
          <p:nvPr>
            <p:extLst>
              <p:ext uri="{D42A27DB-BD31-4B8C-83A1-F6EECF244321}">
                <p14:modId xmlns:p14="http://schemas.microsoft.com/office/powerpoint/2010/main" val="3740438768"/>
              </p:ext>
            </p:extLst>
          </p:nvPr>
        </p:nvGraphicFramePr>
        <p:xfrm>
          <a:off x="452063" y="293070"/>
          <a:ext cx="9924836" cy="3421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p:cNvPicPr>
            <a:picLocks noChangeAspect="1" noChangeArrowheads="1"/>
          </p:cNvPicPr>
          <p:nvPr/>
        </p:nvPicPr>
        <p:blipFill>
          <a:blip r:embed="rId7"/>
          <a:srcRect/>
          <a:stretch>
            <a:fillRect/>
          </a:stretch>
        </p:blipFill>
        <p:spPr bwMode="auto">
          <a:xfrm>
            <a:off x="894257" y="4164744"/>
            <a:ext cx="2960401" cy="2040224"/>
          </a:xfrm>
          <a:prstGeom prst="rect">
            <a:avLst/>
          </a:prstGeom>
          <a:noFill/>
          <a:ln w="9525">
            <a:noFill/>
            <a:miter lim="800000"/>
            <a:headEnd/>
            <a:tailEnd/>
          </a:ln>
        </p:spPr>
      </p:pic>
      <p:pic>
        <p:nvPicPr>
          <p:cNvPr id="35846" name="Picture 6" descr="http://s5.picofile.com/file/8119413934/Kerme_Ascaris.jpg"/>
          <p:cNvPicPr>
            <a:picLocks noChangeAspect="1" noChangeArrowheads="1"/>
          </p:cNvPicPr>
          <p:nvPr/>
        </p:nvPicPr>
        <p:blipFill>
          <a:blip r:embed="rId8"/>
          <a:srcRect l="1689" b="7064"/>
          <a:stretch>
            <a:fillRect/>
          </a:stretch>
        </p:blipFill>
        <p:spPr bwMode="auto">
          <a:xfrm>
            <a:off x="4531218" y="4296622"/>
            <a:ext cx="2649576" cy="1993187"/>
          </a:xfrm>
          <a:prstGeom prst="rect">
            <a:avLst/>
          </a:prstGeom>
          <a:noFill/>
        </p:spPr>
      </p:pic>
      <p:sp>
        <p:nvSpPr>
          <p:cNvPr id="11" name="Down Arrow 10"/>
          <p:cNvSpPr/>
          <p:nvPr/>
        </p:nvSpPr>
        <p:spPr>
          <a:xfrm>
            <a:off x="2198670" y="3779883"/>
            <a:ext cx="484632" cy="369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628581" y="3807308"/>
            <a:ext cx="484632" cy="474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647362" y="3796164"/>
            <a:ext cx="484632" cy="434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0" name="AutoShape 10" descr="data:image/jpeg;base64,/9j/4AAQSkZJRgABAQAAAQABAAD/2wCEAAkGBxQTEhUTExMWFhUXFxgYGBgYFxgcGRsaHRoaGBscGRocHCggGBolHRUdITEiJSksLi4uHR8zODMsNygtLiwBCgoKDg0OGxAQGi8kICQsLCwsLCwtLCwsLCwsLCwsLCwsLCwsLDQsLCwsLCwsLCwsLCwsLCwsNCwsLCwsLCwsLP/AABEIAJYBUAMBIgACEQEDEQH/xAAcAAACAgMBAQAAAAAAAAAAAAAABAMFAQIGBwj/xABAEAABAwIEAwUFBQcDBAMAAAABAAIRAyEEEjFBBVFhBhMicYEHMpGhwSNCsdHhFDNSYnKS8IKi8RUWQ3OTssL/xAAZAQADAQEBAAAAAAAAAAAAAAAAAQIDBAX/xAAwEQACAQMCAwYEBwEAAAAAAAAAAQIDESEEMRJBUQUTMmGRoSKBsdEVIzNCccHw4f/aAAwDAQACEQMRAD8A8NQhCABCEIAEIQgAQhCABCFmEAYQrvgPZbE4u9Kn4Jg1HeGmP9X3j0bJXe8O9n+EoQcS91Z249ymD5DxH4jyTtzJ4lfhWX0R5fg8DUquy0qb6juTGlx+AC6rhvs4xT4NUsoDk8y/+1s/Mheh1OIU6A7uixrGD7rQA076DU9SqvG8TLgYO35KHUivM6aejr1Mu0V6sQw/s4wrB9riKjyNcoYwfPMVYUeznDaUfY95bWo97p9AQ35KodxBxBmenWdgonY/Nktt/gUOs+SOqPZsf3Sb9vodTTfgqYLmYSi2NxSZPxIJTA45TDTlY0ERYAC2uwXF1cTlzXkHZYOIyzM9OSnvpl/hun5r3Z2Z7QA6N+EKP/uAH7o+Wv5Lk6Vc5S6bRr1TDC4uzbAW3kwjvZ9SZdnae1uE6Co/C1rVMPSdzmmyf7on4FU+N7E4GtPdOfQd0Odk/wBDvF/uS9FzssmAeS1w+JMy6QRdPvpczB9mxT+CTXv9Sp4j7NsSy9F9Os3aHZHf2vgfAlUeJ7K41nvYSv5im4j4gEL0XB8Zcw+d7+afo8fN5ienzV97Eyej1EdrP2+54rUplpIIII1BEEei0XvR4417QKjQ8GQWuAcOtnTZVtbg/D3xmw1Of5WubbX7jgLc4VKcXzMZU60d4P5NP7Hi6F7FW7C8OeLNqU9/BV+lRrkhV9m+EcPs8RVaYtmFN/rAy2Tx1M+O28WvkzyxC9Erey13/jxdM/103N/AuVPivZ3jmm1JrxzZUYR8CQfknwsFWh1/o5NCuMV2WxtOc+ErgDfu3lv9wBHzVS5pBg2I2KRaaexqhZhYQMEIQgAQhCABCEIAEIQgAQhCABCEIAEIQgAQshei9jvZ/IFfGtIbq2iZBd1qRdrf5bE9Bq0myZzUVk5bs52VxGMP2bYpgw6q6zB5buPQSV6ZwfsXhMJBcO+qiPHUHhB/lp6ATu6SrjiGOZTZ3bAGhoAAbAAG2UCwXLY3jTyTJ0ETySlUUNsm9HR1KuamF05/NnS4zjgAAFrR/wAdFznE+MZmjKb6H00Kp8ZxHNljcC/VV9WoS15G5+C55Tctz1qOnp0laCLCtjzoLgkX/FLjEltp+8Ph1SdNpkmIAaZ/zZQZyQDrqAApsdNyx8RfLvdmGxpGsqN1Q5XZZs7fl06LZ5eAxjWmBYnr5epUn7K0n3iRzFgYRYtRb2IjHvkmCIjr0W7XEtktMusB05+ab/ZJp6A5XgeVrW1UNKg5zhJ38INo6osV3bMZDOSbHS+6nw7Zc1oNmzJB35Jg4ZrRMyYjnebQtKGFBY4ggOnL1jnyKLESpM3LjUaYbvF5Szn6y4W18k8zCuLA2nLWk3dabC9vRV9TDkSdZMQRB9eSViOCS5G3e2zAwNRPkpadfZwAmwI+P0SjWmIMeXIdIUtMSdJIH0SDhZMyqba856BT0sdEnVp3+qri5xDR92/0+S3c6bSQ2D6pktFnSxplsn57JgYmCDmtp1HOVU4d+aIBtHKT6KfEVBkGWASZIPNIXAi1dxItcL+XkmqHG3aTr+C59ziardrCecc1qKwzHLqbGeSpSaIlp4S3R2WG4vDM03Jhu2mpMbLD+MNqQ17Wu/qAd+IK5Sli3ZARvbrHNbU6pzHUC42mfyVqtJczml2bQf7Tqq/Y3A1xmdhmNPNhdT+TSG/Jc/i+xXDZy/atP8tUT/uYVu3HvcAc7oAEeahxWIJILplwBtsT+Crv/Iw/DEv3P1+5BX9nWDcPssRWYeb8lQesBipcd7M8S29GpSrDkHZHfB8D/cujoO8WUEkX5p3CYqoIOkSOnWSmqq5oxloqkfDL1/5Y8qx3AMTRdlqYeq07eAwf6SLOHkq97CDBBBGxEFe84TFveCGuM6iDCgr0n1QG1qLazCYh7Q6PI6jzBC2fDwqVzz1VqKpKm4bHhaF6lxj2e0KgJoE4erFqb3ZqZ6ZjLmeZLvRcJxTs1isOJrUHtb/EIcz+9hLfmlY2jUjLHPoVCFlYSLBCEIAEIQgAUuHoOe5rGNLnOIAaBJJOgA3KiXr/ALM+y7aNJuLqAd7UaSyf/HTOhH87hvs0xuVUVczqT4VhXb2Rv2K7FMwoFbEBrsRqBYtpeWz6nW4G06q04txMg2NtevW/qjjHEAfd2t1H5rmMXiXOdHW3JZ1KvKOx6Wk0PB+ZUzL6fwJ4viZzeegPLqq7GYjN4gbOiR66qwfw85jedTptE2lQ/wDSsjSdnO9Y6jZYXR6aUnsLVogNBk8/4eYJWlKoMjojxbfL6JnICTTveZvA5x1UFenodba9Rb9Urmii28C9SsGiHSTOmw+Ce4c0Py5QZ/T8YVFiLuPmrjhJcGGAYkSRqD0RfJtRjebLQsg+ElxAkO68o3Wwc0NbmaDIMGbQm+HhmUF1wWkGRodknUpANzP1IAsNDNreipHUooKWHjOSZLXAEnpyjVZpN71xMybybCANAENf4ialrGTpJjQDn1U9OmKfhcQQGhznD+I7dUxt2MU8VTZTYHDneL+qfqYZrby02mJFgBNhzSdJ7QMrqY90xIBAA3PxWmGqQ7PkIkQNYi4NtISJceaLFjobMQ3LsL9J6qPKyJcTLhrreNJ2UeDrNyCHFokg/wA19Gxt1WXy0hksLibADTdBNjTB0SWbQOnik2n6LWrSlxbAGjSRN1J3rpc29rz+ShLgQGuLg0kDSXEx73RKwcKZFVoXbY5RJgiAVluDlxhhkiTO3P1voFPUqHJI969vP7w6pphnMSSQBrPPmhEuCKunhDnBkC+kzAH+aKepRJIM2MkDeOo6lWDqYJEgNy+8REFRVmNDxnkAjwuF9JIjqixDpopnnK57hM2Hry6fqoahiNQN497yCs3hpks8RM3O35undYGAgFznNblFmkib9eaViJUrCPekGXHlDd46rNKro5/WB+iy8NDs13SIvzW1UZJJAzwLToOiRk4tbjNOoL5728LdAD1WzKpcYmbnfkFW1q7jBkTsLJmjVynwht9ZOvRIzJqNacxd7sXgx803g6wLcrgW09STsq9z7RaDoP8ANlj9pvlIzdBoIQS1cvf+qQ1woNyzYuJvA5eahp8bqggZ6hDfSfJVu2Yj0/LksvquPiLso0/4T4mZvTwebFq/HGoc85TEAEmZ6pnhvGiDBPQnn6bjoVzvfAm7hANv16qXNTdGWQRqANb6hNTaMKujpzVmhvinZrC4vNDBh614ewQw/wBdMWjq2D5rzLjHDKmGquo1m5XtPmCNi07tIuCvT+Gtc6q3wEiQdDPqpvahwHvcP3zR9phxPU0j7w/0k5h0Ll0wlxq55NWD081Bu6ex46hCyEyjC3o0i4hrQXOJgACSTyAGpXc9mPZrXrgVMQTh6WsETVcOjfuAjd3wK9L4JwvDYRuXDMDTo5+tR3m/WOggdECu34Vc827OezSvUc1+K+xp6lmtVw5ZR7kjcmRyK9KxeIgFosNANgBYDyAstK+JeXTcR8Eua9Nxkm/molUxZHoabRPiU5Z/oWq4MgSAD1UDOHgknKHNiPXeCluLdp24dz2NaXFrMwBsCudqdvyyoD3bTTIBLWnQ7wd1la7PQlVhDxMt63chjn5xkbOY8o2HMzZaVa1I0mGkARUIAzHpeQuM4h2oNXOzumNpvIjWQBp0+SuOHYM4eia4PeOLxka0eFovdDg0Zx1fFL4dluW9DgIJBJidr3ncHmnaXZ4UgcznPzEQNgNz5p3gePNeg172ZXgkEfP6p4VZFxYHbVI7U3JYPO+P8FNOqSycrrgbpjgGKdSNwMoIJn6Dcrs+KsY8NduD8lW1WtZORpJI6W6hFle5tSVltuJjBsqhpY4Q5zi4E3Cjgu8Ijw3MXkAQCfgsVcEIa5r7T4SNZOoIUVKmKTgHsGUj3gSC0nd35Kje5sKLnjvBqPEWu0I3hS164dla3RokwJzE6BY4diA/vKYkiIloi3QbLerQLRmAyeKYO428oukO5p4wzLUIhwBBGpjRpWmExr3S17YbNxENjT8VJRqATmBcJkZRZo5lFLEZnQAYNpjU6xfYc0Esbw2HyNzCDlFy4zA5NG1lFiKTQcw1dcgagbFzjeei1psPic5+UAjeZPUbCN1LUwb3h0NiYII0dvrumRfO5DTxfh7trgQHSSR4o5D1WhaZImQSTO4/Ky1xTA0ySGW0JuOdhqsftFFrmlljAzCbfFKxa8jd4AcMpDoGhMEE7QsNa4EtOUiJEEkA6+plLVWNgnPe58ztKKHEKbC2/RxDZjyQO1iyNYEtDhYDNp7x680tUqzdxgWgCbc4us/tVB2tQ6yHFp+BCrq/FQCMjQYPvEa3nRAFvTq02aTJGUAQPijLTzAVGuO0A3n8VQO4u8uJLWSd8qao8dIIJY10c5SWQtguadVoh3dAgHfQctvJJVeHOqvLwA43MA/KOSMHxJ7g5rKZjU/eH4LeniKniLRGxjwpWM5U0xKlhyKhgFsS2/zUzOFkmQBHObArZza/8YjzkD81OMK8D95nJ0A0St5mboxS3FMNSguP/wBvos0WEAnLc3kahSYh5yibRrGp/JLYXFOJIAPqD8UYMXGKCTO42lbPxMtAJBA3Oq1dTeSJNlGC3Nl1J3/MpYD4UYOJdMNAU1PE1ARoOUD9FriWvaQGCw3sjCVnzlMFMhyW1i4wvaKq03efIhdJRxgxVJ9KYzsewyP42Fv1XEUKfiM+9P3vzXRYbGtw+GrVzDXU2OIM6uIysA5EuI+a0pN8R5PaMYd3e2bq3qeO4LCvqvbTptLnvIa1o1JOy9j7L9k6OAaKlQCriI9+JYw8qfX+fXlG6PZrgrMBSbULS7EVGAucdGBwnIz0ME76WGt0ONtMTqt5SUTko0XXd14RitxY1Gw6WTve480uwNb7rytHcWbIBZIPNR43FNBzEBoG3NYOVz26NCMeRvUxuxckK3GadM+ISNgqyvjT4iPvCypKlB5l1Qw1LkehCEVujpa/FMHi4pVWEOIOUm0eTtlynaDs1SpHLRL3uILhMRA2Ealb90Hy1rc0CTGw5ykMXgn5cwMZbCCZjc6pps4NTQg7tK4nTrUTQ7vuorT+86clnh2OqNa6ibteQBJPhOx6BWuE7O1KTP2iq0Foa5xBM2ixjYyudrV3VHzubW3/AFVrJ5rUqdm8Pa3kepcDo1KWGLC7M8Ehsmx0iN4+KtsNYNBNzYnruuGp8WxFN7Yl2VoMRrbor3s/Rqx3xJbncTlIPylYnsqVrJFnisMQ/LNonMUtXx7WwGQY1d+Ss6+HdVbcRF7b+ZVBxLBupnaI9AqR00mpYbMtrhphxlrjI6HWFjunOiwcSZMiSLyLbiEtXwEsBJOod5KwrtpMIdVBcSGgNBgiRc63TNXbkKtwLGOLT4S43IOXL1A5KNjKrXuFP7VodEGTrbVTYauA54NiWkDd0bQdtUrSxRaxoaSHNMW0J+oQLI7gqTyxxe7IxxIc0a8oTQrUKUQQ4tsCQbA7KsxNRz6mYESBc6NB6dbqR9ABrREkEZjOu8BBDd9zenigHOexjYjMQZLiOgOyYxWNcQAc0kAgDYa3HklnVS8Xbli0AaAX15LbvS2nmBJdAM7yfpCB25lPxVrqrs7Kb8ukwdUpUwjwwuIiCBG/wV86pU7uAHQTmLjynQctUzT4fLSC4ZMk6X6GUFqfCUWG4YXZQTEiU4zg7IDjMTeTt6K0NNoDQeUkgiT5HZR4ivmORrcggGI97lHVIHNsWr8OoiWBkOEeLMYM8gthw6iA1vd5nGfFmOvkE3SojJ4rb21Ebeago4kCDk1tJFyOaBJ8hJ2GYx2QtAmfFE/JMDA0yxgDBIuSRBd59FNiGl8kCRGx268rqCriIZ4jBiABt+aRTlgj4jjcoLWNDRYwEjgcUSDHiJJn1UGNfnOUPgfP/lFHCuYMzbzsDspZxym+LyG3cQcLZTA+P+QjE415Y3utSPh6JeSTDgW9ea2r4UWDSbbjX5IM3JsgqPqRqb7bKShWqyYOsWOgjkt8WAQ0AEt3Ol/NYGGAAPiM9dEzPmO4VxDjnJJM22FlrSpgPs3TmpcLSEjUjedbq2ZwdxIhpIMQpKlNLcpmUSX5pMyLbfomKeFLnCBvERqefkrpvAX54/DVV/Ge1uGwQ7ukG1628O8DSP4nj3jP3W+pC0jTbPPra6EXaOWO0+FTL3AMaz33Ew0AbuJsAuC7adoWViKGHJ7hhmbg1H6ZiOQFmg8yd1W8e7S4jFn7Wp4QZFNvhYPJo1PUyeqqJW0YqOx5tSTqyUp8tvI9/fxJtfCUqzW5u8a11ho6IeOkOBC55uBqG4bAPPZcD2X7XV8HLW5X0XOzOpPHhJ0lp1Y6Nx0kGF65wPj2GxrPsHAVIvSdAqNPQaPb1b6gKpx4y9PX7jD9RDD8OAbme7PF4CV4rhXVB9m0xvKvP+muHiID3E84Cy8PJyyBzjksXFo9ijqIPws5TB8EzEZiQJ0S3bjhximWQaYPi6bfBdxWAaAIEpfEcOa9hLtYvySSsdE595HLwcX2dp913r3RDgA3y3sqbiHGwx5LWh178h+q6rFdmXOY403EGDlBXI8HAovfRr0u8qOcG5OR3M+ZQlzZFatwWhTdt8/0L8f7WVa0sYctOAIGp5yeSQweGz03VBDTTc0k9D05iJT/ABDsriG1nNZQcQLiLtjWJOqY/wC3K4otqyQ5zgO7PhNvvGeSvCWDyrVZzbkmy7xuGax4dTec1Wm0t8MsJAG+0/VdTwzGywF7wHBt2biNbLhqD61ehTyDM+nLNRlsZkjy3VlieCHIwAEOe0OfHM6+ixt1PXo/EvLdfMvK3Ey8llBwGuYke7ZUrnim6KsuJvmmf9qbxFH9nyQLEQ61tLeZTNKiWhlQNZmqH3HaxEgydDAVHfHG3MUfUY8FuY6WsYBSJ+7maXOIiTeCP4QNlZV8QKbpcIY5ocIE3Oo6mVT4Si+S7NAZMTYmTKDRDuHxFJupm8EtBv8AkpmV25fdBAtTJGvmkKdOM8AlsiCDvN5ndT905og3O3KdkxOIxTd7ocLOkdJ5qIuJBbYGTaLxzB/JaBhcIc687Db7xHkpaLmPc1mV5aHQ10Xna/JIlxG8C+Wy8DK2YB1Pn0UzcV4mucy19B92IuOSRqMI8B1HhvEHfXmpqIDXOz+DK0wQScx6zqOiCWluNu4lTiC2QbjlbZYxTpjxDxbiwgbRuocVhYhxggkOFrTF7bG60xFL7PM4+QjebeSQlbc1LMwObnOm3JbNoN2hwtczI5X2C1pgEZiJ8O219go8S91MEEghwBtpO4QNyRKymS0tgiHTrYA69TKHvmXRDWaSdegBS4r2Bm7mkwN4sJnRQ1sV4bWJFxsSi5LnYkOKsS0kSZcBFwPoqrHV5M6+e3IGFq/G1dIgbR+MqZpcWtIjm5JsxlVUsIWY7MLNa107ixTDWEmM9wNB0WlOmHOJP3bqdvjMjw9NpSMrmWVHgjNGXr9TzU76nKAZNh9JSw1M6Gx5fope5E+CbRf8kE3sYpj7jpjXkphSENib7clZ8OwUvaS2b7q3xXDKGHBq1qjadPXxH5NAu49ACU1FvY5qupp0vEyr4Vw9zjLU12k7Y0sA3umgVcRHuT4Wf+wi4/pF+cWnle0HtC8JpYFpptuDVdHeEfyD7nnd3kuBe4kkkyTck6kreEFE8utqJVn0Xv8AMvuNdssXiZa+rlYf/HTGRvkYu4f1Ern0IVmKSWwIQhAwW9OoWkOBIIMggwQdiDsVohAHbcF9peKpANrBuIYLeO1SP/YLn/UHLueCducDXtn7h5+7WAAJ6VBLT/qyrxBZlO5HAv24/g+jBgb5y4kG7SILY6EWKXxdQnw6fif0XiHBO0eJwp+wrOYDqyZYfNhlp84Xr/Y7tKzH0pIa3EM/eMFpG1Rg/hMwRsehCTgnsdNLVzpP8zK69B7EYkMYJs6BZV2DpUC91bIDUGroE6beiU7R4eq1xdJIn0hc3+2Pa2ATMnTeRFlzyw7HrxmpRvudzU4m3b0/VUPaHgn7UBU74tIbAjQ3XN0sW8ECTzn6J+nxbLa4j7p6nQhTdotqEo2Zb8DwVLC0gGgvMmfXX0srNzmlrzVHifEMGoGjR05rlaHGSHASDfTqNvJP1eNWc/N4szbAXsJt02TTNouCWBqrRfUzUSczmumdgYED5qvOKflBHvB0OAGrhb4LOG4gZqEOgvEgmxmLkqtxuLkucBAsIkiwAvHMoudEKkb5GO+zXNwNJ0BnTota7gXBzQOcai3NLtxQLiAYaRJsIkC8KXC1WtMEz4fDyF9EXLVaN8DlKMnute4klrWg2kGyipOcMrDIsS4xcHYFI4zH5A11J1pJsIv16q2ZSaQ5xc4udlOXab/FO5fEiAUi4iAST1iJ5p2q6o1oAykNb4cvT6qleSZA1Op08wpXY8NOtwC3Nt1SuQ6i5lk+tnEOytPvOM67fGViQXFpBygm835wClKtdpY29hYkCxUNOtDT4padR/MUXIlUS2LmvWGSC0kiLk6eSje1xALjraNtLKppYogFp2kj/PJbU6rpFp0ieX5pcRHeozSrEPc0DLlGu5nbp6KZuL8OWQZEgJGC+cvvNd8VI9ujmgAjmdErmPeOwd7m/kvIn6qCvIPvB2h3/BN1qUmZ1A8lgUS7QRlPrHLqi5OWLszZ7ukOFxGyla0AeGCCYhS0qBvz8vkmqfDXEWbaLjokK9hDuYnrsmqeGJgACed1ZYLgL3keE3i/+aqfG8bweAnO/vaot3VOCR/UdGet+itQcjkq6ynTwsvohGhwp7jpa2yt/wBho4emKmJqMpjQZjE+QHid6ArieJ+0vEPtRZToDmBnd8XWHoFx+MxtSq4vq1HVHnVz3Fx+JWqppbnn1NVVqbfCvc9I4r7R6LKbm4Sm41ZhtR7RkA3IbMk8s3qNl5zxHiNWu81K1R1R53cZ9ByHQWSywtDnSV7ghCEDBCEIAEIQgAQhCABCEIAE1w7HVKFRlWk4sewy1w2/MEWI3CVQgD2zsz2voY9gpVMtLEGxYbMeedMnf+Q35SteLdmiCXC5B0j5LxVdn2Y9oVfDAU6o7+iLAOMPaP5H3t/KZHkm7S3FTnUo/p7dPsWmJ4fBgCIBdbmqypSEh0mLA+a9DwWLwuPGehUBdEuZAFUAc2Tp1EhVuO7P7gSAPnKxnTcT0qOsp1MN2fRnE08Me8kxA3Gl9Fo2me8DeRk8jyXQV+GmTA1I+SSq4E3sZcfhdZ3O1RVsCdFz3EyJbOu/otcM4uqGdPrCfZhMrmkOOVskj81CaMudAMEEpF5xchdwwNJc10xoPxAUj6cua5sguMaQs4ei6I+80GOoTVEEhsR4RoRvzSKSVsCWKouY7LYMN46g/rZSsfUcwsH3THKyjrvL2y8y7Mc2yaawguaNC1BUX5kNIuMRO4cCtG02wQ7U7/5umG04lwkkCLn5qTITDHCZvby5pXDkQU6Zp6nw9fqtjTB8JvO+y2DNTJ1i+inyiRbQ7IuLBoxjoykCSLEecrZzCSAYt/nqVOzDEtBANrnylZpYWc0bc+aQm0hdtG5i06EaQt2UQ705bqzocMcdGnT/AJVlh+AON4AjUnlzKpRk9jnqamnTXxMof2Yk6aTH6pzCcNLogE3HRSY/tLgMN4c5rP5UgHCdPfkN+BK5biftIrEFuGptw7f4rPqf3EBo9Gz1Wio9Thn2g3+nH5vB3GMq4TBMBxNQAuu1gGaoR0by6mB1XNY32msZIw2G296q7/8ADNv9S85xOIdUcXvc57nXLnEknzJuVEtlFLY4pOU8zd/p6HQcY7Z4vEDK6rkYdWUhkafPLd3qSqBYQmJJLYEIQgYIQhAAhCEACEIQAIQhAAhCEACEIQAIQhAAhCEASUKzmODmOLXNMhzSQQeYIuCuz4P7SMSzw4jLiGXku8NSI2e3X/UCuIQmm1sTKEZq0lc9jwHa/h1YNBeaLtMtVpj/AORsj1MK3HDKdYZqLmvad2OD2/FpMLwZb0K7mHMxxa4aFpIPxCbal4kKHeU/05teTyj23E9n7QIOyrMXwQiRB0XC4Dt1jqUAYhzwNqgbUn1cCfmugwHtSfpXw1Nw503OY74OzNPwCzdKD2wdMNdqI+JJ/wAY/wB6j9XAZQ4zDi0AQl62FJJ5kD4+afpe0DAVBD6dZnmxjgPIhwPyTdLtZwuZ70jzpVPo0qHR6M6I9pq2Ytf7yKTF4beIvFxc9fT6oZgZJmbwB0Gqvv8AuLhUT+1DWf3dafh3ai/7o4UB+/J8qdW/xaEu5kX+JU+j9GIMwZNzadRHzW7cARtCnr+0Hh7PdZVqHoxoHxc76Kure1GmP3eD8s1UfRn1S7jqxPtLpB+xfO4G9wlremnwITdDs243jl/zZec8R9o+OqWa9lEcqbAD/c6XfArn8ZxvE1f3mIqv6OqOI+EwFapRMJ66vLay9/se01KOGoWr4ikwkaOewH+2ZPwVJiu2HDqE5XPrO3DGGP7n5R6gFeRSgdVajFbI55Tqz8U38sHecR9p1YjLh6NOiP4j9o/5w3/aVynFePYnEfvq9R4/hLvD/aLD4KtQnchQitkZlYQhBQIQsoAwhCEACEIQAIQhAAhCEACEIQAIQhAAhCEACEIQAIQhAAhCEACEIQAIQhAAhCEACEIQAIQhAGQFhCEACEIQAIQhAAhCEACEIQAIQhAAhCEACEIQAIQhAAhCEACEIQAIQh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1" name="Picture 11"/>
          <p:cNvPicPr>
            <a:picLocks noChangeAspect="1" noChangeArrowheads="1"/>
          </p:cNvPicPr>
          <p:nvPr/>
        </p:nvPicPr>
        <p:blipFill>
          <a:blip r:embed="rId9"/>
          <a:srcRect/>
          <a:stretch>
            <a:fillRect/>
          </a:stretch>
        </p:blipFill>
        <p:spPr bwMode="auto">
          <a:xfrm>
            <a:off x="7408510" y="4362139"/>
            <a:ext cx="2990636" cy="1941817"/>
          </a:xfrm>
          <a:prstGeom prst="rect">
            <a:avLst/>
          </a:prstGeom>
          <a:noFill/>
          <a:ln w="9525">
            <a:noFill/>
            <a:miter lim="800000"/>
            <a:headEnd/>
            <a:tailEnd/>
          </a:ln>
        </p:spPr>
      </p:pic>
      <p:sp>
        <p:nvSpPr>
          <p:cNvPr id="14" name="Rounded Rectangle 1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7" name="Rounded Rectangle 16">
            <a:hlinkClick r:id="rId10"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0171924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3827" y="626724"/>
            <a:ext cx="9963757" cy="2815119"/>
          </a:xfr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algn="r" rtl="1">
              <a:buFont typeface="Wingdings" panose="05000000000000000000" pitchFamily="2" charset="2"/>
              <a:buChar char="v"/>
            </a:pPr>
            <a:r>
              <a:rPr lang="fa-IR" dirty="0" smtClean="0">
                <a:cs typeface="B Nazanin" panose="00000400000000000000" pitchFamily="2" charset="-78"/>
              </a:rPr>
              <a:t>ساده ترين گروه كرم ها هستند.</a:t>
            </a:r>
          </a:p>
          <a:p>
            <a:pPr algn="r" rtl="1">
              <a:buFont typeface="Wingdings" panose="05000000000000000000" pitchFamily="2" charset="2"/>
              <a:buChar char="v"/>
            </a:pPr>
            <a:r>
              <a:rPr lang="fa-IR" dirty="0" smtClean="0">
                <a:cs typeface="B Nazanin" panose="00000400000000000000" pitchFamily="2" charset="-78"/>
              </a:rPr>
              <a:t>بدني پهن دارند.</a:t>
            </a:r>
          </a:p>
          <a:p>
            <a:pPr algn="r" rtl="1">
              <a:buFont typeface="Wingdings" panose="05000000000000000000" pitchFamily="2" charset="2"/>
              <a:buChar char="v"/>
            </a:pPr>
            <a:r>
              <a:rPr lang="fa-IR" dirty="0" smtClean="0">
                <a:cs typeface="B Nazanin" panose="00000400000000000000" pitchFamily="2" charset="-78"/>
              </a:rPr>
              <a:t>دستگاه هاي عصبي و گوارشي ساده اي دارند</a:t>
            </a:r>
            <a:r>
              <a:rPr lang="fa-IR" dirty="0">
                <a:cs typeface="B Nazanin" panose="00000400000000000000" pitchFamily="2" charset="-78"/>
              </a:rPr>
              <a:t> </a:t>
            </a:r>
            <a:r>
              <a:rPr lang="fa-IR" dirty="0" smtClean="0">
                <a:cs typeface="B Nazanin" panose="00000400000000000000" pitchFamily="2" charset="-78"/>
              </a:rPr>
              <a:t>و دستگاه گردش خون و تنفس ندارند.</a:t>
            </a:r>
          </a:p>
          <a:p>
            <a:pPr algn="r" rtl="1">
              <a:buFont typeface="Wingdings" panose="05000000000000000000" pitchFamily="2" charset="2"/>
              <a:buChar char="v"/>
            </a:pPr>
            <a:r>
              <a:rPr lang="fa-IR" dirty="0" smtClean="0">
                <a:cs typeface="B Nazanin" panose="00000400000000000000" pitchFamily="2" charset="-78"/>
              </a:rPr>
              <a:t>مانند كيسه تنان فقط يك راه براي ورود و خروج مواد به بدن دارند.</a:t>
            </a:r>
          </a:p>
          <a:p>
            <a:pPr algn="r" rtl="1">
              <a:buFont typeface="Wingdings" panose="05000000000000000000" pitchFamily="2" charset="2"/>
              <a:buChar char="v"/>
            </a:pPr>
            <a:r>
              <a:rPr lang="fa-IR" dirty="0" smtClean="0">
                <a:cs typeface="B Nazanin" panose="00000400000000000000" pitchFamily="2" charset="-78"/>
              </a:rPr>
              <a:t>بيشتر آن ها انگل هستند مانند كرم كدو.</a:t>
            </a:r>
          </a:p>
          <a:p>
            <a:pPr algn="r" rtl="1">
              <a:buFont typeface="Wingdings" panose="05000000000000000000" pitchFamily="2" charset="2"/>
              <a:buChar char="v"/>
            </a:pPr>
            <a:r>
              <a:rPr lang="fa-IR" dirty="0" smtClean="0">
                <a:cs typeface="B Nazanin" panose="00000400000000000000" pitchFamily="2" charset="-78"/>
              </a:rPr>
              <a:t>انتشار مواد غذایی به طریق بین سلولی انجام می گیرد.</a:t>
            </a:r>
          </a:p>
          <a:p>
            <a:pPr algn="r" rtl="1">
              <a:buNone/>
            </a:pPr>
            <a:endParaRPr lang="fa-IR" sz="1600" dirty="0" smtClean="0">
              <a:cs typeface="B Nazanin" panose="00000400000000000000" pitchFamily="2" charset="-78"/>
            </a:endParaRPr>
          </a:p>
          <a:p>
            <a:pPr algn="r" rtl="1">
              <a:buFont typeface="Wingdings" panose="05000000000000000000" pitchFamily="2" charset="2"/>
              <a:buChar char="v"/>
            </a:pPr>
            <a:endParaRPr lang="fa-IR" sz="1600" dirty="0" smtClean="0">
              <a:cs typeface="B Nazanin" panose="00000400000000000000" pitchFamily="2" charset="-78"/>
            </a:endParaRPr>
          </a:p>
          <a:p>
            <a:pPr algn="r" rtl="1">
              <a:buFont typeface="Wingdings" panose="05000000000000000000" pitchFamily="2" charset="2"/>
              <a:buChar char="v"/>
            </a:pPr>
            <a:endParaRPr lang="en-US" sz="1600" dirty="0">
              <a:cs typeface="B Nazanin" panose="00000400000000000000" pitchFamily="2" charset="-78"/>
            </a:endParaRPr>
          </a:p>
        </p:txBody>
      </p:sp>
      <p:sp>
        <p:nvSpPr>
          <p:cNvPr id="2" name="Title 1"/>
          <p:cNvSpPr>
            <a:spLocks noGrp="1"/>
          </p:cNvSpPr>
          <p:nvPr>
            <p:ph type="title"/>
          </p:nvPr>
        </p:nvSpPr>
        <p:spPr>
          <a:xfrm>
            <a:off x="9298112" y="141669"/>
            <a:ext cx="1503845" cy="526151"/>
          </a:xfrm>
        </p:spPr>
        <p:txBody>
          <a:bodyPr>
            <a:noAutofit/>
          </a:bodyPr>
          <a:lstStyle/>
          <a:p>
            <a:pPr algn="r" rtl="1"/>
            <a:r>
              <a:rPr lang="fa-IR" sz="2400" b="1" dirty="0" smtClean="0">
                <a:solidFill>
                  <a:srgbClr val="FF0000"/>
                </a:solidFill>
              </a:rPr>
              <a:t>كرم هاي پهن</a:t>
            </a:r>
            <a:endParaRPr lang="en-US" sz="2400" b="1" dirty="0">
              <a:solidFill>
                <a:srgbClr val="FF0000"/>
              </a:solidFill>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b="8383"/>
          <a:stretch>
            <a:fillRect/>
          </a:stretch>
        </p:blipFill>
        <p:spPr>
          <a:xfrm>
            <a:off x="8358214" y="3675809"/>
            <a:ext cx="2711016" cy="188403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810" y="3625268"/>
            <a:ext cx="3033706" cy="19727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82" y="3803442"/>
            <a:ext cx="2946821" cy="1666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4849403" y="5804819"/>
            <a:ext cx="2424702" cy="52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b="1" dirty="0" smtClean="0">
                <a:solidFill>
                  <a:schemeClr val="tx1"/>
                </a:solidFill>
                <a:cs typeface="B Nazanin" panose="00000400000000000000" pitchFamily="2" charset="-78"/>
              </a:rPr>
              <a:t> كرم برگي شكل ( کپلک)</a:t>
            </a:r>
            <a:endParaRPr lang="en-US" sz="2000" b="1" dirty="0">
              <a:solidFill>
                <a:schemeClr val="tx1"/>
              </a:solidFill>
              <a:cs typeface="B Nazanin" panose="00000400000000000000" pitchFamily="2" charset="-78"/>
            </a:endParaRPr>
          </a:p>
        </p:txBody>
      </p:sp>
      <p:sp>
        <p:nvSpPr>
          <p:cNvPr id="9" name="Rectangle 8"/>
          <p:cNvSpPr/>
          <p:nvPr/>
        </p:nvSpPr>
        <p:spPr>
          <a:xfrm>
            <a:off x="8245743" y="5777121"/>
            <a:ext cx="3179699" cy="5151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solidFill>
                  <a:schemeClr val="tx1"/>
                </a:solidFill>
                <a:cs typeface="B Nazanin" panose="00000400000000000000" pitchFamily="2" charset="-78"/>
              </a:rPr>
              <a:t>كرم نواري (كدو)</a:t>
            </a:r>
            <a:endParaRPr lang="en-US" sz="2000" b="1" dirty="0">
              <a:solidFill>
                <a:schemeClr val="tx1"/>
              </a:solidFill>
              <a:cs typeface="B Nazanin" panose="00000400000000000000" pitchFamily="2" charset="-78"/>
            </a:endParaRPr>
          </a:p>
        </p:txBody>
      </p:sp>
      <p:sp>
        <p:nvSpPr>
          <p:cNvPr id="10" name="Rectangle 9"/>
          <p:cNvSpPr/>
          <p:nvPr/>
        </p:nvSpPr>
        <p:spPr>
          <a:xfrm>
            <a:off x="475649" y="5540618"/>
            <a:ext cx="2822355" cy="6758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solidFill>
                  <a:schemeClr val="tx1"/>
                </a:solidFill>
                <a:cs typeface="B Nazanin" panose="00000400000000000000" pitchFamily="2" charset="-78"/>
              </a:rPr>
              <a:t>كرم پلاناريا</a:t>
            </a:r>
            <a:endParaRPr lang="en-US" sz="2000" b="1" dirty="0">
              <a:solidFill>
                <a:schemeClr val="tx1"/>
              </a:solidFill>
              <a:cs typeface="B Nazanin" panose="00000400000000000000" pitchFamily="2" charset="-78"/>
            </a:endParaRPr>
          </a:p>
        </p:txBody>
      </p:sp>
      <p:sp>
        <p:nvSpPr>
          <p:cNvPr id="11" name="Rounded Rectangle 1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2" name="Rounded Rectangle 11">
            <a:hlinkClick r:id="rId5"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4" name="Rounded Rectangle 13">
            <a:hlinkClick r:id="rId6"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5" name="Rounded Rectangle 14">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406265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4383" y="-155651"/>
            <a:ext cx="2980361" cy="811368"/>
          </a:xfrm>
        </p:spPr>
        <p:txBody>
          <a:bodyPr>
            <a:normAutofit fontScale="90000"/>
          </a:bodyPr>
          <a:lstStyle/>
          <a:p>
            <a:pPr algn="r" rtl="1"/>
            <a:r>
              <a:rPr lang="fa-IR" sz="3200" b="1" dirty="0" smtClean="0">
                <a:solidFill>
                  <a:srgbClr val="FF0000"/>
                </a:solidFill>
                <a:cs typeface="B Nazanin" panose="00000400000000000000" pitchFamily="2" charset="-78"/>
              </a:rPr>
              <a:t>چرخه زندگي كرم كدو</a:t>
            </a:r>
            <a:endParaRPr lang="en-US" sz="3200" b="1" dirty="0">
              <a:solidFill>
                <a:srgbClr val="FF0000"/>
              </a:solidFill>
              <a:cs typeface="B Nazanin" panose="00000400000000000000" pitchFamily="2" charset="-78"/>
            </a:endParaRPr>
          </a:p>
        </p:txBody>
      </p:sp>
      <p:sp>
        <p:nvSpPr>
          <p:cNvPr id="7" name="Rectangle 6"/>
          <p:cNvSpPr/>
          <p:nvPr/>
        </p:nvSpPr>
        <p:spPr>
          <a:xfrm>
            <a:off x="5893942" y="500066"/>
            <a:ext cx="6096000" cy="1938992"/>
          </a:xfrm>
          <a:prstGeom prst="rect">
            <a:avLst/>
          </a:prstGeom>
          <a:solidFill>
            <a:schemeClr val="accent2">
              <a:lumMod val="40000"/>
              <a:lumOff val="60000"/>
            </a:schemeClr>
          </a:solidFill>
        </p:spPr>
        <p:txBody>
          <a:bodyPr wrap="square">
            <a:spAutoFit/>
          </a:bodyPr>
          <a:lstStyle/>
          <a:p>
            <a:pPr algn="r" rtl="1"/>
            <a:r>
              <a:rPr lang="fa-IR" sz="2400" dirty="0" smtClean="0">
                <a:cs typeface="B Nazanin" panose="00000400000000000000" pitchFamily="2" charset="-78"/>
              </a:rPr>
              <a:t>نوزاد كرم كدو در گوشت آلوده گاو زندگي مي كند و وارد دستگاه گوارش انسان مي شود و در روده به كرم بالغ تبديل مي شود</a:t>
            </a:r>
          </a:p>
          <a:p>
            <a:pPr algn="r" rtl="1"/>
            <a:r>
              <a:rPr lang="fa-IR" sz="2400" dirty="0" smtClean="0">
                <a:cs typeface="B Nazanin" panose="00000400000000000000" pitchFamily="2" charset="-78"/>
              </a:rPr>
              <a:t>و شروع به تخم ريزي مي كند. اين تخم ها از طريق مدفوع انسان آلوده دفع مي شوند و گاو با خوردن علف هاي آلوده به اين تخم ها مجددا آلوده مي شود.</a:t>
            </a:r>
            <a:endParaRPr lang="en-US" sz="2400" dirty="0">
              <a:cs typeface="B Nazanin" panose="00000400000000000000" pitchFamily="2" charset="-78"/>
            </a:endParaRPr>
          </a:p>
        </p:txBody>
      </p:sp>
      <p:pic>
        <p:nvPicPr>
          <p:cNvPr id="32770" name="Picture 2" descr="http://vista.ir/include/content/images/health/medicine/desease_list/3efbccf39ac337492bffc8de232c8f80.jpg"/>
          <p:cNvPicPr>
            <a:picLocks noChangeAspect="1" noChangeArrowheads="1"/>
          </p:cNvPicPr>
          <p:nvPr/>
        </p:nvPicPr>
        <p:blipFill>
          <a:blip r:embed="rId2"/>
          <a:srcRect/>
          <a:stretch>
            <a:fillRect/>
          </a:stretch>
        </p:blipFill>
        <p:spPr bwMode="auto">
          <a:xfrm>
            <a:off x="5948738" y="2695040"/>
            <a:ext cx="6041204" cy="3766172"/>
          </a:xfrm>
          <a:prstGeom prst="rect">
            <a:avLst/>
          </a:prstGeom>
          <a:noFill/>
        </p:spPr>
      </p:pic>
      <p:graphicFrame>
        <p:nvGraphicFramePr>
          <p:cNvPr id="9" name="Diagram 8"/>
          <p:cNvGraphicFramePr/>
          <p:nvPr>
            <p:extLst>
              <p:ext uri="{D42A27DB-BD31-4B8C-83A1-F6EECF244321}">
                <p14:modId xmlns:p14="http://schemas.microsoft.com/office/powerpoint/2010/main" val="976982024"/>
              </p:ext>
            </p:extLst>
          </p:nvPr>
        </p:nvGraphicFramePr>
        <p:xfrm>
          <a:off x="0" y="606174"/>
          <a:ext cx="6688475" cy="5640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1" name="Rounded Rectangle 10">
            <a:hlinkClick r:id="rId8"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0" name="Rounded Rectangle 9">
            <a:hlinkClick r:id="rId9"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972500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2418" y="1304819"/>
            <a:ext cx="6637962" cy="5003514"/>
          </a:xfrm>
        </p:spPr>
        <p:txBody>
          <a:bodyPr>
            <a:normAutofit/>
          </a:bodyPr>
          <a:lstStyle/>
          <a:p>
            <a:pPr algn="r" rtl="1">
              <a:buFont typeface="Wingdings" panose="05000000000000000000" pitchFamily="2" charset="2"/>
              <a:buChar char="v"/>
            </a:pPr>
            <a:r>
              <a:rPr lang="fa-IR" sz="2000" dirty="0" smtClean="0">
                <a:cs typeface="B Nazanin" panose="00000400000000000000" pitchFamily="2" charset="-78"/>
              </a:rPr>
              <a:t>اين كرم ها داراي دستگاه گوارش هستند و دهان و مخرج دارند.</a:t>
            </a:r>
          </a:p>
          <a:p>
            <a:pPr algn="r" rtl="1">
              <a:buFont typeface="Wingdings" panose="05000000000000000000" pitchFamily="2" charset="2"/>
              <a:buChar char="v"/>
            </a:pPr>
            <a:r>
              <a:rPr lang="fa-IR" sz="2000" dirty="0" smtClean="0">
                <a:cs typeface="B Nazanin" panose="00000400000000000000" pitchFamily="2" charset="-78"/>
              </a:rPr>
              <a:t>بعضي از آنها در خاك زندگي مي كنندو با خوردن باكتري ها و قارچ ها تركيباتي را به خاك اضافه مي كنندكه باعث رشد بهتر گياهان مي شود.</a:t>
            </a:r>
          </a:p>
          <a:p>
            <a:pPr algn="r" rtl="1">
              <a:buFont typeface="Wingdings" panose="05000000000000000000" pitchFamily="2" charset="2"/>
              <a:buChar char="v"/>
            </a:pPr>
            <a:r>
              <a:rPr lang="fa-IR" sz="2000" dirty="0" smtClean="0">
                <a:cs typeface="B Nazanin" panose="00000400000000000000" pitchFamily="2" charset="-78"/>
              </a:rPr>
              <a:t>تخم كرم هاي لوله اي بيشتر از طريق آب و سبزيجات آلوده وارد بدن انسان مي شود و در دستگاه گوارش به كرم بالغ تبديل مي شود.</a:t>
            </a:r>
          </a:p>
          <a:p>
            <a:pPr algn="r" rtl="1">
              <a:buFont typeface="Wingdings" panose="05000000000000000000" pitchFamily="2" charset="2"/>
              <a:buChar char="v"/>
            </a:pPr>
            <a:r>
              <a:rPr lang="fa-IR" sz="2000" dirty="0" smtClean="0">
                <a:cs typeface="B Nazanin" panose="00000400000000000000" pitchFamily="2" charset="-78"/>
              </a:rPr>
              <a:t>بعد از حشرات و شکم پایان فراوان ترین تعداد گونه را در میان جانوران دارند.</a:t>
            </a:r>
          </a:p>
          <a:p>
            <a:pPr algn="r" rtl="1">
              <a:buFont typeface="Wingdings" panose="05000000000000000000" pitchFamily="2" charset="2"/>
              <a:buChar char="v"/>
            </a:pPr>
            <a:r>
              <a:rPr lang="fa-IR" sz="2000" dirty="0" smtClean="0">
                <a:cs typeface="B Nazanin" panose="00000400000000000000" pitchFamily="2" charset="-78"/>
              </a:rPr>
              <a:t>دارای پوششی به نام کوتیکولی هستند که در برابر شیره گوارشی مقاوم است.</a:t>
            </a:r>
          </a:p>
          <a:p>
            <a:pPr algn="r" rtl="1">
              <a:buFont typeface="Wingdings" panose="05000000000000000000" pitchFamily="2" charset="2"/>
              <a:buChar char="v"/>
            </a:pPr>
            <a:r>
              <a:rPr lang="fa-IR" sz="2000" dirty="0" smtClean="0">
                <a:cs typeface="B Nazanin" panose="00000400000000000000" pitchFamily="2" charset="-78"/>
              </a:rPr>
              <a:t>دستگاه تنفس و گردش خون ندارند.</a:t>
            </a:r>
          </a:p>
          <a:p>
            <a:pPr algn="r" rtl="1">
              <a:buFont typeface="Wingdings" panose="05000000000000000000" pitchFamily="2" charset="2"/>
              <a:buChar char="v"/>
            </a:pPr>
            <a:r>
              <a:rPr lang="fa-IR" sz="2000" dirty="0" smtClean="0">
                <a:cs typeface="B Nazanin" panose="00000400000000000000" pitchFamily="2" charset="-78"/>
              </a:rPr>
              <a:t>به سه گروه تقسیم می شوند:کرم های آسکاریس،قلاب دار و کرمک</a:t>
            </a:r>
          </a:p>
          <a:p>
            <a:pPr algn="r" rtl="1">
              <a:buFont typeface="Wingdings" panose="05000000000000000000" pitchFamily="2" charset="2"/>
              <a:buChar char="v"/>
            </a:pPr>
            <a:endParaRPr lang="fa-IR" sz="2000" dirty="0" smtClean="0">
              <a:cs typeface="B Nazanin" panose="00000400000000000000" pitchFamily="2" charset="-78"/>
            </a:endParaRPr>
          </a:p>
          <a:p>
            <a:pPr algn="r" rtl="1">
              <a:buFont typeface="Wingdings" panose="05000000000000000000" pitchFamily="2" charset="2"/>
              <a:buChar char="v"/>
            </a:pPr>
            <a:endParaRPr lang="fa-IR" sz="2000" dirty="0" smtClean="0">
              <a:cs typeface="B Nazanin" panose="00000400000000000000" pitchFamily="2" charset="-78"/>
            </a:endParaRPr>
          </a:p>
          <a:p>
            <a:pPr algn="r" rtl="1">
              <a:buFont typeface="Wingdings" panose="05000000000000000000" pitchFamily="2" charset="2"/>
              <a:buChar char="v"/>
            </a:pPr>
            <a:endParaRPr lang="en-US" sz="2000" dirty="0">
              <a:cs typeface="B Nazanin" panose="00000400000000000000" pitchFamily="2" charset="-78"/>
            </a:endParaRPr>
          </a:p>
        </p:txBody>
      </p:sp>
      <p:sp>
        <p:nvSpPr>
          <p:cNvPr id="2" name="Title 1"/>
          <p:cNvSpPr>
            <a:spLocks noGrp="1"/>
          </p:cNvSpPr>
          <p:nvPr>
            <p:ph type="title"/>
          </p:nvPr>
        </p:nvSpPr>
        <p:spPr>
          <a:xfrm>
            <a:off x="3733799" y="250033"/>
            <a:ext cx="4295775" cy="888641"/>
          </a:xfrm>
        </p:spPr>
        <p:txBody>
          <a:bodyPr>
            <a:normAutofit/>
          </a:bodyPr>
          <a:lstStyle/>
          <a:p>
            <a:pPr algn="r" rtl="1"/>
            <a:r>
              <a:rPr lang="fa-IR" sz="4800" b="1" dirty="0" smtClean="0">
                <a:solidFill>
                  <a:srgbClr val="FF0000"/>
                </a:solidFill>
                <a:cs typeface="B Nazanin" panose="00000400000000000000" pitchFamily="2" charset="-78"/>
              </a:rPr>
              <a:t>كرم هاي لوله اي</a:t>
            </a:r>
            <a:endParaRPr lang="en-US" sz="4800" b="1" dirty="0">
              <a:solidFill>
                <a:srgbClr val="FF0000"/>
              </a:solidFill>
              <a:cs typeface="B Nazanin" panose="00000400000000000000" pitchFamily="2" charset="-78"/>
            </a:endParaRPr>
          </a:p>
        </p:txBody>
      </p:sp>
      <p:sp>
        <p:nvSpPr>
          <p:cNvPr id="5" name="Rounded Rectangle 4">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6" name="Rounded Rectangle 5">
            <a:hlinkClick r:id="rId2"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8" name="Rounded Rectangle 7">
            <a:hlinkClick r:id="rId3"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rcRect t="16428"/>
          <a:stretch>
            <a:fillRect/>
          </a:stretch>
        </p:blipFill>
        <p:spPr>
          <a:xfrm>
            <a:off x="607191" y="208365"/>
            <a:ext cx="2682605" cy="171805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323959" y="2066925"/>
            <a:ext cx="1924050" cy="369332"/>
          </a:xfrm>
          <a:prstGeom prst="rect">
            <a:avLst/>
          </a:prstGeom>
          <a:noFill/>
        </p:spPr>
        <p:txBody>
          <a:bodyPr wrap="square" rtlCol="0">
            <a:spAutoFit/>
          </a:bodyPr>
          <a:lstStyle/>
          <a:p>
            <a:r>
              <a:rPr lang="fa-IR" dirty="0" smtClean="0"/>
              <a:t>آسکاریس</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481" y="2436257"/>
            <a:ext cx="2774024" cy="202372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419225" y="4591050"/>
            <a:ext cx="1473982" cy="369332"/>
          </a:xfrm>
          <a:prstGeom prst="rect">
            <a:avLst/>
          </a:prstGeom>
          <a:noFill/>
        </p:spPr>
        <p:txBody>
          <a:bodyPr wrap="square" rtlCol="0">
            <a:spAutoFit/>
          </a:bodyPr>
          <a:lstStyle/>
          <a:p>
            <a:r>
              <a:rPr lang="fa-IR" dirty="0" smtClean="0"/>
              <a:t>کرمک</a:t>
            </a: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92" y="4278313"/>
            <a:ext cx="333533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515100" y="4986814"/>
            <a:ext cx="1219200" cy="369332"/>
          </a:xfrm>
          <a:prstGeom prst="rect">
            <a:avLst/>
          </a:prstGeom>
          <a:noFill/>
        </p:spPr>
        <p:txBody>
          <a:bodyPr wrap="square" rtlCol="0">
            <a:spAutoFit/>
          </a:bodyPr>
          <a:lstStyle/>
          <a:p>
            <a:r>
              <a:rPr lang="fa-IR" dirty="0" smtClean="0"/>
              <a:t>قلابدار</a:t>
            </a:r>
            <a:endParaRPr lang="en-US" dirty="0"/>
          </a:p>
        </p:txBody>
      </p:sp>
      <p:sp>
        <p:nvSpPr>
          <p:cNvPr id="14" name="Rounded Rectangle 13">
            <a:hlinkClick r:id="rId7"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41951960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569" y="500066"/>
            <a:ext cx="6905090" cy="1425503"/>
          </a:xfrm>
        </p:spPr>
        <p:txBody>
          <a:bodyPr>
            <a:normAutofit/>
          </a:bodyPr>
          <a:lstStyle/>
          <a:p>
            <a:pPr marL="0" indent="0" algn="r" rtl="1">
              <a:buNone/>
            </a:pPr>
            <a:r>
              <a:rPr lang="fa-IR" sz="2400" dirty="0" smtClean="0">
                <a:solidFill>
                  <a:srgbClr val="FF0000"/>
                </a:solidFill>
                <a:cs typeface="B Nazanin" panose="00000400000000000000" pitchFamily="2" charset="-78"/>
              </a:rPr>
              <a:t>كرم آسكاريس </a:t>
            </a:r>
            <a:r>
              <a:rPr lang="fa-IR" sz="2400" dirty="0" smtClean="0">
                <a:cs typeface="B Nazanin" panose="00000400000000000000" pitchFamily="2" charset="-78"/>
              </a:rPr>
              <a:t>در روده مي تواند علائم زير را بدهد .درد ناحيه ي شكم،بي اشتهايي، اسهال وبد خوابي</a:t>
            </a:r>
          </a:p>
          <a:p>
            <a:pPr marL="0" indent="0" algn="r" rtl="1">
              <a:buNone/>
            </a:pPr>
            <a:endParaRPr lang="fa-IR" sz="2400" dirty="0" smtClean="0">
              <a:cs typeface="B Nazanin" panose="00000400000000000000" pitchFamily="2" charset="-78"/>
            </a:endParaRPr>
          </a:p>
          <a:p>
            <a:pPr marL="0" indent="0" algn="r" rtl="1">
              <a:buNone/>
            </a:pPr>
            <a:endParaRPr lang="fa-IR" sz="2400" dirty="0" smtClean="0">
              <a:cs typeface="B Nazanin" panose="00000400000000000000" pitchFamily="2" charset="-78"/>
            </a:endParaRPr>
          </a:p>
        </p:txBody>
      </p:sp>
      <p:sp>
        <p:nvSpPr>
          <p:cNvPr id="7" name="Rectangle 6"/>
          <p:cNvSpPr/>
          <p:nvPr/>
        </p:nvSpPr>
        <p:spPr>
          <a:xfrm>
            <a:off x="2499296" y="1528208"/>
            <a:ext cx="7181636" cy="2677656"/>
          </a:xfrm>
          <a:prstGeom prst="rect">
            <a:avLst/>
          </a:prstGeom>
          <a:solidFill>
            <a:srgbClr val="FFCCFF"/>
          </a:solidFill>
        </p:spPr>
        <p:txBody>
          <a:bodyPr wrap="square">
            <a:spAutoFit/>
          </a:bodyPr>
          <a:lstStyle/>
          <a:p>
            <a:pPr algn="r" rtl="1"/>
            <a:r>
              <a:rPr lang="fa-IR" sz="2400" dirty="0" smtClean="0">
                <a:solidFill>
                  <a:srgbClr val="FF0000"/>
                </a:solidFill>
                <a:cs typeface="B Nazanin" panose="00000400000000000000" pitchFamily="2" charset="-78"/>
              </a:rPr>
              <a:t>كرمك</a:t>
            </a:r>
            <a:r>
              <a:rPr lang="fa-IR" sz="2400" dirty="0" smtClean="0">
                <a:cs typeface="B Nazanin" panose="00000400000000000000" pitchFamily="2" charset="-78"/>
              </a:rPr>
              <a:t> در ناحيه ي انتهايي روده ي بزرگ انسان آلوده زندگي مي كند و در نزديكي  مقعد تخم ريزي مي كند و باعث خارش شديدي در آن ناحيه مي شود و با خاراندن اين تخم ها به زير ناخن ها مي روند و چنانچه دست ها شسته نشوند مجددا از راه دهان وارد دستگاه گوارش مي شوند.</a:t>
            </a:r>
          </a:p>
          <a:p>
            <a:pPr algn="r" rtl="1"/>
            <a:r>
              <a:rPr lang="fa-IR" sz="2400" dirty="0" smtClean="0">
                <a:cs typeface="B Nazanin" panose="00000400000000000000" pitchFamily="2" charset="-78"/>
              </a:rPr>
              <a:t>كرمك اندازه ي كوچكي درحدود يك سانتيمتر داردوبه رنگ سفيد است وگاهی در روي مدفوع افراد آلوده ديده مي شود.اين كرم بيشتر كودكان را آلوده مي كند وبهترين راه پيشگيري و درمان آن رعايت اصول بهداشتي است.</a:t>
            </a:r>
          </a:p>
        </p:txBody>
      </p:sp>
      <p:sp>
        <p:nvSpPr>
          <p:cNvPr id="8" name="Rectangle 7"/>
          <p:cNvSpPr/>
          <p:nvPr/>
        </p:nvSpPr>
        <p:spPr>
          <a:xfrm>
            <a:off x="2357422" y="4666536"/>
            <a:ext cx="7457490" cy="1200329"/>
          </a:xfrm>
          <a:prstGeom prst="rect">
            <a:avLst/>
          </a:prstGeom>
        </p:spPr>
        <p:txBody>
          <a:bodyPr wrap="square">
            <a:spAutoFit/>
          </a:bodyPr>
          <a:lstStyle/>
          <a:p>
            <a:pPr algn="r" rtl="1"/>
            <a:r>
              <a:rPr lang="fa-IR" sz="2400" dirty="0" smtClean="0">
                <a:solidFill>
                  <a:srgbClr val="FF0000"/>
                </a:solidFill>
                <a:cs typeface="B Nazanin" panose="00000400000000000000" pitchFamily="2" charset="-78"/>
              </a:rPr>
              <a:t>كرم قلابدار</a:t>
            </a:r>
            <a:r>
              <a:rPr lang="fa-IR" sz="2400" dirty="0" smtClean="0">
                <a:cs typeface="B Nazanin" panose="00000400000000000000" pitchFamily="2" charset="-78"/>
              </a:rPr>
              <a:t>كرم قلاب دار از راه پوست وارد بدن شده و در روده باريك بالغ مي شود. </a:t>
            </a:r>
            <a:endParaRPr lang="en-US" sz="2400" dirty="0" smtClean="0">
              <a:cs typeface="B Nazanin" panose="00000400000000000000" pitchFamily="2" charset="-78"/>
            </a:endParaRPr>
          </a:p>
          <a:p>
            <a:pPr algn="r" rtl="1"/>
            <a:r>
              <a:rPr lang="fa-IR" sz="2400" dirty="0" smtClean="0">
                <a:cs typeface="B Nazanin" panose="00000400000000000000" pitchFamily="2" charset="-78"/>
              </a:rPr>
              <a:t> با تغذيه از خون انسان موجب كم خوني در فرد آلوده مي شود.</a:t>
            </a:r>
            <a:endParaRPr lang="en-US" sz="2400" dirty="0">
              <a:solidFill>
                <a:srgbClr val="FF0000"/>
              </a:solidFill>
              <a:cs typeface="B Nazanin" panose="00000400000000000000" pitchFamily="2" charset="-78"/>
            </a:endParaRPr>
          </a:p>
        </p:txBody>
      </p:sp>
      <p:sp>
        <p:nvSpPr>
          <p:cNvPr id="12" name="Rounded Rectangle 11">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5" name="Rounded Rectangle 14">
            <a:hlinkClick r:id="rId2"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9" name="Rounded Rectangle 8">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173445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414"/>
            <a:ext cx="10515600" cy="2316607"/>
          </a:xfrm>
          <a:solidFill>
            <a:srgbClr val="FFCCFF"/>
          </a:solidFill>
        </p:spPr>
        <p:txBody>
          <a:bodyPr>
            <a:normAutofit fontScale="62500" lnSpcReduction="20000"/>
          </a:bodyPr>
          <a:lstStyle/>
          <a:p>
            <a:pPr algn="r" rtl="1">
              <a:buFont typeface="Wingdings" panose="05000000000000000000" pitchFamily="2" charset="2"/>
              <a:buChar char="v"/>
            </a:pPr>
            <a:r>
              <a:rPr lang="fa-IR" sz="3600" dirty="0" smtClean="0">
                <a:cs typeface="B Nazanin" panose="00000400000000000000" pitchFamily="2" charset="-78"/>
              </a:rPr>
              <a:t>بدني حلقه حلقه، نرم و ماهيچه اي دارند.</a:t>
            </a:r>
          </a:p>
          <a:p>
            <a:pPr algn="r" rtl="1">
              <a:buFont typeface="Wingdings" panose="05000000000000000000" pitchFamily="2" charset="2"/>
              <a:buChar char="v"/>
            </a:pPr>
            <a:r>
              <a:rPr lang="fa-IR" sz="3600" dirty="0" smtClean="0">
                <a:cs typeface="B Nazanin" panose="00000400000000000000" pitchFamily="2" charset="-78"/>
              </a:rPr>
              <a:t>پوست آن ها هميشه مرطوب است و مويرگ هاي فراواني دارد كه امكان جذب اكسيژن مورد نيازشان را از طريق پوست فراهم مي كنند.</a:t>
            </a:r>
          </a:p>
          <a:p>
            <a:pPr algn="r" rtl="1">
              <a:buFont typeface="Wingdings" panose="05000000000000000000" pitchFamily="2" charset="2"/>
              <a:buChar char="v"/>
            </a:pPr>
            <a:r>
              <a:rPr lang="fa-IR" sz="3600" dirty="0" smtClean="0">
                <a:cs typeface="B Nazanin" panose="00000400000000000000" pitchFamily="2" charset="-78"/>
              </a:rPr>
              <a:t>بر خلاف كرم هاي قبلي علاوه بر دستگاه گوارش، دستگاه هاي عصبي، گردش خون و دفع مواد زائد را هم دارند.</a:t>
            </a:r>
          </a:p>
          <a:p>
            <a:pPr algn="r" rtl="1">
              <a:buFont typeface="Wingdings" panose="05000000000000000000" pitchFamily="2" charset="2"/>
              <a:buChar char="v"/>
            </a:pPr>
            <a:r>
              <a:rPr lang="fa-IR" sz="3600" dirty="0" smtClean="0">
                <a:cs typeface="B Nazanin" panose="00000400000000000000" pitchFamily="2" charset="-78"/>
              </a:rPr>
              <a:t>بيشتر آن ها زندگي آزاد دارند و تعداد كمي از آن ها انگل اند.</a:t>
            </a:r>
          </a:p>
          <a:p>
            <a:pPr algn="r" rtl="1">
              <a:buFont typeface="Wingdings" panose="05000000000000000000" pitchFamily="2" charset="2"/>
              <a:buChar char="v"/>
            </a:pPr>
            <a:r>
              <a:rPr lang="fa-IR" sz="3600" dirty="0" smtClean="0">
                <a:cs typeface="B Nazanin" panose="00000400000000000000" pitchFamily="2" charset="-78"/>
              </a:rPr>
              <a:t>به سه گروه کم تاران(کرم خاکی)،بی تاران(زالو) و پرتاران (کرم صدف)تقسیم بندی می شوند.</a:t>
            </a:r>
          </a:p>
          <a:p>
            <a:pPr algn="r" rtl="1">
              <a:buFont typeface="Wingdings" panose="05000000000000000000" pitchFamily="2" charset="2"/>
              <a:buChar char="v"/>
            </a:pPr>
            <a:endParaRPr lang="en-US" sz="3600" dirty="0">
              <a:cs typeface="B Nazanin" panose="00000400000000000000" pitchFamily="2" charset="-78"/>
            </a:endParaRPr>
          </a:p>
        </p:txBody>
      </p:sp>
      <p:sp>
        <p:nvSpPr>
          <p:cNvPr id="2" name="Title 1"/>
          <p:cNvSpPr>
            <a:spLocks noGrp="1"/>
          </p:cNvSpPr>
          <p:nvPr>
            <p:ph type="title"/>
          </p:nvPr>
        </p:nvSpPr>
        <p:spPr>
          <a:xfrm>
            <a:off x="838200" y="167426"/>
            <a:ext cx="10515600" cy="888642"/>
          </a:xfrm>
        </p:spPr>
        <p:txBody>
          <a:bodyPr>
            <a:normAutofit/>
          </a:bodyPr>
          <a:lstStyle/>
          <a:p>
            <a:pPr algn="r" rtl="1"/>
            <a:r>
              <a:rPr lang="fa-IR" sz="4800" b="1" dirty="0" smtClean="0">
                <a:solidFill>
                  <a:srgbClr val="FF0000"/>
                </a:solidFill>
                <a:cs typeface="B Nazanin" panose="00000400000000000000" pitchFamily="2" charset="-78"/>
              </a:rPr>
              <a:t>كرم هاي حلقوي</a:t>
            </a:r>
            <a:endParaRPr lang="en-US" sz="4800" b="1" dirty="0">
              <a:solidFill>
                <a:srgbClr val="FF0000"/>
              </a:solidFill>
              <a:cs typeface="B Nazanin" panose="00000400000000000000" pitchFamily="2" charset="-78"/>
            </a:endParaRPr>
          </a:p>
        </p:txBody>
      </p:sp>
      <p:sp>
        <p:nvSpPr>
          <p:cNvPr id="27650" name="AutoShape 2" descr="Image result for ‫انواع کرم‬‎"/>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797" y="3590324"/>
            <a:ext cx="3473762" cy="2333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568" y="3475396"/>
            <a:ext cx="3567395" cy="209383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769206" y="5745050"/>
            <a:ext cx="1417835" cy="6310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3600" dirty="0" smtClean="0">
                <a:solidFill>
                  <a:schemeClr val="tx1"/>
                </a:solidFill>
                <a:cs typeface="B Nazanin" panose="00000400000000000000" pitchFamily="2" charset="-78"/>
              </a:rPr>
              <a:t>زالو</a:t>
            </a:r>
            <a:endParaRPr lang="en-US" sz="3600" dirty="0">
              <a:solidFill>
                <a:schemeClr val="tx1"/>
              </a:solidFill>
              <a:cs typeface="B Nazanin" panose="00000400000000000000" pitchFamily="2" charset="-78"/>
            </a:endParaRPr>
          </a:p>
        </p:txBody>
      </p:sp>
      <p:sp>
        <p:nvSpPr>
          <p:cNvPr id="9" name="Rectangle 8"/>
          <p:cNvSpPr/>
          <p:nvPr/>
        </p:nvSpPr>
        <p:spPr>
          <a:xfrm>
            <a:off x="2981484" y="6025150"/>
            <a:ext cx="2458387" cy="527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ln>
                  <a:solidFill>
                    <a:sysClr val="windowText" lastClr="000000"/>
                  </a:solidFill>
                </a:ln>
                <a:solidFill>
                  <a:schemeClr val="bg1"/>
                </a:solidFill>
                <a:cs typeface="B Nazanin" panose="00000400000000000000" pitchFamily="2" charset="-78"/>
              </a:rPr>
              <a:t>كرم خاكي</a:t>
            </a:r>
            <a:endParaRPr lang="en-US" sz="3600" dirty="0">
              <a:ln>
                <a:solidFill>
                  <a:sysClr val="windowText" lastClr="000000"/>
                </a:solidFill>
              </a:ln>
              <a:solidFill>
                <a:schemeClr val="bg1"/>
              </a:solidFill>
              <a:cs typeface="B Nazanin" panose="00000400000000000000" pitchFamily="2" charset="-78"/>
            </a:endParaRPr>
          </a:p>
        </p:txBody>
      </p:sp>
      <p:sp>
        <p:nvSpPr>
          <p:cNvPr id="10" name="Rounded Rectangle 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3" name="Rounded Rectangle 12">
            <a:hlinkClick r:id="rId4"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2" name="Rounded Rectangle 11">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4" name="Rounded Rectangle 3">
            <a:hlinkClick r:id="rId6" action="ppaction://hlinksldjump"/>
          </p:cNvPr>
          <p:cNvSpPr/>
          <p:nvPr/>
        </p:nvSpPr>
        <p:spPr>
          <a:xfrm>
            <a:off x="2473796" y="6347010"/>
            <a:ext cx="917103" cy="41047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a:solidFill>
                    <a:srgbClr val="00B050"/>
                  </a:solidFill>
                </a:ln>
              </a:rPr>
              <a:t>بعدی</a:t>
            </a:r>
            <a:endParaRPr lang="en-US" dirty="0">
              <a:ln>
                <a:solidFill>
                  <a:srgbClr val="00B050"/>
                </a:solidFill>
              </a:ln>
            </a:endParaRPr>
          </a:p>
        </p:txBody>
      </p:sp>
    </p:spTree>
    <p:extLst>
      <p:ext uri="{BB962C8B-B14F-4D97-AF65-F5344CB8AC3E}">
        <p14:creationId xmlns:p14="http://schemas.microsoft.com/office/powerpoint/2010/main" val="1912682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4988" y="1146220"/>
            <a:ext cx="8168811" cy="5357611"/>
          </a:xfrm>
        </p:spPr>
        <p:txBody>
          <a:bodyPr>
            <a:normAutofit fontScale="85000" lnSpcReduction="20000"/>
          </a:bodyPr>
          <a:lstStyle/>
          <a:p>
            <a:pPr marL="0" indent="0" algn="r" rtl="1">
              <a:buNone/>
            </a:pPr>
            <a:r>
              <a:rPr lang="fa-IR" sz="3600" dirty="0" smtClean="0">
                <a:cs typeface="B Nazanin" panose="00000400000000000000" pitchFamily="2" charset="-78"/>
              </a:rPr>
              <a:t>بيشتر كرم هاي انگلي از طريق آب وغذاي آلوده وارد بدن ما مي شوند</a:t>
            </a:r>
          </a:p>
          <a:p>
            <a:pPr marL="0" indent="0" algn="r" rtl="1">
              <a:buNone/>
            </a:pPr>
            <a:r>
              <a:rPr lang="fa-IR" sz="3600" dirty="0">
                <a:cs typeface="B Nazanin" panose="00000400000000000000" pitchFamily="2" charset="-78"/>
              </a:rPr>
              <a:t>ب</a:t>
            </a:r>
            <a:r>
              <a:rPr lang="fa-IR" sz="3600" dirty="0" smtClean="0">
                <a:cs typeface="B Nazanin" panose="00000400000000000000" pitchFamily="2" charset="-78"/>
              </a:rPr>
              <a:t>نابراين با رعايت نكات بهداشتي </a:t>
            </a:r>
            <a:r>
              <a:rPr lang="fa-IR" sz="3600" dirty="0" smtClean="0"/>
              <a:t>زیر</a:t>
            </a:r>
            <a:r>
              <a:rPr lang="fa-IR" sz="3600" dirty="0" smtClean="0">
                <a:cs typeface="B Nazanin" panose="00000400000000000000" pitchFamily="2" charset="-78"/>
              </a:rPr>
              <a:t>مي توان از آنها پيشگيري كرد .</a:t>
            </a:r>
          </a:p>
          <a:p>
            <a:pPr marL="0" indent="0" algn="r" rtl="1">
              <a:buFont typeface="Wingdings" pitchFamily="2" charset="2"/>
              <a:buChar char="ü"/>
            </a:pPr>
            <a:r>
              <a:rPr lang="fa-IR" sz="3600" dirty="0" smtClean="0">
                <a:cs typeface="B Nazanin" panose="00000400000000000000" pitchFamily="2" charset="-78"/>
              </a:rPr>
              <a:t>شستن سبزيجات و ميوه ها وضدعفوني كردن آنها قبل از مصرف</a:t>
            </a:r>
          </a:p>
          <a:p>
            <a:pPr marL="0" indent="0" algn="r" rtl="1">
              <a:buFont typeface="Wingdings" pitchFamily="2" charset="2"/>
              <a:buChar char="ü"/>
            </a:pPr>
            <a:r>
              <a:rPr lang="fa-IR" sz="3600" dirty="0" smtClean="0">
                <a:cs typeface="B Nazanin" panose="00000400000000000000" pitchFamily="2" charset="-78"/>
              </a:rPr>
              <a:t>استفاده از آب سالم و بهداشتي وتصفيه شده</a:t>
            </a:r>
          </a:p>
          <a:p>
            <a:pPr marL="0" indent="0" algn="r" rtl="1">
              <a:buFont typeface="Wingdings" pitchFamily="2" charset="2"/>
              <a:buChar char="ü"/>
            </a:pPr>
            <a:r>
              <a:rPr lang="fa-IR" sz="3600" dirty="0" smtClean="0">
                <a:cs typeface="B Nazanin" panose="00000400000000000000" pitchFamily="2" charset="-78"/>
              </a:rPr>
              <a:t>استفاده از مواد غذايي سالم وبهداشتي</a:t>
            </a:r>
          </a:p>
          <a:p>
            <a:pPr marL="0" indent="0" algn="r" rtl="1">
              <a:buFont typeface="Wingdings" pitchFamily="2" charset="2"/>
              <a:buChar char="ü"/>
            </a:pPr>
            <a:r>
              <a:rPr lang="fa-IR" sz="3600" dirty="0" smtClean="0">
                <a:cs typeface="B Nazanin" panose="00000400000000000000" pitchFamily="2" charset="-78"/>
              </a:rPr>
              <a:t>شستن دست ها قبل و بعد از صرف غذا</a:t>
            </a:r>
          </a:p>
          <a:p>
            <a:pPr marL="0" indent="0" algn="r" rtl="1">
              <a:buFont typeface="Wingdings" pitchFamily="2" charset="2"/>
              <a:buChar char="ü"/>
            </a:pPr>
            <a:r>
              <a:rPr lang="fa-IR" sz="3600" dirty="0" smtClean="0">
                <a:cs typeface="B Nazanin" panose="00000400000000000000" pitchFamily="2" charset="-78"/>
              </a:rPr>
              <a:t>شستن دست ها بعد از توالت</a:t>
            </a:r>
          </a:p>
          <a:p>
            <a:pPr marL="0" indent="0" algn="r" rtl="1">
              <a:buFont typeface="Wingdings" pitchFamily="2" charset="2"/>
              <a:buChar char="ü"/>
            </a:pPr>
            <a:r>
              <a:rPr lang="fa-IR" sz="3600" dirty="0" smtClean="0">
                <a:cs typeface="B Nazanin" panose="00000400000000000000" pitchFamily="2" charset="-78"/>
              </a:rPr>
              <a:t>استفاده از توالت هاي بهداشتي</a:t>
            </a:r>
          </a:p>
          <a:p>
            <a:pPr marL="0" indent="0" algn="r" rtl="1">
              <a:buFont typeface="Wingdings" pitchFamily="2" charset="2"/>
              <a:buChar char="ü"/>
            </a:pPr>
            <a:r>
              <a:rPr lang="fa-IR" sz="3600" dirty="0" smtClean="0">
                <a:cs typeface="B Nazanin" panose="00000400000000000000" pitchFamily="2" charset="-78"/>
              </a:rPr>
              <a:t>پختن كامل گوشت وپرهيز از مصرف گوشت نيم پز</a:t>
            </a:r>
          </a:p>
          <a:p>
            <a:pPr marL="0" indent="0" algn="r" rtl="1">
              <a:buNone/>
            </a:pPr>
            <a:endParaRPr lang="fa-IR" sz="3600" dirty="0" smtClean="0">
              <a:cs typeface="B Nazanin" panose="00000400000000000000" pitchFamily="2" charset="-78"/>
            </a:endParaRPr>
          </a:p>
          <a:p>
            <a:pPr algn="r" rtl="1">
              <a:buFont typeface="Wingdings" panose="05000000000000000000" pitchFamily="2" charset="2"/>
              <a:buChar char="v"/>
            </a:pPr>
            <a:endParaRPr lang="fa-IR" sz="3600" dirty="0">
              <a:cs typeface="B Nazanin" panose="00000400000000000000" pitchFamily="2" charset="-78"/>
            </a:endParaRPr>
          </a:p>
          <a:p>
            <a:pPr marL="0" indent="0" algn="r" rtl="1">
              <a:buNone/>
            </a:pPr>
            <a:endParaRPr lang="en-US" sz="3600" dirty="0">
              <a:cs typeface="B Nazanin" panose="00000400000000000000" pitchFamily="2" charset="-78"/>
            </a:endParaRPr>
          </a:p>
        </p:txBody>
      </p:sp>
      <p:sp>
        <p:nvSpPr>
          <p:cNvPr id="2" name="Title 1"/>
          <p:cNvSpPr>
            <a:spLocks noGrp="1"/>
          </p:cNvSpPr>
          <p:nvPr>
            <p:ph type="title"/>
          </p:nvPr>
        </p:nvSpPr>
        <p:spPr>
          <a:xfrm>
            <a:off x="838200" y="154547"/>
            <a:ext cx="10515600" cy="991673"/>
          </a:xfrm>
        </p:spPr>
        <p:txBody>
          <a:bodyPr>
            <a:normAutofit/>
          </a:bodyPr>
          <a:lstStyle/>
          <a:p>
            <a:pPr algn="r" rtl="1"/>
            <a:r>
              <a:rPr lang="fa-IR" sz="4800" b="1" dirty="0" smtClean="0">
                <a:solidFill>
                  <a:srgbClr val="00B050"/>
                </a:solidFill>
                <a:cs typeface="B Nazanin" panose="00000400000000000000" pitchFamily="2" charset="-78"/>
              </a:rPr>
              <a:t>چند توصيه بهداشتي</a:t>
            </a:r>
            <a:endParaRPr lang="en-US" sz="4800" b="1" dirty="0">
              <a:solidFill>
                <a:srgbClr val="00B050"/>
              </a:solidFill>
              <a:cs typeface="B Nazanin" panose="00000400000000000000" pitchFamily="2" charset="-78"/>
            </a:endParaRPr>
          </a:p>
        </p:txBody>
      </p:sp>
      <p:pic>
        <p:nvPicPr>
          <p:cNvPr id="28674" name="Picture 2" descr="http://vista.ir/include/lifestyle/images/5c6e736aad685f377c8d6bee89c18d77.jpg"/>
          <p:cNvPicPr>
            <a:picLocks noChangeAspect="1" noChangeArrowheads="1"/>
          </p:cNvPicPr>
          <p:nvPr/>
        </p:nvPicPr>
        <p:blipFill>
          <a:blip r:embed="rId2"/>
          <a:srcRect/>
          <a:stretch>
            <a:fillRect/>
          </a:stretch>
        </p:blipFill>
        <p:spPr bwMode="auto">
          <a:xfrm>
            <a:off x="153736" y="3348905"/>
            <a:ext cx="3707276" cy="2780457"/>
          </a:xfrm>
          <a:prstGeom prst="rect">
            <a:avLst/>
          </a:prstGeom>
          <a:noFill/>
        </p:spPr>
      </p:pic>
      <p:sp>
        <p:nvSpPr>
          <p:cNvPr id="5" name="Rounded Rectangle 4">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7" name="Rounded Rectangle 6">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5936077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9820" y="963600"/>
            <a:ext cx="6268093" cy="4275150"/>
          </a:xfrm>
        </p:spPr>
        <p:txBody>
          <a:bodyPr>
            <a:noAutofit/>
          </a:bodyPr>
          <a:lstStyle/>
          <a:p>
            <a:pPr algn="r" rtl="1">
              <a:buFont typeface="Wingdings" panose="05000000000000000000" pitchFamily="2" charset="2"/>
              <a:buChar char="v"/>
            </a:pPr>
            <a:r>
              <a:rPr lang="fa-IR" sz="2000" dirty="0" smtClean="0">
                <a:cs typeface="B Nazanin" panose="00000400000000000000" pitchFamily="2" charset="-78"/>
              </a:rPr>
              <a:t>بدني نرم و بدون حلقه دارند.</a:t>
            </a:r>
          </a:p>
          <a:p>
            <a:pPr algn="r" rtl="1">
              <a:buFont typeface="Wingdings" panose="05000000000000000000" pitchFamily="2" charset="2"/>
              <a:buChar char="v"/>
            </a:pPr>
            <a:r>
              <a:rPr lang="fa-IR" sz="2000" dirty="0" smtClean="0">
                <a:cs typeface="B Nazanin" panose="00000400000000000000" pitchFamily="2" charset="-78"/>
              </a:rPr>
              <a:t>در بيشتر آن ها بخشي سخت به نام صدف بدن را در بر گرفته و از آن حفاظت مي كند.</a:t>
            </a:r>
          </a:p>
          <a:p>
            <a:pPr algn="r" rtl="1">
              <a:buFont typeface="Wingdings" panose="05000000000000000000" pitchFamily="2" charset="2"/>
              <a:buChar char="v"/>
            </a:pPr>
            <a:r>
              <a:rPr lang="fa-IR" sz="2000" dirty="0" smtClean="0">
                <a:cs typeface="B Nazanin" panose="00000400000000000000" pitchFamily="2" charset="-78"/>
              </a:rPr>
              <a:t>بيشتر آن ها در آب (دريا يا آب شيرين) زندگي مي كنند.</a:t>
            </a:r>
          </a:p>
          <a:p>
            <a:pPr algn="r" rtl="1">
              <a:buFont typeface="Wingdings" panose="05000000000000000000" pitchFamily="2" charset="2"/>
              <a:buChar char="v"/>
            </a:pPr>
            <a:r>
              <a:rPr lang="fa-IR" sz="2000" dirty="0" smtClean="0">
                <a:cs typeface="B Nazanin" panose="00000400000000000000" pitchFamily="2" charset="-78"/>
              </a:rPr>
              <a:t>بدن آنها از سه قسمت سر،پا و توده احشایی تشکیل شده است</a:t>
            </a:r>
          </a:p>
          <a:p>
            <a:pPr algn="r" rtl="1">
              <a:buFont typeface="Wingdings" panose="05000000000000000000" pitchFamily="2" charset="2"/>
              <a:buChar char="v"/>
            </a:pPr>
            <a:r>
              <a:rPr lang="fa-IR" sz="2000" dirty="0" smtClean="0">
                <a:cs typeface="B Nazanin" panose="00000400000000000000" pitchFamily="2" charset="-78"/>
              </a:rPr>
              <a:t>همه دستگاه ها را دارا هستند.</a:t>
            </a:r>
          </a:p>
          <a:p>
            <a:pPr algn="r" rtl="1">
              <a:buFont typeface="Wingdings" panose="05000000000000000000" pitchFamily="2" charset="2"/>
              <a:buChar char="v"/>
            </a:pPr>
            <a:r>
              <a:rPr lang="fa-IR" sz="2000" dirty="0" smtClean="0">
                <a:cs typeface="B Nazanin" panose="00000400000000000000" pitchFamily="2" charset="-78"/>
              </a:rPr>
              <a:t>بدن در پرده ای نازک به نام جبه قرار دارد که صدف را ترشح می کند.(صدف در بعضی از آنها داخلی و یا است و در بعضی از آنها اصلا وجودندارد.)</a:t>
            </a:r>
          </a:p>
          <a:p>
            <a:pPr algn="r" rtl="1">
              <a:buFont typeface="Wingdings" panose="05000000000000000000" pitchFamily="2" charset="2"/>
              <a:buChar char="v"/>
            </a:pPr>
            <a:r>
              <a:rPr lang="fa-IR" sz="2000" dirty="0" smtClean="0">
                <a:cs typeface="B Nazanin" panose="00000400000000000000" pitchFamily="2" charset="-78"/>
              </a:rPr>
              <a:t>تنفس نرم تنان آبزی پوستی یا آبششی صورت می گیرد ولی انواع خشکی زی با شش تنفس می کنند.</a:t>
            </a:r>
          </a:p>
          <a:p>
            <a:pPr algn="r" rtl="1">
              <a:buFont typeface="Wingdings" panose="05000000000000000000" pitchFamily="2" charset="2"/>
              <a:buChar char="v"/>
            </a:pPr>
            <a:r>
              <a:rPr lang="fa-IR" sz="2000" dirty="0" smtClean="0">
                <a:cs typeface="B Nazanin" panose="00000400000000000000" pitchFamily="2" charset="-78"/>
              </a:rPr>
              <a:t>نرم تنان به سه گروه دوکفه ای،شکم پایان و سرپایان طبقه بندی می شوند.</a:t>
            </a:r>
          </a:p>
          <a:p>
            <a:pPr marL="0" indent="0" algn="r" rtl="1">
              <a:buNone/>
            </a:pPr>
            <a:endParaRPr lang="fa-IR" sz="2000" dirty="0">
              <a:cs typeface="B Nazanin" panose="00000400000000000000" pitchFamily="2" charset="-78"/>
            </a:endParaRPr>
          </a:p>
        </p:txBody>
      </p:sp>
      <p:sp>
        <p:nvSpPr>
          <p:cNvPr id="2" name="Title 1"/>
          <p:cNvSpPr>
            <a:spLocks noGrp="1"/>
          </p:cNvSpPr>
          <p:nvPr>
            <p:ph type="title"/>
          </p:nvPr>
        </p:nvSpPr>
        <p:spPr>
          <a:xfrm>
            <a:off x="7372349" y="-112179"/>
            <a:ext cx="2619375" cy="1120461"/>
          </a:xfrm>
        </p:spPr>
        <p:txBody>
          <a:bodyPr>
            <a:normAutofit/>
          </a:bodyPr>
          <a:lstStyle/>
          <a:p>
            <a:pPr algn="r" rtl="1"/>
            <a:r>
              <a:rPr lang="fa-IR" sz="4800" b="1" dirty="0" smtClean="0">
                <a:solidFill>
                  <a:srgbClr val="FF0000"/>
                </a:solidFill>
                <a:cs typeface="B Nazanin" panose="00000400000000000000" pitchFamily="2" charset="-78"/>
              </a:rPr>
              <a:t>نرم تنان</a:t>
            </a:r>
            <a:endParaRPr lang="en-US" sz="4800" b="1" dirty="0">
              <a:solidFill>
                <a:srgbClr val="FF0000"/>
              </a:solidFill>
              <a:cs typeface="B Nazanin" panose="00000400000000000000" pitchFamily="2" charset="-78"/>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3" y="1771983"/>
            <a:ext cx="2357422" cy="1688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7"/>
            <a:ext cx="2285984" cy="171002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86" y="3574001"/>
            <a:ext cx="2357422" cy="15352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2652942" y="4041499"/>
            <a:ext cx="1715640" cy="600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دوكفه اي</a:t>
            </a:r>
            <a:endParaRPr lang="en-US" sz="3600" dirty="0">
              <a:solidFill>
                <a:schemeClr val="tx1"/>
              </a:solidFill>
              <a:cs typeface="B Nazanin" panose="00000400000000000000" pitchFamily="2" charset="-78"/>
            </a:endParaRPr>
          </a:p>
        </p:txBody>
      </p:sp>
      <p:sp>
        <p:nvSpPr>
          <p:cNvPr id="12" name="Rectangle 11"/>
          <p:cNvSpPr/>
          <p:nvPr/>
        </p:nvSpPr>
        <p:spPr>
          <a:xfrm>
            <a:off x="2510508" y="2489468"/>
            <a:ext cx="1858074" cy="437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هشت پا</a:t>
            </a:r>
            <a:endParaRPr lang="en-US" sz="3600" dirty="0">
              <a:solidFill>
                <a:schemeClr val="tx1"/>
              </a:solidFill>
              <a:cs typeface="B Nazanin" panose="00000400000000000000" pitchFamily="2" charset="-78"/>
            </a:endParaRPr>
          </a:p>
        </p:txBody>
      </p:sp>
      <p:sp>
        <p:nvSpPr>
          <p:cNvPr id="13" name="Rectangle 12"/>
          <p:cNvSpPr/>
          <p:nvPr/>
        </p:nvSpPr>
        <p:spPr>
          <a:xfrm>
            <a:off x="2357422" y="10817"/>
            <a:ext cx="1502094" cy="437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حلزون</a:t>
            </a:r>
            <a:endParaRPr lang="en-US" sz="3600" dirty="0">
              <a:solidFill>
                <a:schemeClr val="tx1"/>
              </a:solidFill>
              <a:cs typeface="B Nazanin" panose="00000400000000000000" pitchFamily="2" charset="-78"/>
            </a:endParaRPr>
          </a:p>
        </p:txBody>
      </p:sp>
      <p:sp>
        <p:nvSpPr>
          <p:cNvPr id="14" name="Rounded Rectangle 1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5" name="Rounded Rectangle 14">
            <a:hlinkClick r:id="rId5"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7" name="Rounded Rectangle 16">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482180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1114" y="1027127"/>
            <a:ext cx="2938409" cy="2856503"/>
          </a:xfrm>
        </p:spPr>
        <p:txBody>
          <a:bodyPr>
            <a:normAutofit fontScale="92500"/>
          </a:bodyPr>
          <a:lstStyle/>
          <a:p>
            <a:pPr algn="r" rtl="1">
              <a:buFont typeface="Wingdings" panose="05000000000000000000" pitchFamily="2" charset="2"/>
              <a:buChar char="v"/>
            </a:pPr>
            <a:r>
              <a:rPr lang="fa-IR" sz="2400" dirty="0" smtClean="0">
                <a:cs typeface="B Nazanin" panose="00000400000000000000" pitchFamily="2" charset="-78"/>
              </a:rPr>
              <a:t>صنايع دارويي، بهداشتي، تهيه نخ بخيه و توليد كلسيم قابل جذب و تهيه ابزار هاي زينتي از صدفشان.</a:t>
            </a:r>
          </a:p>
          <a:p>
            <a:pPr algn="r" rtl="1">
              <a:buFont typeface="Wingdings" panose="05000000000000000000" pitchFamily="2" charset="2"/>
              <a:buChar char="v"/>
            </a:pPr>
            <a:r>
              <a:rPr lang="fa-IR" sz="2400" dirty="0" smtClean="0">
                <a:cs typeface="B Nazanin" panose="00000400000000000000" pitchFamily="2" charset="-78"/>
              </a:rPr>
              <a:t>استخراج مرواريد ازدرون صدف دو كفه اي كه از لحاظ اقتصادي بسيار اهميت دارد.</a:t>
            </a:r>
          </a:p>
        </p:txBody>
      </p:sp>
      <p:sp>
        <p:nvSpPr>
          <p:cNvPr id="2" name="Title 1"/>
          <p:cNvSpPr>
            <a:spLocks noGrp="1"/>
          </p:cNvSpPr>
          <p:nvPr>
            <p:ph type="title"/>
          </p:nvPr>
        </p:nvSpPr>
        <p:spPr>
          <a:xfrm>
            <a:off x="7582328" y="167426"/>
            <a:ext cx="3771472" cy="875764"/>
          </a:xfrm>
        </p:spPr>
        <p:txBody>
          <a:bodyPr>
            <a:normAutofit fontScale="90000"/>
          </a:bodyPr>
          <a:lstStyle/>
          <a:p>
            <a:pPr algn="r" rtl="1"/>
            <a:r>
              <a:rPr lang="fa-IR" sz="2800" b="1" dirty="0" smtClean="0">
                <a:solidFill>
                  <a:srgbClr val="00B050"/>
                </a:solidFill>
                <a:cs typeface="B Nazanin" panose="00000400000000000000" pitchFamily="2" charset="-78"/>
              </a:rPr>
              <a:t>كاربرد هاي نرم تنان در زندگي ما</a:t>
            </a:r>
            <a:endParaRPr lang="en-US" sz="2800" b="1" dirty="0">
              <a:solidFill>
                <a:srgbClr val="00B050"/>
              </a:solidFill>
              <a:cs typeface="B Nazanin" panose="00000400000000000000" pitchFamily="2" charset="-78"/>
            </a:endParaRPr>
          </a:p>
        </p:txBody>
      </p:sp>
      <p:pic>
        <p:nvPicPr>
          <p:cNvPr id="21506" name="Picture 2" descr="http://arshidait.persiangig.com/image/shellwreath.jpg"/>
          <p:cNvPicPr>
            <a:picLocks noChangeAspect="1" noChangeArrowheads="1"/>
          </p:cNvPicPr>
          <p:nvPr/>
        </p:nvPicPr>
        <p:blipFill>
          <a:blip r:embed="rId2"/>
          <a:srcRect/>
          <a:stretch>
            <a:fillRect/>
          </a:stretch>
        </p:blipFill>
        <p:spPr bwMode="auto">
          <a:xfrm>
            <a:off x="708918" y="115550"/>
            <a:ext cx="2468997" cy="2400414"/>
          </a:xfrm>
          <a:prstGeom prst="rect">
            <a:avLst/>
          </a:prstGeom>
          <a:noFill/>
        </p:spPr>
      </p:pic>
      <p:pic>
        <p:nvPicPr>
          <p:cNvPr id="21508" name="Picture 4" descr="http://arshidait.persiangig.com/image/shell-candleholder%203.jpg"/>
          <p:cNvPicPr>
            <a:picLocks noChangeAspect="1" noChangeArrowheads="1"/>
          </p:cNvPicPr>
          <p:nvPr/>
        </p:nvPicPr>
        <p:blipFill>
          <a:blip r:embed="rId3"/>
          <a:srcRect/>
          <a:stretch>
            <a:fillRect/>
          </a:stretch>
        </p:blipFill>
        <p:spPr bwMode="auto">
          <a:xfrm>
            <a:off x="494624" y="2544455"/>
            <a:ext cx="2713272" cy="2198791"/>
          </a:xfrm>
          <a:prstGeom prst="rect">
            <a:avLst/>
          </a:prstGeom>
          <a:noFill/>
        </p:spPr>
      </p:pic>
      <p:pic>
        <p:nvPicPr>
          <p:cNvPr id="21512" name="Picture 8" descr="http://file.javaherbazar.com/video/screen_shot/1-3040-2.jpg"/>
          <p:cNvPicPr>
            <a:picLocks noChangeAspect="1" noChangeArrowheads="1"/>
          </p:cNvPicPr>
          <p:nvPr/>
        </p:nvPicPr>
        <p:blipFill>
          <a:blip r:embed="rId4"/>
          <a:srcRect/>
          <a:stretch>
            <a:fillRect/>
          </a:stretch>
        </p:blipFill>
        <p:spPr bwMode="auto">
          <a:xfrm>
            <a:off x="400692" y="4770413"/>
            <a:ext cx="2907587" cy="1397287"/>
          </a:xfrm>
          <a:prstGeom prst="rect">
            <a:avLst/>
          </a:prstGeom>
          <a:noFill/>
        </p:spPr>
      </p:pic>
      <p:pic>
        <p:nvPicPr>
          <p:cNvPr id="21518" name="Picture 14" descr="پرورش مروارید طلایی (عکس)"/>
          <p:cNvPicPr>
            <a:picLocks noChangeAspect="1" noChangeArrowheads="1"/>
          </p:cNvPicPr>
          <p:nvPr/>
        </p:nvPicPr>
        <p:blipFill>
          <a:blip r:embed="rId5"/>
          <a:srcRect/>
          <a:stretch>
            <a:fillRect/>
          </a:stretch>
        </p:blipFill>
        <p:spPr bwMode="auto">
          <a:xfrm>
            <a:off x="3764625" y="221491"/>
            <a:ext cx="4029471" cy="2675821"/>
          </a:xfrm>
          <a:prstGeom prst="rect">
            <a:avLst/>
          </a:prstGeom>
          <a:noFill/>
        </p:spPr>
      </p:pic>
      <p:pic>
        <p:nvPicPr>
          <p:cNvPr id="21520" name="Picture 16" descr="پرورش مروارید طلایی (عکس)"/>
          <p:cNvPicPr>
            <a:picLocks noChangeAspect="1" noChangeArrowheads="1"/>
          </p:cNvPicPr>
          <p:nvPr/>
        </p:nvPicPr>
        <p:blipFill>
          <a:blip r:embed="rId6"/>
          <a:srcRect/>
          <a:stretch>
            <a:fillRect/>
          </a:stretch>
        </p:blipFill>
        <p:spPr bwMode="auto">
          <a:xfrm>
            <a:off x="7940527" y="3995365"/>
            <a:ext cx="3746078" cy="2487630"/>
          </a:xfrm>
          <a:prstGeom prst="rect">
            <a:avLst/>
          </a:prstGeom>
          <a:noFill/>
        </p:spPr>
      </p:pic>
      <p:pic>
        <p:nvPicPr>
          <p:cNvPr id="21522" name="Picture 18" descr="پرورش مروارید طلایی (عکس)"/>
          <p:cNvPicPr>
            <a:picLocks noChangeAspect="1" noChangeArrowheads="1"/>
          </p:cNvPicPr>
          <p:nvPr/>
        </p:nvPicPr>
        <p:blipFill>
          <a:blip r:embed="rId7"/>
          <a:srcRect/>
          <a:stretch>
            <a:fillRect/>
          </a:stretch>
        </p:blipFill>
        <p:spPr bwMode="auto">
          <a:xfrm>
            <a:off x="3606620" y="3503487"/>
            <a:ext cx="4350038" cy="2881901"/>
          </a:xfrm>
          <a:prstGeom prst="rect">
            <a:avLst/>
          </a:prstGeom>
          <a:noFill/>
        </p:spPr>
      </p:pic>
      <p:sp>
        <p:nvSpPr>
          <p:cNvPr id="10" name="Rounded Rectangle 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1" name="Rounded Rectangle 10">
            <a:hlinkClick r:id="rId8"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3" name="Rounded Rectangle 12">
            <a:hlinkClick r:id="rId9"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4" name="Rounded Rectangle 13">
            <a:hlinkClick r:id="rId10"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0536774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karaj1365.persiangig.com/image/Snail%20Damage%20UCD.jpg"/>
          <p:cNvPicPr>
            <a:picLocks noGrp="1" noChangeAspect="1" noChangeArrowheads="1"/>
          </p:cNvPicPr>
          <p:nvPr>
            <p:ph idx="1"/>
          </p:nvPr>
        </p:nvPicPr>
        <p:blipFill>
          <a:blip r:embed="rId2"/>
          <a:srcRect b="5920"/>
          <a:stretch>
            <a:fillRect/>
          </a:stretch>
        </p:blipFill>
        <p:spPr bwMode="auto">
          <a:xfrm>
            <a:off x="512820" y="2271544"/>
            <a:ext cx="5086595" cy="3902149"/>
          </a:xfrm>
          <a:prstGeom prst="rect">
            <a:avLst/>
          </a:prstGeom>
          <a:noFill/>
        </p:spPr>
      </p:pic>
      <p:sp>
        <p:nvSpPr>
          <p:cNvPr id="5" name="Rectangle 4"/>
          <p:cNvSpPr/>
          <p:nvPr/>
        </p:nvSpPr>
        <p:spPr>
          <a:xfrm>
            <a:off x="5167781" y="584791"/>
            <a:ext cx="5745058" cy="923330"/>
          </a:xfrm>
          <a:prstGeom prst="rect">
            <a:avLst/>
          </a:prstGeom>
        </p:spPr>
        <p:txBody>
          <a:bodyPr wrap="square">
            <a:spAutoFit/>
          </a:bodyPr>
          <a:lstStyle/>
          <a:p>
            <a:pPr algn="r" rtl="1"/>
            <a:r>
              <a:rPr lang="fa-IR" b="1" dirty="0" smtClean="0">
                <a:solidFill>
                  <a:srgbClr val="FF0000"/>
                </a:solidFill>
                <a:cs typeface="B Nazanin" panose="00000400000000000000" pitchFamily="2" charset="-78"/>
              </a:rPr>
              <a:t>مواردي از مضرات نرم تنان:</a:t>
            </a:r>
          </a:p>
          <a:p>
            <a:pPr algn="r" rtl="1"/>
            <a:r>
              <a:rPr lang="fa-IR" b="1" dirty="0" smtClean="0">
                <a:cs typeface="B Nazanin" panose="00000400000000000000" pitchFamily="2" charset="-78"/>
              </a:rPr>
              <a:t>بعضي از نرم تنان مثل حلزون و ليسه از </a:t>
            </a:r>
            <a:r>
              <a:rPr lang="fa-IR" b="1" dirty="0" smtClean="0">
                <a:solidFill>
                  <a:srgbClr val="FF0000"/>
                </a:solidFill>
                <a:cs typeface="B Nazanin" panose="00000400000000000000" pitchFamily="2" charset="-78"/>
              </a:rPr>
              <a:t>آفات گياهي</a:t>
            </a:r>
            <a:r>
              <a:rPr lang="fa-IR" b="1" dirty="0" smtClean="0">
                <a:cs typeface="B Nazanin" panose="00000400000000000000" pitchFamily="2" charset="-78"/>
              </a:rPr>
              <a:t> به شمار مي روند و برخي منتقل كننده ي بعضي از </a:t>
            </a:r>
            <a:r>
              <a:rPr lang="fa-IR" b="1" dirty="0" smtClean="0">
                <a:solidFill>
                  <a:srgbClr val="FF0000"/>
                </a:solidFill>
                <a:cs typeface="B Nazanin" panose="00000400000000000000" pitchFamily="2" charset="-78"/>
              </a:rPr>
              <a:t>كرم هاي انگلي</a:t>
            </a:r>
            <a:r>
              <a:rPr lang="fa-IR" b="1" dirty="0" smtClean="0">
                <a:cs typeface="B Nazanin" panose="00000400000000000000" pitchFamily="2" charset="-78"/>
              </a:rPr>
              <a:t> به انسان اند.</a:t>
            </a:r>
            <a:endParaRPr lang="en-US" b="1" dirty="0">
              <a:cs typeface="B Nazanin" panose="00000400000000000000" pitchFamily="2" charset="-78"/>
            </a:endParaRPr>
          </a:p>
        </p:txBody>
      </p:sp>
      <p:sp>
        <p:nvSpPr>
          <p:cNvPr id="8" name="Rectangle 7"/>
          <p:cNvSpPr/>
          <p:nvPr/>
        </p:nvSpPr>
        <p:spPr>
          <a:xfrm>
            <a:off x="3492708" y="1819571"/>
            <a:ext cx="3387777" cy="400110"/>
          </a:xfrm>
          <a:prstGeom prst="rect">
            <a:avLst/>
          </a:prstGeom>
        </p:spPr>
        <p:txBody>
          <a:bodyPr wrap="square">
            <a:spAutoFit/>
          </a:bodyPr>
          <a:lstStyle/>
          <a:p>
            <a:pPr algn="ctr"/>
            <a:r>
              <a:rPr lang="fa-IR" sz="2000" b="1" dirty="0" smtClean="0">
                <a:cs typeface="B Nazanin" pitchFamily="2" charset="-78"/>
              </a:rPr>
              <a:t>خسارت حلزون در گیاه</a:t>
            </a:r>
            <a:endParaRPr lang="en-US" sz="2000" b="1" dirty="0">
              <a:cs typeface="B Nazanin" pitchFamily="2" charset="-78"/>
            </a:endParaRPr>
          </a:p>
        </p:txBody>
      </p:sp>
      <p:pic>
        <p:nvPicPr>
          <p:cNvPr id="50182" name="Picture 6" descr="http://oregonstate.edu/dept/nurspest/Images/mollusks/snails/brown%20garden%20snail%20damage%20Hosta%20sm.JPG"/>
          <p:cNvPicPr>
            <a:picLocks noChangeAspect="1" noChangeArrowheads="1"/>
          </p:cNvPicPr>
          <p:nvPr/>
        </p:nvPicPr>
        <p:blipFill>
          <a:blip r:embed="rId3"/>
          <a:srcRect/>
          <a:stretch>
            <a:fillRect/>
          </a:stretch>
        </p:blipFill>
        <p:spPr bwMode="auto">
          <a:xfrm>
            <a:off x="5948737" y="2284571"/>
            <a:ext cx="5342562" cy="3994209"/>
          </a:xfrm>
          <a:prstGeom prst="rect">
            <a:avLst/>
          </a:prstGeom>
          <a:noFill/>
        </p:spPr>
      </p:pic>
      <p:sp>
        <p:nvSpPr>
          <p:cNvPr id="6" name="Rounded Rectangle 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0" name="Rounded Rectangle 9">
            <a:hlinkClick r:id="rId4"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1" name="Rounded Rectangle 10">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3063" y="508516"/>
            <a:ext cx="1952625" cy="369332"/>
          </a:xfrm>
          <a:prstGeom prst="rect">
            <a:avLst/>
          </a:prstGeom>
          <a:noFill/>
        </p:spPr>
        <p:txBody>
          <a:bodyPr wrap="square" rtlCol="0">
            <a:spAutoFit/>
          </a:bodyPr>
          <a:lstStyle/>
          <a:p>
            <a:r>
              <a:rPr lang="fa-IR" dirty="0" smtClean="0"/>
              <a:t>جانوران</a:t>
            </a:r>
            <a:endParaRPr lang="en-US" dirty="0"/>
          </a:p>
        </p:txBody>
      </p:sp>
      <p:cxnSp>
        <p:nvCxnSpPr>
          <p:cNvPr id="6" name="Straight Connector 5"/>
          <p:cNvCxnSpPr/>
          <p:nvPr/>
        </p:nvCxnSpPr>
        <p:spPr>
          <a:xfrm flipH="1">
            <a:off x="5891212" y="877848"/>
            <a:ext cx="1" cy="449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152900" y="1327666"/>
            <a:ext cx="3476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52900" y="1327666"/>
            <a:ext cx="0" cy="177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9525" y="1327666"/>
            <a:ext cx="0" cy="17728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09975" y="1577459"/>
            <a:ext cx="1638300" cy="369332"/>
          </a:xfrm>
          <a:prstGeom prst="rect">
            <a:avLst/>
          </a:prstGeom>
          <a:noFill/>
        </p:spPr>
        <p:txBody>
          <a:bodyPr wrap="square" rtlCol="0">
            <a:spAutoFit/>
          </a:bodyPr>
          <a:lstStyle/>
          <a:p>
            <a:r>
              <a:rPr lang="fa-IR" dirty="0" smtClean="0"/>
              <a:t>مهره داران</a:t>
            </a:r>
            <a:endParaRPr lang="en-US" dirty="0"/>
          </a:p>
        </p:txBody>
      </p:sp>
      <p:cxnSp>
        <p:nvCxnSpPr>
          <p:cNvPr id="17" name="Straight Connector 16"/>
          <p:cNvCxnSpPr/>
          <p:nvPr/>
        </p:nvCxnSpPr>
        <p:spPr>
          <a:xfrm>
            <a:off x="4152900" y="1946791"/>
            <a:ext cx="0" cy="38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8675" y="2343150"/>
            <a:ext cx="3667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2343150"/>
            <a:ext cx="0"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09975" y="2343150"/>
            <a:ext cx="0"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52700" y="2343150"/>
            <a:ext cx="0" cy="419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47812" y="2333625"/>
            <a:ext cx="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675" y="2343150"/>
            <a:ext cx="0" cy="4953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51762" y="2784991"/>
            <a:ext cx="1070556" cy="369332"/>
          </a:xfrm>
          <a:prstGeom prst="rect">
            <a:avLst/>
          </a:prstGeom>
          <a:noFill/>
        </p:spPr>
        <p:txBody>
          <a:bodyPr wrap="square" rtlCol="0">
            <a:spAutoFit/>
          </a:bodyPr>
          <a:lstStyle/>
          <a:p>
            <a:r>
              <a:rPr lang="fa-IR" dirty="0" smtClean="0"/>
              <a:t>ماهی ها</a:t>
            </a:r>
            <a:endParaRPr lang="en-US" dirty="0"/>
          </a:p>
        </p:txBody>
      </p:sp>
      <p:sp>
        <p:nvSpPr>
          <p:cNvPr id="33" name="TextBox 32"/>
          <p:cNvSpPr txBox="1"/>
          <p:nvPr/>
        </p:nvSpPr>
        <p:spPr>
          <a:xfrm>
            <a:off x="3168187" y="2842141"/>
            <a:ext cx="883575" cy="369332"/>
          </a:xfrm>
          <a:prstGeom prst="rect">
            <a:avLst/>
          </a:prstGeom>
          <a:noFill/>
        </p:spPr>
        <p:txBody>
          <a:bodyPr wrap="none" rtlCol="0">
            <a:spAutoFit/>
          </a:bodyPr>
          <a:lstStyle/>
          <a:p>
            <a:r>
              <a:rPr lang="fa-IR" dirty="0" smtClean="0"/>
              <a:t>دوزیستان</a:t>
            </a:r>
            <a:endParaRPr lang="en-US" dirty="0"/>
          </a:p>
        </p:txBody>
      </p:sp>
      <p:sp>
        <p:nvSpPr>
          <p:cNvPr id="34" name="TextBox 33"/>
          <p:cNvSpPr txBox="1"/>
          <p:nvPr/>
        </p:nvSpPr>
        <p:spPr>
          <a:xfrm>
            <a:off x="2142972" y="2842141"/>
            <a:ext cx="819455" cy="369332"/>
          </a:xfrm>
          <a:prstGeom prst="rect">
            <a:avLst/>
          </a:prstGeom>
          <a:noFill/>
        </p:spPr>
        <p:txBody>
          <a:bodyPr wrap="none" rtlCol="0">
            <a:spAutoFit/>
          </a:bodyPr>
          <a:lstStyle/>
          <a:p>
            <a:r>
              <a:rPr lang="fa-IR" dirty="0" smtClean="0"/>
              <a:t>خزندگان</a:t>
            </a:r>
            <a:endParaRPr lang="en-US" dirty="0"/>
          </a:p>
        </p:txBody>
      </p:sp>
      <p:sp>
        <p:nvSpPr>
          <p:cNvPr id="35" name="TextBox 34"/>
          <p:cNvSpPr txBox="1"/>
          <p:nvPr/>
        </p:nvSpPr>
        <p:spPr>
          <a:xfrm>
            <a:off x="1238250" y="2880241"/>
            <a:ext cx="753732" cy="369332"/>
          </a:xfrm>
          <a:prstGeom prst="rect">
            <a:avLst/>
          </a:prstGeom>
          <a:noFill/>
        </p:spPr>
        <p:txBody>
          <a:bodyPr wrap="none" rtlCol="0">
            <a:spAutoFit/>
          </a:bodyPr>
          <a:lstStyle/>
          <a:p>
            <a:r>
              <a:rPr lang="fa-IR" dirty="0" smtClean="0"/>
              <a:t>پرندگان</a:t>
            </a:r>
            <a:endParaRPr lang="en-US" dirty="0"/>
          </a:p>
        </p:txBody>
      </p:sp>
      <p:sp>
        <p:nvSpPr>
          <p:cNvPr id="36" name="TextBox 35"/>
          <p:cNvSpPr txBox="1"/>
          <p:nvPr/>
        </p:nvSpPr>
        <p:spPr>
          <a:xfrm>
            <a:off x="360437" y="2849523"/>
            <a:ext cx="936475" cy="369332"/>
          </a:xfrm>
          <a:prstGeom prst="rect">
            <a:avLst/>
          </a:prstGeom>
          <a:noFill/>
        </p:spPr>
        <p:txBody>
          <a:bodyPr wrap="none" rtlCol="0">
            <a:spAutoFit/>
          </a:bodyPr>
          <a:lstStyle/>
          <a:p>
            <a:r>
              <a:rPr lang="fa-IR" dirty="0" smtClean="0"/>
              <a:t>پستانداران</a:t>
            </a:r>
            <a:endParaRPr lang="en-US" dirty="0"/>
          </a:p>
        </p:txBody>
      </p:sp>
      <p:sp>
        <p:nvSpPr>
          <p:cNvPr id="37" name="TextBox 36"/>
          <p:cNvSpPr txBox="1"/>
          <p:nvPr/>
        </p:nvSpPr>
        <p:spPr>
          <a:xfrm>
            <a:off x="7131632" y="1577459"/>
            <a:ext cx="995785" cy="369332"/>
          </a:xfrm>
          <a:prstGeom prst="rect">
            <a:avLst/>
          </a:prstGeom>
          <a:noFill/>
        </p:spPr>
        <p:txBody>
          <a:bodyPr wrap="none" rtlCol="0">
            <a:spAutoFit/>
          </a:bodyPr>
          <a:lstStyle/>
          <a:p>
            <a:r>
              <a:rPr lang="fa-IR" dirty="0" smtClean="0"/>
              <a:t>بی مهرگان</a:t>
            </a:r>
            <a:endParaRPr lang="en-US" dirty="0"/>
          </a:p>
        </p:txBody>
      </p:sp>
      <p:cxnSp>
        <p:nvCxnSpPr>
          <p:cNvPr id="39" name="Straight Connector 38"/>
          <p:cNvCxnSpPr>
            <a:stCxn id="37" idx="2"/>
          </p:cNvCxnSpPr>
          <p:nvPr/>
        </p:nvCxnSpPr>
        <p:spPr>
          <a:xfrm>
            <a:off x="7629525" y="1946791"/>
            <a:ext cx="0" cy="38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453062" y="2362200"/>
            <a:ext cx="547687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67351" y="2343150"/>
            <a:ext cx="0"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29375" y="2362200"/>
            <a:ext cx="0" cy="400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405688" y="2362200"/>
            <a:ext cx="0" cy="487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372475" y="2362201"/>
            <a:ext cx="9525" cy="400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382125" y="2362201"/>
            <a:ext cx="9525" cy="476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829925" y="2362201"/>
            <a:ext cx="0" cy="487322"/>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425807" y="2880241"/>
            <a:ext cx="808235" cy="369332"/>
          </a:xfrm>
          <a:prstGeom prst="rect">
            <a:avLst/>
          </a:prstGeom>
          <a:noFill/>
        </p:spPr>
        <p:txBody>
          <a:bodyPr wrap="none" rtlCol="0">
            <a:spAutoFit/>
          </a:bodyPr>
          <a:lstStyle/>
          <a:p>
            <a:r>
              <a:rPr lang="fa-IR" dirty="0" smtClean="0"/>
              <a:t>اسفنج ها</a:t>
            </a:r>
            <a:endParaRPr lang="en-US" dirty="0"/>
          </a:p>
        </p:txBody>
      </p:sp>
      <p:sp>
        <p:nvSpPr>
          <p:cNvPr id="58" name="TextBox 57"/>
          <p:cNvSpPr txBox="1"/>
          <p:nvPr/>
        </p:nvSpPr>
        <p:spPr>
          <a:xfrm>
            <a:off x="9077325" y="2880241"/>
            <a:ext cx="885179" cy="369332"/>
          </a:xfrm>
          <a:prstGeom prst="rect">
            <a:avLst/>
          </a:prstGeom>
          <a:noFill/>
        </p:spPr>
        <p:txBody>
          <a:bodyPr wrap="none" rtlCol="0">
            <a:spAutoFit/>
          </a:bodyPr>
          <a:lstStyle/>
          <a:p>
            <a:r>
              <a:rPr lang="fa-IR" dirty="0" smtClean="0"/>
              <a:t>کیسه تنان</a:t>
            </a:r>
            <a:endParaRPr lang="en-US" dirty="0"/>
          </a:p>
        </p:txBody>
      </p:sp>
      <p:sp>
        <p:nvSpPr>
          <p:cNvPr id="59" name="TextBox 58"/>
          <p:cNvSpPr txBox="1"/>
          <p:nvPr/>
        </p:nvSpPr>
        <p:spPr>
          <a:xfrm>
            <a:off x="8041201" y="2784991"/>
            <a:ext cx="681597" cy="369332"/>
          </a:xfrm>
          <a:prstGeom prst="rect">
            <a:avLst/>
          </a:prstGeom>
          <a:noFill/>
        </p:spPr>
        <p:txBody>
          <a:bodyPr wrap="none" rtlCol="0">
            <a:spAutoFit/>
          </a:bodyPr>
          <a:lstStyle/>
          <a:p>
            <a:r>
              <a:rPr lang="fa-IR" dirty="0" smtClean="0"/>
              <a:t>کرم ها</a:t>
            </a:r>
            <a:endParaRPr lang="en-US" dirty="0"/>
          </a:p>
        </p:txBody>
      </p:sp>
      <p:sp>
        <p:nvSpPr>
          <p:cNvPr id="60" name="TextBox 59"/>
          <p:cNvSpPr txBox="1"/>
          <p:nvPr/>
        </p:nvSpPr>
        <p:spPr>
          <a:xfrm>
            <a:off x="7131632" y="2784991"/>
            <a:ext cx="776175" cy="369332"/>
          </a:xfrm>
          <a:prstGeom prst="rect">
            <a:avLst/>
          </a:prstGeom>
          <a:noFill/>
        </p:spPr>
        <p:txBody>
          <a:bodyPr wrap="none" rtlCol="0">
            <a:spAutoFit/>
          </a:bodyPr>
          <a:lstStyle/>
          <a:p>
            <a:r>
              <a:rPr lang="fa-IR" dirty="0" smtClean="0"/>
              <a:t>نرم تنان</a:t>
            </a:r>
            <a:endParaRPr lang="en-US" dirty="0"/>
          </a:p>
        </p:txBody>
      </p:sp>
      <p:sp>
        <p:nvSpPr>
          <p:cNvPr id="62" name="TextBox 61"/>
          <p:cNvSpPr txBox="1"/>
          <p:nvPr/>
        </p:nvSpPr>
        <p:spPr>
          <a:xfrm>
            <a:off x="6042890" y="2762250"/>
            <a:ext cx="772969" cy="369332"/>
          </a:xfrm>
          <a:prstGeom prst="rect">
            <a:avLst/>
          </a:prstGeom>
          <a:noFill/>
        </p:spPr>
        <p:txBody>
          <a:bodyPr wrap="none" rtlCol="0">
            <a:spAutoFit/>
          </a:bodyPr>
          <a:lstStyle/>
          <a:p>
            <a:r>
              <a:rPr lang="fa-IR" dirty="0" smtClean="0"/>
              <a:t>بند پایان</a:t>
            </a:r>
            <a:endParaRPr lang="en-US" dirty="0"/>
          </a:p>
        </p:txBody>
      </p:sp>
      <p:sp>
        <p:nvSpPr>
          <p:cNvPr id="63" name="TextBox 62"/>
          <p:cNvSpPr txBox="1"/>
          <p:nvPr/>
        </p:nvSpPr>
        <p:spPr>
          <a:xfrm>
            <a:off x="5005427" y="2794516"/>
            <a:ext cx="1037463" cy="369332"/>
          </a:xfrm>
          <a:prstGeom prst="rect">
            <a:avLst/>
          </a:prstGeom>
          <a:noFill/>
        </p:spPr>
        <p:txBody>
          <a:bodyPr wrap="none" rtlCol="0">
            <a:spAutoFit/>
          </a:bodyPr>
          <a:lstStyle/>
          <a:p>
            <a:r>
              <a:rPr lang="fa-IR" dirty="0" smtClean="0"/>
              <a:t>خار پوستان</a:t>
            </a:r>
            <a:endParaRPr lang="en-US" dirty="0"/>
          </a:p>
        </p:txBody>
      </p:sp>
      <p:cxnSp>
        <p:nvCxnSpPr>
          <p:cNvPr id="65" name="Straight Connector 64"/>
          <p:cNvCxnSpPr/>
          <p:nvPr/>
        </p:nvCxnSpPr>
        <p:spPr>
          <a:xfrm>
            <a:off x="8477250" y="3064907"/>
            <a:ext cx="0" cy="430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477250" y="3495675"/>
            <a:ext cx="2452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703593" y="3495675"/>
            <a:ext cx="0" cy="43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77250" y="3495675"/>
            <a:ext cx="0" cy="43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0929937" y="3495675"/>
            <a:ext cx="0" cy="43815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0780072" y="3977759"/>
            <a:ext cx="453970" cy="369332"/>
          </a:xfrm>
          <a:prstGeom prst="rect">
            <a:avLst/>
          </a:prstGeom>
          <a:noFill/>
        </p:spPr>
        <p:txBody>
          <a:bodyPr wrap="none" rtlCol="0">
            <a:spAutoFit/>
          </a:bodyPr>
          <a:lstStyle/>
          <a:p>
            <a:r>
              <a:rPr lang="fa-IR" dirty="0" smtClean="0"/>
              <a:t>پهن</a:t>
            </a:r>
            <a:endParaRPr lang="en-US" dirty="0"/>
          </a:p>
        </p:txBody>
      </p:sp>
      <p:sp>
        <p:nvSpPr>
          <p:cNvPr id="75" name="TextBox 74"/>
          <p:cNvSpPr txBox="1"/>
          <p:nvPr/>
        </p:nvSpPr>
        <p:spPr>
          <a:xfrm>
            <a:off x="9382125" y="3977759"/>
            <a:ext cx="720069" cy="369332"/>
          </a:xfrm>
          <a:prstGeom prst="rect">
            <a:avLst/>
          </a:prstGeom>
          <a:noFill/>
        </p:spPr>
        <p:txBody>
          <a:bodyPr wrap="none" rtlCol="0">
            <a:spAutoFit/>
          </a:bodyPr>
          <a:lstStyle/>
          <a:p>
            <a:r>
              <a:rPr lang="fa-IR" dirty="0" smtClean="0"/>
              <a:t>لوله ای</a:t>
            </a:r>
            <a:endParaRPr lang="en-US" dirty="0"/>
          </a:p>
        </p:txBody>
      </p:sp>
      <p:sp>
        <p:nvSpPr>
          <p:cNvPr id="76" name="TextBox 75"/>
          <p:cNvSpPr txBox="1"/>
          <p:nvPr/>
        </p:nvSpPr>
        <p:spPr>
          <a:xfrm>
            <a:off x="8210549" y="3933825"/>
            <a:ext cx="662361" cy="369332"/>
          </a:xfrm>
          <a:prstGeom prst="rect">
            <a:avLst/>
          </a:prstGeom>
          <a:noFill/>
        </p:spPr>
        <p:txBody>
          <a:bodyPr wrap="none" rtlCol="0">
            <a:spAutoFit/>
          </a:bodyPr>
          <a:lstStyle/>
          <a:p>
            <a:r>
              <a:rPr lang="fa-IR" dirty="0" smtClean="0"/>
              <a:t>حلقوی</a:t>
            </a:r>
            <a:endParaRPr lang="en-US" dirty="0"/>
          </a:p>
        </p:txBody>
      </p:sp>
      <p:cxnSp>
        <p:nvCxnSpPr>
          <p:cNvPr id="78" name="Straight Connector 77"/>
          <p:cNvCxnSpPr/>
          <p:nvPr/>
        </p:nvCxnSpPr>
        <p:spPr>
          <a:xfrm>
            <a:off x="7405688" y="3064907"/>
            <a:ext cx="0" cy="128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405688" y="4737616"/>
            <a:ext cx="2336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405688" y="4347091"/>
            <a:ext cx="0" cy="390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05688" y="4737616"/>
            <a:ext cx="0" cy="377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541729" y="4737616"/>
            <a:ext cx="0" cy="377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742160" y="4737615"/>
            <a:ext cx="467" cy="377309"/>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9382125" y="5139809"/>
            <a:ext cx="901209" cy="369332"/>
          </a:xfrm>
          <a:prstGeom prst="rect">
            <a:avLst/>
          </a:prstGeom>
          <a:noFill/>
        </p:spPr>
        <p:txBody>
          <a:bodyPr wrap="none" rtlCol="0">
            <a:spAutoFit/>
          </a:bodyPr>
          <a:lstStyle/>
          <a:p>
            <a:r>
              <a:rPr lang="fa-IR" dirty="0" smtClean="0"/>
              <a:t>شکم پایان</a:t>
            </a:r>
            <a:endParaRPr lang="en-US" dirty="0"/>
          </a:p>
        </p:txBody>
      </p:sp>
      <p:sp>
        <p:nvSpPr>
          <p:cNvPr id="91" name="TextBox 90"/>
          <p:cNvSpPr txBox="1"/>
          <p:nvPr/>
        </p:nvSpPr>
        <p:spPr>
          <a:xfrm>
            <a:off x="8191499" y="5114925"/>
            <a:ext cx="912429" cy="369332"/>
          </a:xfrm>
          <a:prstGeom prst="rect">
            <a:avLst/>
          </a:prstGeom>
          <a:noFill/>
        </p:spPr>
        <p:txBody>
          <a:bodyPr wrap="none" rtlCol="0">
            <a:spAutoFit/>
          </a:bodyPr>
          <a:lstStyle/>
          <a:p>
            <a:r>
              <a:rPr lang="fa-IR" dirty="0" smtClean="0"/>
              <a:t>دو کفه ای</a:t>
            </a:r>
            <a:endParaRPr lang="en-US" dirty="0"/>
          </a:p>
        </p:txBody>
      </p:sp>
      <p:sp>
        <p:nvSpPr>
          <p:cNvPr id="92" name="TextBox 91"/>
          <p:cNvSpPr txBox="1"/>
          <p:nvPr/>
        </p:nvSpPr>
        <p:spPr>
          <a:xfrm>
            <a:off x="7062983" y="5139809"/>
            <a:ext cx="816249" cy="369332"/>
          </a:xfrm>
          <a:prstGeom prst="rect">
            <a:avLst/>
          </a:prstGeom>
          <a:noFill/>
        </p:spPr>
        <p:txBody>
          <a:bodyPr wrap="none" rtlCol="0">
            <a:spAutoFit/>
          </a:bodyPr>
          <a:lstStyle/>
          <a:p>
            <a:r>
              <a:rPr lang="fa-IR" dirty="0" smtClean="0"/>
              <a:t>سر پایان</a:t>
            </a:r>
            <a:endParaRPr lang="en-US" dirty="0"/>
          </a:p>
        </p:txBody>
      </p:sp>
      <p:cxnSp>
        <p:nvCxnSpPr>
          <p:cNvPr id="94" name="Straight Connector 93"/>
          <p:cNvCxnSpPr>
            <a:stCxn id="62" idx="2"/>
          </p:cNvCxnSpPr>
          <p:nvPr/>
        </p:nvCxnSpPr>
        <p:spPr>
          <a:xfrm>
            <a:off x="6429375" y="3131582"/>
            <a:ext cx="0" cy="986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438400" y="4118491"/>
            <a:ext cx="39909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447925" y="4113193"/>
            <a:ext cx="0" cy="379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848100" y="4135160"/>
            <a:ext cx="9525" cy="423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122318" y="4135160"/>
            <a:ext cx="0" cy="423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6429374" y="4118491"/>
            <a:ext cx="1" cy="440531"/>
          </a:xfrm>
          <a:prstGeom prst="line">
            <a:avLst/>
          </a:prstGeom>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386343" y="4644509"/>
            <a:ext cx="766557" cy="369332"/>
          </a:xfrm>
          <a:prstGeom prst="rect">
            <a:avLst/>
          </a:prstGeom>
          <a:noFill/>
        </p:spPr>
        <p:txBody>
          <a:bodyPr wrap="none" rtlCol="0">
            <a:spAutoFit/>
          </a:bodyPr>
          <a:lstStyle/>
          <a:p>
            <a:r>
              <a:rPr lang="fa-IR" dirty="0" smtClean="0"/>
              <a:t>حشرات</a:t>
            </a:r>
            <a:endParaRPr lang="en-US" dirty="0"/>
          </a:p>
        </p:txBody>
      </p:sp>
      <p:sp>
        <p:nvSpPr>
          <p:cNvPr id="106" name="TextBox 105"/>
          <p:cNvSpPr txBox="1"/>
          <p:nvPr/>
        </p:nvSpPr>
        <p:spPr>
          <a:xfrm>
            <a:off x="4668629" y="4562713"/>
            <a:ext cx="1159292" cy="369332"/>
          </a:xfrm>
          <a:prstGeom prst="rect">
            <a:avLst/>
          </a:prstGeom>
          <a:noFill/>
        </p:spPr>
        <p:txBody>
          <a:bodyPr wrap="none" rtlCol="0">
            <a:spAutoFit/>
          </a:bodyPr>
          <a:lstStyle/>
          <a:p>
            <a:r>
              <a:rPr lang="fa-IR" dirty="0" smtClean="0"/>
              <a:t>سخت پوستان</a:t>
            </a:r>
            <a:endParaRPr lang="en-US" dirty="0"/>
          </a:p>
        </p:txBody>
      </p:sp>
      <p:sp>
        <p:nvSpPr>
          <p:cNvPr id="107" name="TextBox 106"/>
          <p:cNvSpPr txBox="1"/>
          <p:nvPr/>
        </p:nvSpPr>
        <p:spPr>
          <a:xfrm>
            <a:off x="6042890" y="4566642"/>
            <a:ext cx="923651" cy="369332"/>
          </a:xfrm>
          <a:prstGeom prst="rect">
            <a:avLst/>
          </a:prstGeom>
          <a:noFill/>
        </p:spPr>
        <p:txBody>
          <a:bodyPr wrap="none" rtlCol="0">
            <a:spAutoFit/>
          </a:bodyPr>
          <a:lstStyle/>
          <a:p>
            <a:r>
              <a:rPr lang="fa-IR" dirty="0" smtClean="0"/>
              <a:t>عنکبوتیان</a:t>
            </a:r>
            <a:endParaRPr lang="en-US" dirty="0"/>
          </a:p>
        </p:txBody>
      </p:sp>
      <p:sp>
        <p:nvSpPr>
          <p:cNvPr id="108" name="TextBox 107"/>
          <p:cNvSpPr txBox="1"/>
          <p:nvPr/>
        </p:nvSpPr>
        <p:spPr>
          <a:xfrm>
            <a:off x="2003510" y="4568547"/>
            <a:ext cx="958917" cy="369332"/>
          </a:xfrm>
          <a:prstGeom prst="rect">
            <a:avLst/>
          </a:prstGeom>
          <a:noFill/>
        </p:spPr>
        <p:txBody>
          <a:bodyPr wrap="none" rtlCol="0">
            <a:spAutoFit/>
          </a:bodyPr>
          <a:lstStyle/>
          <a:p>
            <a:r>
              <a:rPr lang="fa-IR" dirty="0" smtClean="0"/>
              <a:t>هزار پایان</a:t>
            </a:r>
            <a:endParaRPr lang="en-US" dirty="0"/>
          </a:p>
        </p:txBody>
      </p:sp>
      <p:sp>
        <p:nvSpPr>
          <p:cNvPr id="109" name="Rounded Rectangle 108">
            <a:hlinkClick r:id="rId2" action="ppaction://hlinksldjump"/>
          </p:cNvPr>
          <p:cNvSpPr/>
          <p:nvPr/>
        </p:nvSpPr>
        <p:spPr>
          <a:xfrm>
            <a:off x="333375" y="5467350"/>
            <a:ext cx="1200150"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بعدی</a:t>
            </a:r>
            <a:endParaRPr lang="en-US" dirty="0"/>
          </a:p>
        </p:txBody>
      </p:sp>
    </p:spTree>
    <p:extLst>
      <p:ext uri="{BB962C8B-B14F-4D97-AF65-F5344CB8AC3E}">
        <p14:creationId xmlns:p14="http://schemas.microsoft.com/office/powerpoint/2010/main" val="375778761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6877" y="1004552"/>
            <a:ext cx="4973548" cy="5129120"/>
          </a:xfrm>
        </p:spPr>
        <p:txBody>
          <a:bodyPr>
            <a:normAutofit fontScale="70000" lnSpcReduction="20000"/>
          </a:bodyPr>
          <a:lstStyle/>
          <a:p>
            <a:pPr algn="r" rtl="1">
              <a:buFont typeface="Wingdings" panose="05000000000000000000" pitchFamily="2" charset="2"/>
              <a:buChar char="v"/>
            </a:pPr>
            <a:r>
              <a:rPr lang="fa-IR" sz="3600" dirty="0" smtClean="0">
                <a:cs typeface="B Nazanin" panose="00000400000000000000" pitchFamily="2" charset="-78"/>
              </a:rPr>
              <a:t>بدن و اندام هاي حركتي آن ها از قطعات و بند هايي تشكيل شده است.</a:t>
            </a:r>
          </a:p>
          <a:p>
            <a:pPr algn="r" rtl="1">
              <a:buFont typeface="Wingdings" panose="05000000000000000000" pitchFamily="2" charset="2"/>
              <a:buChar char="v"/>
            </a:pPr>
            <a:r>
              <a:rPr lang="fa-IR" sz="3600" dirty="0" smtClean="0">
                <a:cs typeface="B Nazanin" panose="00000400000000000000" pitchFamily="2" charset="-78"/>
              </a:rPr>
              <a:t>اسكلت خارجي و سختي دارند كه عضلات به آن متصل است و از اندام هاي داخلي حفاظت مي كند.</a:t>
            </a:r>
          </a:p>
          <a:p>
            <a:pPr algn="r" rtl="1">
              <a:buFont typeface="Wingdings" panose="05000000000000000000" pitchFamily="2" charset="2"/>
              <a:buChar char="v"/>
            </a:pPr>
            <a:r>
              <a:rPr lang="fa-IR" sz="3600" dirty="0" smtClean="0">
                <a:cs typeface="B Nazanin" panose="00000400000000000000" pitchFamily="2" charset="-78"/>
              </a:rPr>
              <a:t>سخت بودن اسكلت خارجي جلوي رشد جانور را مي گيرد به همين دليل پوست اندازي مي كنند و اسكلت بزرگ تر و جديد تر براي خود مي سازند.</a:t>
            </a:r>
          </a:p>
          <a:p>
            <a:pPr algn="r" rtl="1">
              <a:buFont typeface="Wingdings" panose="05000000000000000000" pitchFamily="2" charset="2"/>
              <a:buChar char="v"/>
            </a:pPr>
            <a:r>
              <a:rPr lang="fa-IR" sz="3600" dirty="0" smtClean="0">
                <a:solidFill>
                  <a:schemeClr val="tx1"/>
                </a:solidFill>
                <a:cs typeface="B Nazanin" panose="00000400000000000000" pitchFamily="2" charset="-78"/>
              </a:rPr>
              <a:t>بزرگ ترين گروه جانوران را در روي زمين تشكيل مي دهند و تقريبا در همه ي زيستگاه ها يافت مي شوند.</a:t>
            </a:r>
          </a:p>
          <a:p>
            <a:pPr algn="r" rtl="1">
              <a:buFont typeface="Wingdings" panose="05000000000000000000" pitchFamily="2" charset="2"/>
              <a:buChar char="v"/>
            </a:pPr>
            <a:r>
              <a:rPr lang="fa-IR" sz="3600" dirty="0" smtClean="0">
                <a:solidFill>
                  <a:schemeClr val="tx1"/>
                </a:solidFill>
                <a:cs typeface="B Nazanin" panose="00000400000000000000" pitchFamily="2" charset="-78"/>
              </a:rPr>
              <a:t>بند پایان تخم های زیادی تولید می کنند.</a:t>
            </a:r>
          </a:p>
          <a:p>
            <a:pPr algn="r" rtl="1">
              <a:buFont typeface="Wingdings" panose="05000000000000000000" pitchFamily="2" charset="2"/>
              <a:buChar char="v"/>
            </a:pPr>
            <a:r>
              <a:rPr lang="fa-IR" sz="3600" dirty="0" smtClean="0">
                <a:solidFill>
                  <a:schemeClr val="tx1"/>
                </a:solidFill>
                <a:cs typeface="B Nazanin" panose="00000400000000000000" pitchFamily="2" charset="-78"/>
              </a:rPr>
              <a:t>به چهار گروه عنکبوتیان،سخت پوستان،حشرات و هزارپایان تقسیم میشوند.</a:t>
            </a:r>
            <a:endParaRPr lang="en-US" sz="3600" dirty="0">
              <a:solidFill>
                <a:schemeClr val="tx1"/>
              </a:solidFill>
              <a:cs typeface="B Nazanin" panose="00000400000000000000" pitchFamily="2" charset="-78"/>
            </a:endParaRPr>
          </a:p>
        </p:txBody>
      </p:sp>
      <p:sp>
        <p:nvSpPr>
          <p:cNvPr id="2" name="Title 1"/>
          <p:cNvSpPr>
            <a:spLocks noGrp="1"/>
          </p:cNvSpPr>
          <p:nvPr>
            <p:ph type="title"/>
          </p:nvPr>
        </p:nvSpPr>
        <p:spPr>
          <a:xfrm>
            <a:off x="7231818" y="87942"/>
            <a:ext cx="2464632" cy="824247"/>
          </a:xfrm>
        </p:spPr>
        <p:txBody>
          <a:bodyPr>
            <a:normAutofit/>
          </a:bodyPr>
          <a:lstStyle/>
          <a:p>
            <a:pPr algn="r" rtl="1"/>
            <a:r>
              <a:rPr lang="fa-IR" sz="4800" b="1" dirty="0" smtClean="0">
                <a:solidFill>
                  <a:srgbClr val="FF0000"/>
                </a:solidFill>
                <a:cs typeface="B Nazanin" panose="00000400000000000000" pitchFamily="2" charset="-78"/>
              </a:rPr>
              <a:t>بند پايان</a:t>
            </a:r>
            <a:endParaRPr lang="en-US" sz="4800" b="1" dirty="0">
              <a:solidFill>
                <a:srgbClr val="FF0000"/>
              </a:solidFill>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36" y="250033"/>
            <a:ext cx="3672232" cy="2627686"/>
          </a:xfrm>
          <a:prstGeom prst="rect">
            <a:avLst/>
          </a:prstGeom>
        </p:spPr>
      </p:pic>
      <p:pic>
        <p:nvPicPr>
          <p:cNvPr id="19457" name="Picture 1"/>
          <p:cNvPicPr>
            <a:picLocks noChangeAspect="1" noChangeArrowheads="1"/>
          </p:cNvPicPr>
          <p:nvPr/>
        </p:nvPicPr>
        <p:blipFill>
          <a:blip r:embed="rId3"/>
          <a:srcRect/>
          <a:stretch>
            <a:fillRect/>
          </a:stretch>
        </p:blipFill>
        <p:spPr bwMode="auto">
          <a:xfrm>
            <a:off x="72590" y="3161822"/>
            <a:ext cx="3767078" cy="2437127"/>
          </a:xfrm>
          <a:prstGeom prst="rect">
            <a:avLst/>
          </a:prstGeom>
          <a:noFill/>
          <a:ln w="9525">
            <a:noFill/>
            <a:miter lim="800000"/>
            <a:headEnd/>
            <a:tailEnd/>
          </a:ln>
        </p:spPr>
      </p:pic>
      <p:sp>
        <p:nvSpPr>
          <p:cNvPr id="6" name="Rounded Rectangle 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7" name="Rounded Rectangle 6">
            <a:hlinkClick r:id="rId4"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0" name="Rounded Rectangle 9">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433833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04584175"/>
              </p:ext>
            </p:extLst>
          </p:nvPr>
        </p:nvGraphicFramePr>
        <p:xfrm>
          <a:off x="421241" y="914400"/>
          <a:ext cx="10984074" cy="3791165"/>
        </p:xfrm>
        <a:graphic>
          <a:graphicData uri="http://schemas.openxmlformats.org/drawingml/2006/table">
            <a:tbl>
              <a:tblPr firstRow="1" bandRow="1">
                <a:tableStyleId>{21E4AEA4-8DFA-4A89-87EB-49C32662AFE0}</a:tableStyleId>
              </a:tblPr>
              <a:tblGrid>
                <a:gridCol w="4818579"/>
                <a:gridCol w="3020602"/>
                <a:gridCol w="3144893"/>
              </a:tblGrid>
              <a:tr h="715249">
                <a:tc>
                  <a:txBody>
                    <a:bodyPr/>
                    <a:lstStyle/>
                    <a:p>
                      <a:pPr algn="ctr" rtl="1"/>
                      <a:r>
                        <a:rPr lang="fa-IR" sz="4000" dirty="0" smtClean="0"/>
                        <a:t>مثال</a:t>
                      </a:r>
                      <a:endParaRPr lang="en-US" sz="4000" dirty="0">
                        <a:solidFill>
                          <a:schemeClr val="tx1"/>
                        </a:solidFill>
                        <a:cs typeface="B Nazanin" panose="00000400000000000000" pitchFamily="2" charset="-78"/>
                      </a:endParaRPr>
                    </a:p>
                  </a:txBody>
                  <a:tcPr/>
                </a:tc>
                <a:tc>
                  <a:txBody>
                    <a:bodyPr/>
                    <a:lstStyle/>
                    <a:p>
                      <a:pPr algn="ctr" rtl="1"/>
                      <a:r>
                        <a:rPr lang="fa-IR" sz="4000" dirty="0" smtClean="0"/>
                        <a:t>تعداد پاي حركت</a:t>
                      </a:r>
                      <a:endParaRPr lang="en-US" sz="4000" dirty="0">
                        <a:solidFill>
                          <a:schemeClr val="tx1"/>
                        </a:solidFill>
                        <a:cs typeface="B Nazanin" panose="00000400000000000000" pitchFamily="2" charset="-78"/>
                      </a:endParaRPr>
                    </a:p>
                  </a:txBody>
                  <a:tcPr/>
                </a:tc>
                <a:tc>
                  <a:txBody>
                    <a:bodyPr/>
                    <a:lstStyle/>
                    <a:p>
                      <a:pPr algn="ctr" rtl="1"/>
                      <a:r>
                        <a:rPr lang="fa-IR" sz="4000" dirty="0" smtClean="0"/>
                        <a:t>نام گروه</a:t>
                      </a:r>
                      <a:endParaRPr lang="en-US" sz="4000" dirty="0">
                        <a:solidFill>
                          <a:schemeClr val="tx1"/>
                        </a:solidFill>
                        <a:cs typeface="B Nazanin" panose="00000400000000000000" pitchFamily="2" charset="-78"/>
                      </a:endParaRPr>
                    </a:p>
                  </a:txBody>
                  <a:tcPr/>
                </a:tc>
              </a:tr>
              <a:tr h="784057">
                <a:tc>
                  <a:txBody>
                    <a:bodyPr/>
                    <a:lstStyle/>
                    <a:p>
                      <a:pPr algn="ctr" rtl="1"/>
                      <a:r>
                        <a:rPr lang="fa-IR" sz="3600" dirty="0" smtClean="0"/>
                        <a:t>ملخ، پروانه، زنبور، پشه و ...</a:t>
                      </a:r>
                      <a:endParaRPr lang="en-US" sz="3600" b="1" dirty="0">
                        <a:cs typeface="B Nazanin" panose="00000400000000000000" pitchFamily="2" charset="-78"/>
                      </a:endParaRPr>
                    </a:p>
                  </a:txBody>
                  <a:tcPr/>
                </a:tc>
                <a:tc>
                  <a:txBody>
                    <a:bodyPr/>
                    <a:lstStyle/>
                    <a:p>
                      <a:pPr algn="ctr" rtl="1"/>
                      <a:r>
                        <a:rPr lang="fa-IR" sz="3600" dirty="0" smtClean="0"/>
                        <a:t>6</a:t>
                      </a:r>
                      <a:endParaRPr lang="en-US" sz="3600" b="1" dirty="0">
                        <a:cs typeface="B Nazanin" panose="00000400000000000000" pitchFamily="2" charset="-78"/>
                      </a:endParaRPr>
                    </a:p>
                  </a:txBody>
                  <a:tcPr/>
                </a:tc>
                <a:tc>
                  <a:txBody>
                    <a:bodyPr/>
                    <a:lstStyle/>
                    <a:p>
                      <a:pPr algn="ctr" rtl="1"/>
                      <a:r>
                        <a:rPr lang="fa-IR" sz="3600" dirty="0" smtClean="0"/>
                        <a:t>حشرات</a:t>
                      </a:r>
                      <a:endParaRPr lang="en-US" sz="3600" b="1" dirty="0">
                        <a:cs typeface="B Nazanin" panose="00000400000000000000" pitchFamily="2" charset="-78"/>
                      </a:endParaRPr>
                    </a:p>
                  </a:txBody>
                  <a:tcPr/>
                </a:tc>
              </a:tr>
              <a:tr h="784057">
                <a:tc>
                  <a:txBody>
                    <a:bodyPr/>
                    <a:lstStyle/>
                    <a:p>
                      <a:pPr algn="ctr" rtl="1"/>
                      <a:r>
                        <a:rPr lang="fa-IR" sz="3600" dirty="0" smtClean="0"/>
                        <a:t>عنكبوت، رطيل، عقرب، كنه</a:t>
                      </a:r>
                      <a:endParaRPr lang="en-US" sz="3600" b="1" dirty="0">
                        <a:cs typeface="B Nazanin" panose="00000400000000000000" pitchFamily="2" charset="-78"/>
                      </a:endParaRPr>
                    </a:p>
                  </a:txBody>
                  <a:tcPr/>
                </a:tc>
                <a:tc>
                  <a:txBody>
                    <a:bodyPr/>
                    <a:lstStyle/>
                    <a:p>
                      <a:pPr algn="ctr" rtl="1"/>
                      <a:r>
                        <a:rPr lang="fa-IR" sz="3600" dirty="0" smtClean="0"/>
                        <a:t>8</a:t>
                      </a:r>
                      <a:endParaRPr lang="en-US" sz="3600" b="1" dirty="0">
                        <a:cs typeface="B Nazanin" panose="00000400000000000000" pitchFamily="2" charset="-78"/>
                      </a:endParaRPr>
                    </a:p>
                  </a:txBody>
                  <a:tcPr/>
                </a:tc>
                <a:tc>
                  <a:txBody>
                    <a:bodyPr/>
                    <a:lstStyle/>
                    <a:p>
                      <a:pPr algn="ctr" rtl="1"/>
                      <a:r>
                        <a:rPr lang="fa-IR" sz="3600" dirty="0" smtClean="0"/>
                        <a:t>عنكبوتيان</a:t>
                      </a:r>
                      <a:endParaRPr lang="en-US" sz="3600" b="1" dirty="0">
                        <a:solidFill>
                          <a:schemeClr val="tx1"/>
                        </a:solidFill>
                        <a:cs typeface="B Nazanin" panose="00000400000000000000" pitchFamily="2" charset="-78"/>
                      </a:endParaRPr>
                    </a:p>
                  </a:txBody>
                  <a:tcPr/>
                </a:tc>
              </a:tr>
              <a:tr h="784057">
                <a:tc>
                  <a:txBody>
                    <a:bodyPr/>
                    <a:lstStyle/>
                    <a:p>
                      <a:pPr algn="ctr" rtl="1"/>
                      <a:r>
                        <a:rPr lang="fa-IR" sz="3600" dirty="0" smtClean="0"/>
                        <a:t>خرچنگ، ميگو، خرخاكي</a:t>
                      </a:r>
                      <a:endParaRPr lang="en-US" sz="3600" b="1" dirty="0">
                        <a:cs typeface="B Nazanin" panose="00000400000000000000" pitchFamily="2" charset="-78"/>
                      </a:endParaRPr>
                    </a:p>
                  </a:txBody>
                  <a:tcPr/>
                </a:tc>
                <a:tc>
                  <a:txBody>
                    <a:bodyPr/>
                    <a:lstStyle/>
                    <a:p>
                      <a:pPr algn="ctr" rtl="1"/>
                      <a:r>
                        <a:rPr lang="fa-IR" sz="3600" dirty="0" smtClean="0"/>
                        <a:t>10</a:t>
                      </a:r>
                      <a:endParaRPr lang="en-US" sz="3600" b="1" dirty="0">
                        <a:cs typeface="B Nazanin" panose="00000400000000000000" pitchFamily="2" charset="-78"/>
                      </a:endParaRPr>
                    </a:p>
                  </a:txBody>
                  <a:tcPr/>
                </a:tc>
                <a:tc>
                  <a:txBody>
                    <a:bodyPr/>
                    <a:lstStyle/>
                    <a:p>
                      <a:pPr algn="ctr" rtl="1"/>
                      <a:r>
                        <a:rPr lang="fa-IR" sz="3600" dirty="0" smtClean="0"/>
                        <a:t>سخت پوستان</a:t>
                      </a:r>
                      <a:endParaRPr lang="en-US" sz="3600" b="1" dirty="0">
                        <a:solidFill>
                          <a:schemeClr val="tx1"/>
                        </a:solidFill>
                        <a:cs typeface="B Nazanin" panose="00000400000000000000" pitchFamily="2" charset="-78"/>
                      </a:endParaRPr>
                    </a:p>
                  </a:txBody>
                  <a:tcPr/>
                </a:tc>
              </a:tr>
              <a:tr h="723745">
                <a:tc>
                  <a:txBody>
                    <a:bodyPr/>
                    <a:lstStyle/>
                    <a:p>
                      <a:pPr algn="ctr" rtl="1"/>
                      <a:r>
                        <a:rPr lang="fa-IR" sz="3600" dirty="0" smtClean="0"/>
                        <a:t>هزارپا، صدپا</a:t>
                      </a:r>
                      <a:endParaRPr lang="en-US" sz="3600" b="1" dirty="0">
                        <a:cs typeface="B Nazanin" panose="00000400000000000000" pitchFamily="2" charset="-78"/>
                      </a:endParaRPr>
                    </a:p>
                  </a:txBody>
                  <a:tcPr/>
                </a:tc>
                <a:tc>
                  <a:txBody>
                    <a:bodyPr/>
                    <a:lstStyle/>
                    <a:p>
                      <a:pPr algn="ctr" rtl="1"/>
                      <a:r>
                        <a:rPr lang="fa-IR" sz="3600" dirty="0" smtClean="0"/>
                        <a:t>بيشتر از 10 جفت</a:t>
                      </a:r>
                      <a:endParaRPr lang="en-US" sz="3600" b="1" dirty="0">
                        <a:cs typeface="B Nazanin" panose="00000400000000000000" pitchFamily="2" charset="-78"/>
                      </a:endParaRPr>
                    </a:p>
                  </a:txBody>
                  <a:tcPr/>
                </a:tc>
                <a:tc>
                  <a:txBody>
                    <a:bodyPr/>
                    <a:lstStyle/>
                    <a:p>
                      <a:pPr algn="ctr" rtl="1"/>
                      <a:r>
                        <a:rPr lang="fa-IR" sz="3600" dirty="0" smtClean="0"/>
                        <a:t>هزار پايان</a:t>
                      </a:r>
                      <a:endParaRPr lang="en-US" sz="3600" b="1" dirty="0">
                        <a:solidFill>
                          <a:schemeClr val="tx1"/>
                        </a:solidFill>
                        <a:cs typeface="B Nazanin" panose="00000400000000000000" pitchFamily="2" charset="-78"/>
                      </a:endParaRPr>
                    </a:p>
                  </a:txBody>
                  <a:tcPr/>
                </a:tc>
              </a:tr>
            </a:tbl>
          </a:graphicData>
        </a:graphic>
      </p:graphicFrame>
      <p:sp>
        <p:nvSpPr>
          <p:cNvPr id="2" name="Title 1"/>
          <p:cNvSpPr>
            <a:spLocks noGrp="1"/>
          </p:cNvSpPr>
          <p:nvPr>
            <p:ph type="title"/>
          </p:nvPr>
        </p:nvSpPr>
        <p:spPr>
          <a:xfrm>
            <a:off x="889715" y="-1"/>
            <a:ext cx="10515600" cy="914401"/>
          </a:xfrm>
        </p:spPr>
        <p:txBody>
          <a:bodyPr>
            <a:noAutofit/>
          </a:bodyPr>
          <a:lstStyle/>
          <a:p>
            <a:pPr algn="r" rtl="1"/>
            <a:r>
              <a:rPr lang="fa-IR" sz="3200" b="1" dirty="0" smtClean="0">
                <a:cs typeface="B Nazanin" panose="00000400000000000000" pitchFamily="2" charset="-78"/>
              </a:rPr>
              <a:t>طبقه بندي بندپايان بر اساس زائده هاي بدن به ويژه تعداد پا هاي حركتي</a:t>
            </a:r>
            <a:endParaRPr lang="en-US" sz="3200" b="1" dirty="0">
              <a:cs typeface="B Nazanin" panose="00000400000000000000" pitchFamily="2" charset="-78"/>
            </a:endParaRPr>
          </a:p>
        </p:txBody>
      </p:sp>
      <p:sp>
        <p:nvSpPr>
          <p:cNvPr id="4" name="Rounded Rectangle 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5" name="Rounded Rectangle 4">
            <a:hlinkClick r:id="rId2"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8" name="Rounded Rectangle 7">
            <a:hlinkClick r:id="rId3"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9" name="Rounded Rectangle 8">
            <a:hlinkClick r:id="rId4"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018054276"/>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6791" y="653870"/>
            <a:ext cx="7993294" cy="2663613"/>
          </a:xfrm>
        </p:spPr>
        <p:txBody>
          <a:bodyPr>
            <a:normAutofit/>
          </a:bodyPr>
          <a:lstStyle/>
          <a:p>
            <a:pPr algn="r" rtl="1">
              <a:buFont typeface="Wingdings" panose="05000000000000000000" pitchFamily="2" charset="2"/>
              <a:buChar char="ü"/>
            </a:pPr>
            <a:r>
              <a:rPr lang="fa-IR" sz="2800" dirty="0" smtClean="0">
                <a:cs typeface="B Nazanin" panose="00000400000000000000" pitchFamily="2" charset="-78"/>
              </a:rPr>
              <a:t>گروهي از بند پايان كه 6 پا و بدني سه قسمتي شامل سر،سينه وشكم هستند .</a:t>
            </a:r>
          </a:p>
          <a:p>
            <a:pPr algn="r" rtl="1">
              <a:buFont typeface="Wingdings" panose="05000000000000000000" pitchFamily="2" charset="2"/>
              <a:buChar char="ü"/>
            </a:pPr>
            <a:r>
              <a:rPr lang="fa-IR" sz="2800" dirty="0" smtClean="0">
                <a:cs typeface="B Nazanin" panose="00000400000000000000" pitchFamily="2" charset="-78"/>
              </a:rPr>
              <a:t>فراوان ترين گروه بندپايان هستند.</a:t>
            </a:r>
          </a:p>
          <a:p>
            <a:pPr algn="r" rtl="1">
              <a:buFont typeface="Wingdings" panose="05000000000000000000" pitchFamily="2" charset="2"/>
              <a:buChar char="ü"/>
            </a:pPr>
            <a:r>
              <a:rPr lang="fa-IR" sz="2800" dirty="0" smtClean="0">
                <a:cs typeface="B Nazanin" panose="00000400000000000000" pitchFamily="2" charset="-78"/>
              </a:rPr>
              <a:t>اهميت حشرات در دنياي ما خيلي بيشتر از ضررهاي روزمره آن ها است.</a:t>
            </a:r>
            <a:endParaRPr lang="fa-IR" sz="2800" dirty="0">
              <a:cs typeface="B Nazanin" panose="00000400000000000000" pitchFamily="2" charset="-78"/>
            </a:endParaRPr>
          </a:p>
          <a:p>
            <a:pPr marL="0" indent="0" algn="r" rtl="1">
              <a:buNone/>
            </a:pPr>
            <a:endParaRPr lang="fa-IR" sz="2800" dirty="0">
              <a:cs typeface="B Nazanin" panose="00000400000000000000" pitchFamily="2" charset="-78"/>
            </a:endParaRPr>
          </a:p>
        </p:txBody>
      </p:sp>
      <p:sp>
        <p:nvSpPr>
          <p:cNvPr id="2" name="Title 1"/>
          <p:cNvSpPr>
            <a:spLocks noGrp="1"/>
          </p:cNvSpPr>
          <p:nvPr>
            <p:ph type="title"/>
          </p:nvPr>
        </p:nvSpPr>
        <p:spPr>
          <a:xfrm>
            <a:off x="7021637" y="77377"/>
            <a:ext cx="1665270" cy="565079"/>
          </a:xfrm>
        </p:spPr>
        <p:txBody>
          <a:bodyPr>
            <a:normAutofit fontScale="90000"/>
          </a:bodyPr>
          <a:lstStyle/>
          <a:p>
            <a:pPr algn="r" rtl="1"/>
            <a:r>
              <a:rPr lang="fa-IR" sz="4800" b="1" dirty="0" smtClean="0">
                <a:solidFill>
                  <a:srgbClr val="FF0000"/>
                </a:solidFill>
                <a:cs typeface="B Nazanin" panose="00000400000000000000" pitchFamily="2" charset="-78"/>
              </a:rPr>
              <a:t>حشرات</a:t>
            </a:r>
            <a:endParaRPr lang="en-US" sz="4800" b="1" dirty="0">
              <a:solidFill>
                <a:srgbClr val="FF000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21" y="0"/>
            <a:ext cx="2321960" cy="1442634"/>
          </a:xfrm>
          <a:prstGeom prst="rect">
            <a:avLst/>
          </a:prstGeom>
          <a:ln>
            <a:no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t="48920"/>
          <a:stretch>
            <a:fillRect/>
          </a:stretch>
        </p:blipFill>
        <p:spPr>
          <a:xfrm>
            <a:off x="437559" y="1476616"/>
            <a:ext cx="2474106" cy="132536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07" y="2810908"/>
            <a:ext cx="2650137" cy="163359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t="12610" r="46926" b="29994"/>
          <a:stretch>
            <a:fillRect/>
          </a:stretch>
        </p:blipFill>
        <p:spPr>
          <a:xfrm>
            <a:off x="299804" y="4453006"/>
            <a:ext cx="2761481" cy="137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061285" y="2681147"/>
            <a:ext cx="7417940" cy="2800767"/>
          </a:xfrm>
          <a:prstGeom prst="rect">
            <a:avLst/>
          </a:prstGeom>
          <a:solidFill>
            <a:srgbClr val="FFCCFF"/>
          </a:solidFill>
        </p:spPr>
        <p:txBody>
          <a:bodyPr wrap="square">
            <a:spAutoFit/>
          </a:bodyPr>
          <a:lstStyle/>
          <a:p>
            <a:pPr algn="ctr" rtl="1"/>
            <a:r>
              <a:rPr lang="fa-IR" sz="3200" b="1" dirty="0" smtClean="0">
                <a:solidFill>
                  <a:srgbClr val="00B050"/>
                </a:solidFill>
                <a:cs typeface="B Nazanin" panose="00000400000000000000" pitchFamily="2" charset="-78"/>
              </a:rPr>
              <a:t>فوايد حشرات</a:t>
            </a:r>
          </a:p>
          <a:p>
            <a:pPr algn="r" rtl="1">
              <a:buFont typeface="Wingdings" pitchFamily="2" charset="2"/>
              <a:buChar char="ü"/>
            </a:pPr>
            <a:r>
              <a:rPr lang="fa-IR" sz="2400" dirty="0" smtClean="0">
                <a:cs typeface="B Nazanin" panose="00000400000000000000" pitchFamily="2" charset="-78"/>
              </a:rPr>
              <a:t>با كمك به گرده افشاني موجب تكثيرمحصولات كشاورزي مي شوند.</a:t>
            </a:r>
          </a:p>
          <a:p>
            <a:pPr algn="r" rtl="1">
              <a:buFont typeface="Wingdings" pitchFamily="2" charset="2"/>
              <a:buChar char="ü"/>
            </a:pPr>
            <a:r>
              <a:rPr lang="fa-IR" sz="2400" dirty="0" smtClean="0">
                <a:cs typeface="B Nazanin" panose="00000400000000000000" pitchFamily="2" charset="-78"/>
              </a:rPr>
              <a:t>توليد ابريشم، موم وعسل می کنند.</a:t>
            </a:r>
          </a:p>
          <a:p>
            <a:pPr algn="r" rtl="1">
              <a:buFont typeface="Wingdings" pitchFamily="2" charset="2"/>
              <a:buChar char="ü"/>
            </a:pPr>
            <a:r>
              <a:rPr lang="fa-IR" sz="2400" dirty="0" smtClean="0">
                <a:cs typeface="B Nazanin" panose="00000400000000000000" pitchFamily="2" charset="-78"/>
              </a:rPr>
              <a:t> بسياري ازجانوران مانند ماهي هاي آب هاي شيرين از حشرات و لارو آنها تغذيه مي كنند. </a:t>
            </a:r>
          </a:p>
          <a:p>
            <a:pPr algn="r" rtl="1">
              <a:buFont typeface="Wingdings" pitchFamily="2" charset="2"/>
              <a:buChar char="ü"/>
            </a:pPr>
            <a:r>
              <a:rPr lang="fa-IR" sz="2400" dirty="0" smtClean="0">
                <a:cs typeface="B Nazanin" panose="00000400000000000000" pitchFamily="2" charset="-78"/>
              </a:rPr>
              <a:t>به عنوان موجودات آزمايشگاهي به ويژه در آزمايشگاه هاي ژنتيك كاربرد دارند.</a:t>
            </a:r>
          </a:p>
          <a:p>
            <a:pPr algn="r" rtl="1">
              <a:buFont typeface="Wingdings" pitchFamily="2" charset="2"/>
              <a:buChar char="ü"/>
            </a:pPr>
            <a:r>
              <a:rPr lang="fa-IR" sz="2400" dirty="0" smtClean="0">
                <a:cs typeface="B Nazanin" panose="00000400000000000000" pitchFamily="2" charset="-78"/>
              </a:rPr>
              <a:t>با تخريب لاشه ي جانوران مرده كمك به بهداشت محيط زیست می کنند.</a:t>
            </a:r>
          </a:p>
        </p:txBody>
      </p:sp>
      <p:sp>
        <p:nvSpPr>
          <p:cNvPr id="10" name="Rounded Rectangle 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1" name="Rounded Rectangle 10">
            <a:hlinkClick r:id="rId6"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3" name="Rounded Rectangle 12">
            <a:hlinkClick r:id="rId7"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4" name="Rounded Rectangle 13">
            <a:hlinkClick r:id="rId8"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12387193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6948" y="1123358"/>
            <a:ext cx="6052335" cy="1178054"/>
          </a:xfrm>
        </p:spPr>
        <p:txBody>
          <a:bodyPr>
            <a:normAutofit fontScale="70000" lnSpcReduction="20000"/>
          </a:bodyPr>
          <a:lstStyle/>
          <a:p>
            <a:pPr algn="r" rtl="1">
              <a:buFont typeface="Wingdings" panose="05000000000000000000" pitchFamily="2" charset="2"/>
              <a:buChar char="ü"/>
            </a:pPr>
            <a:r>
              <a:rPr lang="fa-IR" sz="3600" dirty="0" smtClean="0">
                <a:cs typeface="B Nazanin" panose="00000400000000000000" pitchFamily="2" charset="-78"/>
              </a:rPr>
              <a:t>گروهي از بندپايان هستند كه 8 پا دارند.</a:t>
            </a:r>
          </a:p>
          <a:p>
            <a:pPr algn="r" rtl="1">
              <a:buFont typeface="Wingdings" panose="05000000000000000000" pitchFamily="2" charset="2"/>
              <a:buChar char="ü"/>
            </a:pPr>
            <a:r>
              <a:rPr lang="fa-IR" sz="3600" dirty="0" smtClean="0">
                <a:cs typeface="B Nazanin" panose="00000400000000000000" pitchFamily="2" charset="-78"/>
              </a:rPr>
              <a:t>بدن 2 قسمتي شامل سر-سينه و شكم دارند.</a:t>
            </a:r>
          </a:p>
          <a:p>
            <a:pPr algn="r" rtl="1">
              <a:buFont typeface="Wingdings" panose="05000000000000000000" pitchFamily="2" charset="2"/>
              <a:buChar char="ü"/>
            </a:pPr>
            <a:r>
              <a:rPr lang="fa-IR" sz="3600" dirty="0" smtClean="0">
                <a:cs typeface="B Nazanin" panose="00000400000000000000" pitchFamily="2" charset="-78"/>
              </a:rPr>
              <a:t>بال و شاخك ندارند.</a:t>
            </a:r>
            <a:endParaRPr lang="en-US" sz="3600" dirty="0">
              <a:cs typeface="B Nazanin" panose="00000400000000000000" pitchFamily="2" charset="-78"/>
            </a:endParaRPr>
          </a:p>
        </p:txBody>
      </p:sp>
      <p:sp>
        <p:nvSpPr>
          <p:cNvPr id="2" name="Title 1"/>
          <p:cNvSpPr>
            <a:spLocks noGrp="1"/>
          </p:cNvSpPr>
          <p:nvPr>
            <p:ph type="title"/>
          </p:nvPr>
        </p:nvSpPr>
        <p:spPr>
          <a:xfrm>
            <a:off x="838200" y="141669"/>
            <a:ext cx="10515600" cy="785610"/>
          </a:xfrm>
        </p:spPr>
        <p:txBody>
          <a:bodyPr>
            <a:normAutofit fontScale="90000"/>
          </a:bodyPr>
          <a:lstStyle/>
          <a:p>
            <a:pPr algn="r" rtl="1"/>
            <a:r>
              <a:rPr lang="fa-IR" sz="4800" b="1" dirty="0" smtClean="0">
                <a:solidFill>
                  <a:srgbClr val="FF0000"/>
                </a:solidFill>
                <a:cs typeface="B Nazanin" panose="00000400000000000000" pitchFamily="2" charset="-78"/>
              </a:rPr>
              <a:t>عنكبوتيان</a:t>
            </a:r>
            <a:endParaRPr lang="en-US" sz="4800" b="1" dirty="0">
              <a:solidFill>
                <a:srgbClr val="FF0000"/>
              </a:solidFill>
              <a:cs typeface="B Nazanin" panose="00000400000000000000" pitchFamily="2" charset="-78"/>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470" y="2804846"/>
            <a:ext cx="3116689" cy="2763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52" y="2959386"/>
            <a:ext cx="2722223" cy="2722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7740590" y="2453224"/>
            <a:ext cx="553357" cy="400110"/>
          </a:xfrm>
          <a:prstGeom prst="rect">
            <a:avLst/>
          </a:prstGeom>
        </p:spPr>
        <p:txBody>
          <a:bodyPr wrap="none">
            <a:spAutoFit/>
          </a:bodyPr>
          <a:lstStyle/>
          <a:p>
            <a:pPr algn="ctr"/>
            <a:r>
              <a:rPr lang="fa-IR" sz="2000" b="1" dirty="0" smtClean="0">
                <a:cs typeface="B Nazanin" panose="00000400000000000000" pitchFamily="2" charset="-78"/>
              </a:rPr>
              <a:t>رطيل</a:t>
            </a:r>
            <a:endParaRPr lang="en-US" sz="2000" b="1" dirty="0">
              <a:cs typeface="B Nazanin" panose="00000400000000000000" pitchFamily="2" charset="-78"/>
            </a:endParaRPr>
          </a:p>
        </p:txBody>
      </p:sp>
      <p:sp>
        <p:nvSpPr>
          <p:cNvPr id="7" name="Rectangle 6"/>
          <p:cNvSpPr/>
          <p:nvPr/>
        </p:nvSpPr>
        <p:spPr>
          <a:xfrm>
            <a:off x="3524036" y="3736290"/>
            <a:ext cx="999874" cy="595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عقرب</a:t>
            </a:r>
            <a:endParaRPr lang="en-US" sz="3600" dirty="0">
              <a:solidFill>
                <a:schemeClr val="tx1"/>
              </a:solidFill>
              <a:cs typeface="B Nazanin" panose="00000400000000000000" pitchFamily="2" charset="-78"/>
            </a:endParaRPr>
          </a:p>
        </p:txBody>
      </p:sp>
      <p:sp>
        <p:nvSpPr>
          <p:cNvPr id="8" name="Rectangle 7"/>
          <p:cNvSpPr/>
          <p:nvPr/>
        </p:nvSpPr>
        <p:spPr>
          <a:xfrm>
            <a:off x="8620018" y="2674723"/>
            <a:ext cx="3256908"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fa-IR" sz="2400" b="1" dirty="0" smtClean="0">
                <a:solidFill>
                  <a:srgbClr val="FF0000"/>
                </a:solidFill>
                <a:cs typeface="B Nazanin" panose="00000400000000000000" pitchFamily="2" charset="-78"/>
              </a:rPr>
              <a:t>رطيل</a:t>
            </a:r>
          </a:p>
          <a:p>
            <a:pPr algn="r" rtl="1"/>
            <a:r>
              <a:rPr lang="fa-IR" sz="2400" dirty="0" smtClean="0">
                <a:cs typeface="B Nazanin" panose="00000400000000000000" pitchFamily="2" charset="-78"/>
              </a:rPr>
              <a:t>بزرگتر از بقيه ي عنكبوتيان است. آنچه موجب مرگ فردبه دنبال نيش آن مي شود </a:t>
            </a:r>
            <a:r>
              <a:rPr lang="fa-IR" sz="2400" dirty="0" smtClean="0">
                <a:solidFill>
                  <a:srgbClr val="FF0000"/>
                </a:solidFill>
                <a:cs typeface="B Nazanin" panose="00000400000000000000" pitchFamily="2" charset="-78"/>
              </a:rPr>
              <a:t>درد شديد </a:t>
            </a:r>
            <a:r>
              <a:rPr lang="fa-IR" sz="2400" dirty="0" smtClean="0">
                <a:cs typeface="B Nazanin" panose="00000400000000000000" pitchFamily="2" charset="-78"/>
              </a:rPr>
              <a:t>و </a:t>
            </a:r>
            <a:r>
              <a:rPr lang="fa-IR" sz="2400" dirty="0" smtClean="0">
                <a:solidFill>
                  <a:srgbClr val="FF0000"/>
                </a:solidFill>
                <a:cs typeface="B Nazanin" panose="00000400000000000000" pitchFamily="2" charset="-78"/>
              </a:rPr>
              <a:t>آلرژي</a:t>
            </a:r>
            <a:r>
              <a:rPr lang="fa-IR" sz="2400" dirty="0" smtClean="0">
                <a:cs typeface="B Nazanin" panose="00000400000000000000" pitchFamily="2" charset="-78"/>
              </a:rPr>
              <a:t> و </a:t>
            </a:r>
            <a:r>
              <a:rPr lang="fa-IR" sz="2400" dirty="0" smtClean="0">
                <a:solidFill>
                  <a:srgbClr val="FF0000"/>
                </a:solidFill>
                <a:cs typeface="B Nazanin" panose="00000400000000000000" pitchFamily="2" charset="-78"/>
              </a:rPr>
              <a:t>حساسيت</a:t>
            </a:r>
            <a:r>
              <a:rPr lang="fa-IR" sz="2400" dirty="0" smtClean="0">
                <a:cs typeface="B Nazanin" panose="00000400000000000000" pitchFamily="2" charset="-78"/>
              </a:rPr>
              <a:t> و</a:t>
            </a:r>
            <a:r>
              <a:rPr lang="fa-IR" sz="2400" dirty="0" smtClean="0">
                <a:solidFill>
                  <a:srgbClr val="FF0000"/>
                </a:solidFill>
                <a:cs typeface="B Nazanin" panose="00000400000000000000" pitchFamily="2" charset="-78"/>
              </a:rPr>
              <a:t>ترس شديد </a:t>
            </a:r>
            <a:r>
              <a:rPr lang="fa-IR" sz="2400" dirty="0" smtClean="0">
                <a:cs typeface="B Nazanin" panose="00000400000000000000" pitchFamily="2" charset="-78"/>
              </a:rPr>
              <a:t>ازظاهر ترسناك آن است ونه نيش آن چون نيش آن ها معمولا سمي نيست. </a:t>
            </a:r>
          </a:p>
        </p:txBody>
      </p:sp>
      <p:sp>
        <p:nvSpPr>
          <p:cNvPr id="9" name="Rectangle 8"/>
          <p:cNvSpPr/>
          <p:nvPr/>
        </p:nvSpPr>
        <p:spPr>
          <a:xfrm>
            <a:off x="133563" y="318499"/>
            <a:ext cx="4798031" cy="2677656"/>
          </a:xfrm>
          <a:prstGeom prst="rect">
            <a:avLst/>
          </a:prstGeom>
          <a:solidFill>
            <a:schemeClr val="accent4">
              <a:lumMod val="60000"/>
              <a:lumOff val="40000"/>
            </a:schemeClr>
          </a:solidFill>
        </p:spPr>
        <p:txBody>
          <a:bodyPr wrap="square">
            <a:spAutoFit/>
          </a:bodyPr>
          <a:lstStyle/>
          <a:p>
            <a:pPr algn="r" rtl="1"/>
            <a:r>
              <a:rPr lang="fa-IR" sz="2400" b="1" dirty="0" smtClean="0">
                <a:solidFill>
                  <a:srgbClr val="C00000"/>
                </a:solidFill>
                <a:cs typeface="B Nazanin" panose="00000400000000000000" pitchFamily="2" charset="-78"/>
              </a:rPr>
              <a:t>عقرب (كژدم يا دراز دم)</a:t>
            </a:r>
          </a:p>
          <a:p>
            <a:pPr algn="r" rtl="1"/>
            <a:r>
              <a:rPr lang="fa-IR" sz="2400" dirty="0" smtClean="0">
                <a:cs typeface="B Nazanin" panose="00000400000000000000" pitchFamily="2" charset="-78"/>
              </a:rPr>
              <a:t>معمولا در جاهاي گرم وشب ها به فعاليت مي پردازد. نيش سمي ومهلك درانتهاي دم آن قرار دارد .سم آن درمحل گزش موجب تورم،تغيير رنگ ودرد شديد مي شودبه سيستم عصبي، قلب وعروق صدمه زده گلبول هاي قرمز خون را ازبين مي برد وباعث تشنج ، انقباضات عضلاني دردناك وحتي شوك مي شود.</a:t>
            </a:r>
          </a:p>
        </p:txBody>
      </p:sp>
      <p:sp>
        <p:nvSpPr>
          <p:cNvPr id="10" name="Content Placeholder 2"/>
          <p:cNvSpPr txBox="1">
            <a:spLocks/>
          </p:cNvSpPr>
          <p:nvPr/>
        </p:nvSpPr>
        <p:spPr>
          <a:xfrm>
            <a:off x="3522000" y="5727842"/>
            <a:ext cx="4674743" cy="996593"/>
          </a:xfrm>
          <a:prstGeom prst="rect">
            <a:avLst/>
          </a:prstGeom>
          <a:solidFill>
            <a:schemeClr val="accent2">
              <a:lumMod val="40000"/>
              <a:lumOff val="60000"/>
            </a:schemeClr>
          </a:solidFill>
        </p:spPr>
        <p:txBody>
          <a:bodyPr vert="horz" lIns="91440" tIns="45720" rIns="91440" bIns="45720" rtlCol="0">
            <a:normAutofit fontScale="62500" lnSpcReduction="20000"/>
          </a:body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600" b="1" i="0" u="none" strike="noStrike" kern="1200" cap="none" spc="0" normalizeH="0" baseline="0" noProof="0" dirty="0" smtClean="0">
                <a:ln>
                  <a:noFill/>
                </a:ln>
                <a:solidFill>
                  <a:srgbClr val="009900"/>
                </a:solidFill>
                <a:effectLst/>
                <a:uLnTx/>
                <a:uFillTx/>
                <a:latin typeface="+mn-lt"/>
                <a:ea typeface="+mn-ea"/>
                <a:cs typeface="B Nazanin" panose="00000400000000000000" pitchFamily="2" charset="-78"/>
              </a:rPr>
              <a:t>توصيه بهداشتي:</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a-IR" sz="3600" b="0" i="0" u="none" strike="noStrike" kern="1200" cap="none" spc="0" normalizeH="0" baseline="0" noProof="0" dirty="0" smtClean="0">
                <a:ln>
                  <a:noFill/>
                </a:ln>
                <a:effectLst/>
                <a:uLnTx/>
                <a:uFillTx/>
                <a:latin typeface="+mn-lt"/>
                <a:ea typeface="+mn-ea"/>
                <a:cs typeface="B Nazanin" panose="00000400000000000000" pitchFamily="2" charset="-78"/>
              </a:rPr>
              <a:t>براي كاهش درد ناشي ازگزش هرگز از آسپيرين استفاده نکنید</a:t>
            </a:r>
            <a:r>
              <a:rPr lang="fa-IR" sz="3600" dirty="0" smtClean="0">
                <a:cs typeface="B Nazanin" panose="00000400000000000000" pitchFamily="2" charset="-78"/>
              </a:rPr>
              <a:t>.</a:t>
            </a:r>
            <a:endParaRPr kumimoji="0" lang="fa-IR" sz="3600" b="0" i="0" u="none" strike="noStrike" kern="1200" cap="none" spc="0" normalizeH="0" baseline="0" noProof="0" dirty="0" smtClean="0">
              <a:ln>
                <a:noFill/>
              </a:ln>
              <a:effectLst/>
              <a:uLnTx/>
              <a:uFillTx/>
              <a:latin typeface="+mn-lt"/>
              <a:ea typeface="+mn-ea"/>
              <a:cs typeface="B Nazanin" panose="00000400000000000000" pitchFamily="2" charset="-78"/>
            </a:endParaRPr>
          </a:p>
        </p:txBody>
      </p:sp>
      <p:sp>
        <p:nvSpPr>
          <p:cNvPr id="11" name="Rounded Rectangle 10">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2" name="Rounded Rectangle 11">
            <a:hlinkClick r:id="rId4"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4" name="Rounded Rectangle 13">
            <a:hlinkClick r:id="rId4"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5" name="Rounded Rectangle 14">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124016629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8176" y="492003"/>
            <a:ext cx="6134528" cy="2240924"/>
          </a:xfrm>
        </p:spPr>
        <p:txBody>
          <a:bodyPr>
            <a:normAutofit/>
          </a:bodyPr>
          <a:lstStyle/>
          <a:p>
            <a:pPr marL="0" indent="0" algn="r" rtl="1">
              <a:buNone/>
            </a:pPr>
            <a:r>
              <a:rPr lang="fa-IR" sz="3600" dirty="0" smtClean="0">
                <a:solidFill>
                  <a:srgbClr val="FF0000"/>
                </a:solidFill>
                <a:cs typeface="B Nazanin" panose="00000400000000000000" pitchFamily="2" charset="-78"/>
              </a:rPr>
              <a:t>كنه</a:t>
            </a:r>
          </a:p>
          <a:p>
            <a:pPr marL="0" indent="0" algn="r" rtl="1">
              <a:buNone/>
            </a:pPr>
            <a:r>
              <a:rPr lang="fa-IR" dirty="0" smtClean="0">
                <a:cs typeface="B Nazanin" panose="00000400000000000000" pitchFamily="2" charset="-78"/>
              </a:rPr>
              <a:t>كنه ها انگل خونخوار هستند و با انتقال نوعي ويروس موجب تب خونريزي دهنده مي شوند كه براي اولين بار در مناطق كريمه وكنگو شناخته شد .</a:t>
            </a:r>
          </a:p>
          <a:p>
            <a:pPr marL="0" indent="0" algn="r" rtl="1">
              <a:buNone/>
            </a:pPr>
            <a:endParaRPr lang="fa-IR" sz="3600" dirty="0" smtClean="0">
              <a:cs typeface="B Nazanin" panose="00000400000000000000" pitchFamily="2" charset="-78"/>
            </a:endParaRPr>
          </a:p>
        </p:txBody>
      </p:sp>
      <p:sp>
        <p:nvSpPr>
          <p:cNvPr id="4" name="Rectangle 3"/>
          <p:cNvSpPr/>
          <p:nvPr/>
        </p:nvSpPr>
        <p:spPr>
          <a:xfrm>
            <a:off x="5332288" y="3018706"/>
            <a:ext cx="6503542" cy="1384995"/>
          </a:xfrm>
          <a:prstGeom prst="rect">
            <a:avLst/>
          </a:prstGeom>
        </p:spPr>
        <p:txBody>
          <a:bodyPr wrap="square">
            <a:spAutoFit/>
          </a:bodyPr>
          <a:lstStyle/>
          <a:p>
            <a:pPr algn="r" rtl="1"/>
            <a:r>
              <a:rPr lang="fa-IR" sz="2800" dirty="0" smtClean="0">
                <a:solidFill>
                  <a:srgbClr val="FF0000"/>
                </a:solidFill>
                <a:cs typeface="B Nazanin" panose="00000400000000000000" pitchFamily="2" charset="-78"/>
              </a:rPr>
              <a:t>عنكبوت</a:t>
            </a:r>
          </a:p>
          <a:p>
            <a:pPr algn="r" rtl="1"/>
            <a:r>
              <a:rPr lang="fa-IR" sz="2800" dirty="0" smtClean="0">
                <a:cs typeface="B Nazanin" panose="00000400000000000000" pitchFamily="2" charset="-78"/>
              </a:rPr>
              <a:t>اغلب تار مي تنندو از آن براي شكار حشرات و بالا رفتن استفاده مي كنند.انواع بسيارسمي هم دارند مانند عنكبوت بيوه ي سياه</a:t>
            </a:r>
            <a:endParaRPr lang="en-US" sz="2800" dirty="0">
              <a:cs typeface="B Nazanin" panose="00000400000000000000" pitchFamily="2" charset="-78"/>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78" y="2917850"/>
            <a:ext cx="4902135" cy="30857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82" y="33186"/>
            <a:ext cx="3001146" cy="28071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ounded Rectangle 6">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8" name="Rounded Rectangle 7">
            <a:hlinkClick r:id="rId4"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0" name="Rounded Rectangle 9">
            <a:hlinkClick r:id="rId5"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1" name="Rounded Rectangle 10">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7831428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6126" y="868963"/>
            <a:ext cx="6513816" cy="1555738"/>
          </a:xfrm>
        </p:spPr>
        <p:txBody>
          <a:bodyPr>
            <a:normAutofit/>
          </a:bodyPr>
          <a:lstStyle/>
          <a:p>
            <a:pPr algn="r" rtl="1">
              <a:buFont typeface="Wingdings" panose="05000000000000000000" pitchFamily="2" charset="2"/>
              <a:buChar char="ü"/>
            </a:pPr>
            <a:r>
              <a:rPr lang="fa-IR" sz="2400" dirty="0" smtClean="0">
                <a:cs typeface="B Nazanin" panose="00000400000000000000" pitchFamily="2" charset="-78"/>
              </a:rPr>
              <a:t>پوستي سخت و محكم دارند.</a:t>
            </a:r>
          </a:p>
          <a:p>
            <a:pPr algn="r" rtl="1">
              <a:buFont typeface="Wingdings" panose="05000000000000000000" pitchFamily="2" charset="2"/>
              <a:buChar char="ü"/>
            </a:pPr>
            <a:r>
              <a:rPr lang="fa-IR" sz="2400" dirty="0" smtClean="0">
                <a:cs typeface="B Nazanin" panose="00000400000000000000" pitchFamily="2" charset="-78"/>
              </a:rPr>
              <a:t>بيشتر آن ها ذره بيني و دريازي اند و غذاي جانوران بزرگ مثل ماهي ها را تشكيل مي دهند.</a:t>
            </a:r>
          </a:p>
          <a:p>
            <a:pPr marL="0" indent="0" algn="r" rtl="1">
              <a:buNone/>
            </a:pPr>
            <a:endParaRPr lang="en-US" sz="2400" dirty="0">
              <a:cs typeface="B Nazanin" panose="00000400000000000000" pitchFamily="2" charset="-78"/>
            </a:endParaRPr>
          </a:p>
        </p:txBody>
      </p:sp>
      <p:sp>
        <p:nvSpPr>
          <p:cNvPr id="2" name="Title 1"/>
          <p:cNvSpPr>
            <a:spLocks noGrp="1"/>
          </p:cNvSpPr>
          <p:nvPr>
            <p:ph type="title"/>
          </p:nvPr>
        </p:nvSpPr>
        <p:spPr>
          <a:xfrm>
            <a:off x="838200" y="128790"/>
            <a:ext cx="10515600" cy="862884"/>
          </a:xfrm>
        </p:spPr>
        <p:txBody>
          <a:bodyPr>
            <a:normAutofit/>
          </a:bodyPr>
          <a:lstStyle/>
          <a:p>
            <a:pPr algn="r" rtl="1"/>
            <a:r>
              <a:rPr lang="fa-IR" sz="4800" b="1" dirty="0" smtClean="0">
                <a:solidFill>
                  <a:srgbClr val="FF0000"/>
                </a:solidFill>
                <a:cs typeface="B Nazanin" panose="00000400000000000000" pitchFamily="2" charset="-78"/>
              </a:rPr>
              <a:t>سخت پوستان</a:t>
            </a:r>
            <a:endParaRPr lang="en-US" sz="4800" b="1" dirty="0">
              <a:solidFill>
                <a:srgbClr val="FF0000"/>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679" y="3699915"/>
            <a:ext cx="3607086" cy="2350564"/>
          </a:xfrm>
          <a:prstGeom prst="rect">
            <a:avLst/>
          </a:prstGeom>
        </p:spPr>
      </p:pic>
      <p:sp>
        <p:nvSpPr>
          <p:cNvPr id="6" name="Rectangle 5"/>
          <p:cNvSpPr/>
          <p:nvPr/>
        </p:nvSpPr>
        <p:spPr>
          <a:xfrm>
            <a:off x="757974" y="2724845"/>
            <a:ext cx="2550306" cy="54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خرچنگ پهن</a:t>
            </a:r>
            <a:endParaRPr lang="en-US" sz="3600" dirty="0">
              <a:solidFill>
                <a:schemeClr val="tx1"/>
              </a:solidFill>
              <a:cs typeface="B Nazanin" panose="00000400000000000000" pitchFamily="2" charset="-78"/>
            </a:endParaRPr>
          </a:p>
        </p:txBody>
      </p:sp>
      <p:sp>
        <p:nvSpPr>
          <p:cNvPr id="7" name="Rectangle 6"/>
          <p:cNvSpPr/>
          <p:nvPr/>
        </p:nvSpPr>
        <p:spPr>
          <a:xfrm>
            <a:off x="5219271" y="6084496"/>
            <a:ext cx="1544452" cy="542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ميگو</a:t>
            </a:r>
            <a:endParaRPr lang="en-US" sz="3600" dirty="0">
              <a:solidFill>
                <a:schemeClr val="tx1"/>
              </a:solidFill>
              <a:cs typeface="B Nazanin" panose="00000400000000000000" pitchFamily="2" charset="-78"/>
            </a:endParaRPr>
          </a:p>
        </p:txBody>
      </p:sp>
      <p:pic>
        <p:nvPicPr>
          <p:cNvPr id="9218" name="Picture 2" descr="http://cdn.yjc.ir/files/fa/news/1392/3/23/1214330_411.jpg"/>
          <p:cNvPicPr>
            <a:picLocks noChangeAspect="1" noChangeArrowheads="1"/>
          </p:cNvPicPr>
          <p:nvPr/>
        </p:nvPicPr>
        <p:blipFill>
          <a:blip r:embed="rId3"/>
          <a:srcRect/>
          <a:stretch>
            <a:fillRect/>
          </a:stretch>
        </p:blipFill>
        <p:spPr bwMode="auto">
          <a:xfrm>
            <a:off x="186397" y="349322"/>
            <a:ext cx="3844433" cy="2311685"/>
          </a:xfrm>
          <a:prstGeom prst="rect">
            <a:avLst/>
          </a:prstGeom>
          <a:noFill/>
        </p:spPr>
      </p:pic>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21" y="3739793"/>
            <a:ext cx="3448178" cy="2517170"/>
          </a:xfrm>
          <a:prstGeom prst="rect">
            <a:avLst/>
          </a:prstGeom>
        </p:spPr>
      </p:pic>
      <p:sp>
        <p:nvSpPr>
          <p:cNvPr id="10" name="Rectangle 9"/>
          <p:cNvSpPr/>
          <p:nvPr/>
        </p:nvSpPr>
        <p:spPr>
          <a:xfrm>
            <a:off x="1851200" y="3641132"/>
            <a:ext cx="2250521" cy="631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chemeClr val="tx1"/>
                </a:solidFill>
                <a:cs typeface="B Nazanin" panose="00000400000000000000" pitchFamily="2" charset="-78"/>
              </a:rPr>
              <a:t>خرچنگ دراز</a:t>
            </a:r>
            <a:endParaRPr lang="en-US" sz="2400" dirty="0">
              <a:solidFill>
                <a:schemeClr val="tx1"/>
              </a:solidFill>
              <a:cs typeface="B Nazanin" panose="00000400000000000000" pitchFamily="2" charset="-78"/>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3713" y="3637052"/>
            <a:ext cx="3300753" cy="2291488"/>
          </a:xfrm>
          <a:prstGeom prst="rect">
            <a:avLst/>
          </a:prstGeom>
        </p:spPr>
      </p:pic>
      <p:sp>
        <p:nvSpPr>
          <p:cNvPr id="12" name="Rectangle 11"/>
          <p:cNvSpPr/>
          <p:nvPr/>
        </p:nvSpPr>
        <p:spPr>
          <a:xfrm>
            <a:off x="4607647" y="2405310"/>
            <a:ext cx="7300101" cy="52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خرخاكي، سخت پوستي كه در خشكي زندگي مي كند.</a:t>
            </a:r>
            <a:endParaRPr lang="en-US" sz="3600" dirty="0">
              <a:solidFill>
                <a:schemeClr val="tx1"/>
              </a:solidFill>
              <a:cs typeface="B Nazanin" panose="00000400000000000000" pitchFamily="2" charset="-78"/>
            </a:endParaRPr>
          </a:p>
        </p:txBody>
      </p:sp>
      <p:sp>
        <p:nvSpPr>
          <p:cNvPr id="13" name="Rectangle 12"/>
          <p:cNvSpPr/>
          <p:nvPr/>
        </p:nvSpPr>
        <p:spPr>
          <a:xfrm>
            <a:off x="9601200" y="6110824"/>
            <a:ext cx="1217488" cy="400110"/>
          </a:xfrm>
          <a:prstGeom prst="rect">
            <a:avLst/>
          </a:prstGeom>
        </p:spPr>
        <p:txBody>
          <a:bodyPr wrap="square">
            <a:spAutoFit/>
          </a:bodyPr>
          <a:lstStyle/>
          <a:p>
            <a:r>
              <a:rPr lang="fa-IR" sz="2000" b="1" dirty="0" smtClean="0">
                <a:cs typeface="B Nazanin" panose="00000400000000000000" pitchFamily="2" charset="-78"/>
              </a:rPr>
              <a:t>خرخاكي</a:t>
            </a:r>
            <a:endParaRPr lang="en-US" sz="2000" b="1" dirty="0"/>
          </a:p>
        </p:txBody>
      </p:sp>
      <p:sp>
        <p:nvSpPr>
          <p:cNvPr id="14" name="Rounded Rectangle 1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5" name="Rounded Rectangle 14">
            <a:hlinkClick r:id="rId6"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17" name="Rounded Rectangle 16">
            <a:hlinkClick r:id="rId7"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8" name="Rounded Rectangle 17">
            <a:hlinkClick r:id="rId8"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411927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537" y="1079945"/>
            <a:ext cx="10515600" cy="2495463"/>
          </a:xfrm>
        </p:spPr>
        <p:txBody>
          <a:bodyPr>
            <a:normAutofit fontScale="92500"/>
          </a:bodyPr>
          <a:lstStyle/>
          <a:p>
            <a:pPr algn="r" rtl="1">
              <a:buFont typeface="Wingdings" panose="05000000000000000000" pitchFamily="2" charset="2"/>
              <a:buChar char="§"/>
            </a:pPr>
            <a:r>
              <a:rPr lang="fa-IR" sz="3600" dirty="0" smtClean="0">
                <a:cs typeface="B Nazanin" panose="00000400000000000000" pitchFamily="2" charset="-78"/>
              </a:rPr>
              <a:t>كمياب تر از بقيه ي بند پايان هستند.</a:t>
            </a:r>
          </a:p>
          <a:p>
            <a:pPr algn="r" rtl="1">
              <a:buFont typeface="Wingdings" panose="05000000000000000000" pitchFamily="2" charset="2"/>
              <a:buChar char="§"/>
            </a:pPr>
            <a:r>
              <a:rPr lang="fa-IR" sz="3600" dirty="0" smtClean="0">
                <a:cs typeface="B Nazanin" panose="00000400000000000000" pitchFamily="2" charset="-78"/>
              </a:rPr>
              <a:t>تعداد زياد پاها(بيش از 10 جفت) و شكل ظاهريشان آن ها را از بقيه ي بندپايان متمايز مي كند البته تعداد پاهاي آن ها به 500 پا هم نمي رسد.</a:t>
            </a:r>
          </a:p>
          <a:p>
            <a:pPr algn="r" rtl="1">
              <a:buFont typeface="Wingdings" panose="05000000000000000000" pitchFamily="2" charset="2"/>
              <a:buChar char="§"/>
            </a:pPr>
            <a:r>
              <a:rPr lang="fa-IR" sz="3600" dirty="0" smtClean="0">
                <a:cs typeface="B Nazanin" panose="00000400000000000000" pitchFamily="2" charset="-78"/>
              </a:rPr>
              <a:t>بعضي گوشت خوار و بعضي گياه خوارند. </a:t>
            </a:r>
            <a:endParaRPr lang="en-US" sz="3600" dirty="0">
              <a:cs typeface="B Nazanin" panose="00000400000000000000" pitchFamily="2" charset="-78"/>
            </a:endParaRPr>
          </a:p>
        </p:txBody>
      </p:sp>
      <p:sp>
        <p:nvSpPr>
          <p:cNvPr id="2" name="Title 1"/>
          <p:cNvSpPr>
            <a:spLocks noGrp="1"/>
          </p:cNvSpPr>
          <p:nvPr>
            <p:ph type="title"/>
          </p:nvPr>
        </p:nvSpPr>
        <p:spPr>
          <a:xfrm>
            <a:off x="838200" y="193184"/>
            <a:ext cx="10515600" cy="1120462"/>
          </a:xfrm>
        </p:spPr>
        <p:txBody>
          <a:bodyPr>
            <a:normAutofit/>
          </a:bodyPr>
          <a:lstStyle/>
          <a:p>
            <a:pPr algn="r" rtl="1"/>
            <a:r>
              <a:rPr lang="fa-IR" sz="3600" b="1" dirty="0" smtClean="0">
                <a:solidFill>
                  <a:srgbClr val="FF0000"/>
                </a:solidFill>
                <a:cs typeface="B Nazanin" panose="00000400000000000000" pitchFamily="2" charset="-78"/>
              </a:rPr>
              <a:t>هزار پايان</a:t>
            </a:r>
            <a:endParaRPr lang="en-US" sz="3600" b="1" dirty="0">
              <a:solidFill>
                <a:srgbClr val="FF0000"/>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60" y="3184990"/>
            <a:ext cx="5087204" cy="2866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904" y="3616504"/>
            <a:ext cx="4728937" cy="2095928"/>
          </a:xfrm>
          <a:prstGeom prst="rect">
            <a:avLst/>
          </a:prstGeom>
        </p:spPr>
      </p:pic>
      <p:sp>
        <p:nvSpPr>
          <p:cNvPr id="6" name="Rectangle 5"/>
          <p:cNvSpPr/>
          <p:nvPr/>
        </p:nvSpPr>
        <p:spPr>
          <a:xfrm>
            <a:off x="9061806" y="5902060"/>
            <a:ext cx="1444307" cy="48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tx1"/>
                </a:solidFill>
                <a:cs typeface="B Nazanin" panose="00000400000000000000" pitchFamily="2" charset="-78"/>
              </a:rPr>
              <a:t>هزارپا</a:t>
            </a:r>
            <a:endParaRPr lang="en-US" sz="3600" dirty="0">
              <a:solidFill>
                <a:schemeClr val="tx1"/>
              </a:solidFill>
              <a:cs typeface="B Nazanin" panose="00000400000000000000" pitchFamily="2" charset="-78"/>
            </a:endParaRPr>
          </a:p>
        </p:txBody>
      </p:sp>
      <p:sp>
        <p:nvSpPr>
          <p:cNvPr id="7" name="Rectangle 6"/>
          <p:cNvSpPr/>
          <p:nvPr/>
        </p:nvSpPr>
        <p:spPr>
          <a:xfrm>
            <a:off x="639766" y="3247827"/>
            <a:ext cx="1602189" cy="49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b="1" dirty="0" smtClean="0">
                <a:solidFill>
                  <a:schemeClr val="bg1"/>
                </a:solidFill>
                <a:cs typeface="B Nazanin" panose="00000400000000000000" pitchFamily="2" charset="-78"/>
              </a:rPr>
              <a:t>صدپا</a:t>
            </a:r>
            <a:endParaRPr lang="en-US" sz="3600" b="1" dirty="0">
              <a:solidFill>
                <a:schemeClr val="bg1"/>
              </a:solidFill>
              <a:cs typeface="B Nazanin" panose="00000400000000000000" pitchFamily="2" charset="-78"/>
            </a:endParaRPr>
          </a:p>
        </p:txBody>
      </p:sp>
      <p:sp>
        <p:nvSpPr>
          <p:cNvPr id="8" name="Rounded Rectangle 7">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1" name="Rounded Rectangle 10">
            <a:hlinkClick r:id="rId4"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2" name="Rounded Rectangle 11">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4474083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611" y="821933"/>
            <a:ext cx="6216721" cy="2219218"/>
          </a:xfrm>
        </p:spPr>
        <p:txBody>
          <a:bodyPr>
            <a:normAutofit fontScale="47500" lnSpcReduction="20000"/>
          </a:bodyPr>
          <a:lstStyle/>
          <a:p>
            <a:pPr algn="r" rtl="1"/>
            <a:r>
              <a:rPr lang="fa-IR" sz="3600" dirty="0" smtClean="0">
                <a:cs typeface="B Nazanin" panose="00000400000000000000" pitchFamily="2" charset="-78"/>
              </a:rPr>
              <a:t>بي مهرگاني هستند كه در سطح بدن و زير پوستشان </a:t>
            </a:r>
            <a:r>
              <a:rPr lang="fa-IR" sz="3600" dirty="0" smtClean="0">
                <a:solidFill>
                  <a:srgbClr val="FF0000"/>
                </a:solidFill>
                <a:cs typeface="B Nazanin" panose="00000400000000000000" pitchFamily="2" charset="-78"/>
              </a:rPr>
              <a:t>خارهايي</a:t>
            </a:r>
            <a:r>
              <a:rPr lang="fa-IR" sz="3600" dirty="0" smtClean="0">
                <a:cs typeface="B Nazanin" panose="00000400000000000000" pitchFamily="2" charset="-78"/>
              </a:rPr>
              <a:t> وجود دارد.</a:t>
            </a:r>
          </a:p>
          <a:p>
            <a:pPr algn="r" rtl="1"/>
            <a:r>
              <a:rPr lang="fa-IR" sz="3600" dirty="0" smtClean="0">
                <a:cs typeface="B Nazanin" panose="00000400000000000000" pitchFamily="2" charset="-78"/>
              </a:rPr>
              <a:t>لوله گوارشی کاملی دارند.</a:t>
            </a:r>
          </a:p>
          <a:p>
            <a:pPr algn="r" rtl="1"/>
            <a:r>
              <a:rPr lang="fa-IR" sz="3600" dirty="0" smtClean="0">
                <a:cs typeface="B Nazanin" panose="00000400000000000000" pitchFamily="2" charset="-78"/>
              </a:rPr>
              <a:t>دستگاه عصبی بدون مغز دارند.</a:t>
            </a:r>
          </a:p>
          <a:p>
            <a:pPr algn="r" rtl="1"/>
            <a:r>
              <a:rPr lang="fa-IR" sz="3600" dirty="0" smtClean="0">
                <a:cs typeface="B Nazanin" panose="00000400000000000000" pitchFamily="2" charset="-78"/>
              </a:rPr>
              <a:t>دستگاه های گردش خون ،تنفس و دفعمواد ندارند.</a:t>
            </a:r>
          </a:p>
          <a:p>
            <a:pPr algn="r" rtl="1"/>
            <a:r>
              <a:rPr lang="fa-IR" sz="3600" dirty="0" smtClean="0">
                <a:cs typeface="B Nazanin" panose="00000400000000000000" pitchFamily="2" charset="-78"/>
              </a:rPr>
              <a:t>دستگاه گردش آب و پاهای لوله ای دارند.</a:t>
            </a:r>
          </a:p>
          <a:p>
            <a:pPr algn="r" rtl="1"/>
            <a:r>
              <a:rPr lang="fa-IR" sz="3600" dirty="0" smtClean="0">
                <a:cs typeface="B Nazanin" panose="00000400000000000000" pitchFamily="2" charset="-78"/>
              </a:rPr>
              <a:t>قادر به ترمیم قسمت های از دست رفته هستند.</a:t>
            </a:r>
          </a:p>
          <a:p>
            <a:pPr algn="r" rtl="1"/>
            <a:r>
              <a:rPr lang="fa-IR" sz="3600" dirty="0" smtClean="0">
                <a:cs typeface="B Nazanin" panose="00000400000000000000" pitchFamily="2" charset="-78"/>
              </a:rPr>
              <a:t>همه ي خارپوستان </a:t>
            </a:r>
            <a:r>
              <a:rPr lang="fa-IR" sz="3600" dirty="0" smtClean="0">
                <a:solidFill>
                  <a:srgbClr val="FF0000"/>
                </a:solidFill>
                <a:cs typeface="B Nazanin" panose="00000400000000000000" pitchFamily="2" charset="-78"/>
              </a:rPr>
              <a:t>دريازي</a:t>
            </a:r>
            <a:r>
              <a:rPr lang="fa-IR" sz="3600" dirty="0" smtClean="0">
                <a:cs typeface="B Nazanin" panose="00000400000000000000" pitchFamily="2" charset="-78"/>
              </a:rPr>
              <a:t> اند.</a:t>
            </a:r>
          </a:p>
          <a:p>
            <a:pPr algn="r" rtl="1"/>
            <a:r>
              <a:rPr lang="fa-IR" sz="3600" dirty="0" smtClean="0">
                <a:cs typeface="B Nazanin" panose="00000400000000000000" pitchFamily="2" charset="-78"/>
              </a:rPr>
              <a:t>ستاره ي دريايي،توتيا و سكه شني نمونه اي از خار پوستان هستند.</a:t>
            </a:r>
          </a:p>
          <a:p>
            <a:pPr algn="r" rtl="1"/>
            <a:endParaRPr lang="en-US" sz="3600" dirty="0">
              <a:cs typeface="B Nazanin" panose="00000400000000000000" pitchFamily="2" charset="-78"/>
            </a:endParaRPr>
          </a:p>
        </p:txBody>
      </p:sp>
      <p:sp>
        <p:nvSpPr>
          <p:cNvPr id="2" name="Title 1"/>
          <p:cNvSpPr>
            <a:spLocks noGrp="1"/>
          </p:cNvSpPr>
          <p:nvPr>
            <p:ph type="title"/>
          </p:nvPr>
        </p:nvSpPr>
        <p:spPr>
          <a:xfrm>
            <a:off x="9575514" y="90153"/>
            <a:ext cx="1778285" cy="546845"/>
          </a:xfrm>
        </p:spPr>
        <p:txBody>
          <a:bodyPr>
            <a:normAutofit/>
          </a:bodyPr>
          <a:lstStyle/>
          <a:p>
            <a:pPr algn="r" rtl="1"/>
            <a:r>
              <a:rPr lang="fa-IR" sz="2800" b="1" dirty="0" smtClean="0">
                <a:solidFill>
                  <a:srgbClr val="FF0000"/>
                </a:solidFill>
                <a:cs typeface="B Nazanin" panose="00000400000000000000" pitchFamily="2" charset="-78"/>
              </a:rPr>
              <a:t>خارپوستان</a:t>
            </a:r>
            <a:endParaRPr lang="en-US" sz="2800" b="1" dirty="0">
              <a:solidFill>
                <a:srgbClr val="FF0000"/>
              </a:solidFill>
              <a:cs typeface="B Nazanin" panose="00000400000000000000" pitchFamily="2" charset="-78"/>
            </a:endParaRPr>
          </a:p>
        </p:txBody>
      </p:sp>
      <p:pic>
        <p:nvPicPr>
          <p:cNvPr id="4098" name="Picture 2" descr="http://www.clovegarden.com/ingred/img/sf_edstar01e.jpg"/>
          <p:cNvPicPr>
            <a:picLocks noChangeAspect="1" noChangeArrowheads="1"/>
          </p:cNvPicPr>
          <p:nvPr/>
        </p:nvPicPr>
        <p:blipFill>
          <a:blip r:embed="rId2"/>
          <a:srcRect/>
          <a:stretch>
            <a:fillRect/>
          </a:stretch>
        </p:blipFill>
        <p:spPr bwMode="auto">
          <a:xfrm>
            <a:off x="278865" y="383463"/>
            <a:ext cx="3121881" cy="2449477"/>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295" y="3184989"/>
            <a:ext cx="4196796" cy="2969233"/>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787" y="3171577"/>
            <a:ext cx="3775311" cy="316757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736963" y="6231814"/>
            <a:ext cx="1553631" cy="369332"/>
          </a:xfrm>
          <a:prstGeom prst="rect">
            <a:avLst/>
          </a:prstGeom>
        </p:spPr>
        <p:txBody>
          <a:bodyPr wrap="none">
            <a:spAutoFit/>
          </a:bodyPr>
          <a:lstStyle/>
          <a:p>
            <a:pPr algn="ctr" rtl="1"/>
            <a:r>
              <a:rPr lang="fa-IR" b="1" dirty="0" smtClean="0">
                <a:cs typeface="B Nazanin" panose="00000400000000000000" pitchFamily="2" charset="-78"/>
              </a:rPr>
              <a:t>سكه شني يا دلار شني</a:t>
            </a:r>
            <a:endParaRPr lang="en-US" b="1" dirty="0">
              <a:cs typeface="B Nazanin" panose="00000400000000000000" pitchFamily="2" charset="-78"/>
            </a:endParaRPr>
          </a:p>
        </p:txBody>
      </p:sp>
      <p:sp>
        <p:nvSpPr>
          <p:cNvPr id="8" name="Rectangle 7"/>
          <p:cNvSpPr/>
          <p:nvPr/>
        </p:nvSpPr>
        <p:spPr>
          <a:xfrm>
            <a:off x="9120457" y="6347129"/>
            <a:ext cx="691363" cy="369332"/>
          </a:xfrm>
          <a:prstGeom prst="rect">
            <a:avLst/>
          </a:prstGeom>
        </p:spPr>
        <p:txBody>
          <a:bodyPr wrap="square">
            <a:spAutoFit/>
          </a:bodyPr>
          <a:lstStyle/>
          <a:p>
            <a:pPr algn="ctr" rtl="1"/>
            <a:r>
              <a:rPr lang="fa-IR" b="1" dirty="0" smtClean="0">
                <a:cs typeface="B Nazanin" panose="00000400000000000000" pitchFamily="2" charset="-78"/>
              </a:rPr>
              <a:t>توتيا</a:t>
            </a:r>
            <a:endParaRPr lang="en-US" b="1" dirty="0">
              <a:cs typeface="B Nazanin" panose="00000400000000000000" pitchFamily="2" charset="-78"/>
            </a:endParaRPr>
          </a:p>
        </p:txBody>
      </p:sp>
      <p:sp>
        <p:nvSpPr>
          <p:cNvPr id="9" name="Rectangle 8"/>
          <p:cNvSpPr/>
          <p:nvPr/>
        </p:nvSpPr>
        <p:spPr>
          <a:xfrm>
            <a:off x="1119883" y="3092522"/>
            <a:ext cx="1294544" cy="421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ستاره دریایی </a:t>
            </a:r>
            <a:endParaRPr lang="en-US" dirty="0">
              <a:solidFill>
                <a:schemeClr val="tx1"/>
              </a:solidFill>
            </a:endParaRPr>
          </a:p>
        </p:txBody>
      </p:sp>
      <p:sp>
        <p:nvSpPr>
          <p:cNvPr id="10" name="Rounded Rectangle 9">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2" name="Rounded Rectangle 11">
            <a:hlinkClick r:id="rId5"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
        <p:nvSpPr>
          <p:cNvPr id="13" name="Rounded Rectangle 12">
            <a:hlinkClick r:id="rId6"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Tree>
    <p:extLst>
      <p:ext uri="{BB962C8B-B14F-4D97-AF65-F5344CB8AC3E}">
        <p14:creationId xmlns:p14="http://schemas.microsoft.com/office/powerpoint/2010/main" val="38695985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3407479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5180" y="86173"/>
            <a:ext cx="10327340" cy="6562277"/>
          </a:xfrm>
        </p:spPr>
        <p:txBody>
          <a:bodyPr>
            <a:normAutofit lnSpcReduction="10000"/>
          </a:bodyPr>
          <a:lstStyle/>
          <a:p>
            <a:r>
              <a:rPr lang="fa-IR" sz="3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برخی ویژگی های مشترک جانوران</a:t>
            </a:r>
            <a:r>
              <a:rPr lang="fa-IR" dirty="0" smtClean="0"/>
              <a:t>                                   </a:t>
            </a:r>
          </a:p>
          <a:p>
            <a:pPr marL="0" indent="0" algn="r">
              <a:buNone/>
            </a:pPr>
            <a:r>
              <a:rPr lang="fa-IR" sz="2200" dirty="0" smtClean="0"/>
              <a:t>1-سلول های یوکاریوت دارند</a:t>
            </a:r>
          </a:p>
          <a:p>
            <a:pPr marL="0" indent="0" algn="r">
              <a:buNone/>
            </a:pPr>
            <a:endParaRPr lang="fa-IR" sz="2200" dirty="0" smtClean="0"/>
          </a:p>
          <a:p>
            <a:pPr marL="0" indent="0" algn="r">
              <a:buNone/>
            </a:pPr>
            <a:r>
              <a:rPr lang="fa-IR" sz="2200" dirty="0" smtClean="0"/>
              <a:t>2-برخلاف گیاهان ،قارچ ها و باکتری ها فاقد دیواره سلولی هستند.</a:t>
            </a:r>
          </a:p>
          <a:p>
            <a:pPr marL="0" indent="0" algn="r">
              <a:buNone/>
            </a:pPr>
            <a:endParaRPr lang="fa-IR" sz="2200" dirty="0" smtClean="0"/>
          </a:p>
          <a:p>
            <a:pPr marL="0" indent="0" algn="r">
              <a:buNone/>
            </a:pPr>
            <a:r>
              <a:rPr lang="fa-IR" sz="2200" dirty="0" smtClean="0"/>
              <a:t>3-مصرف کننده هستند:هیچ یک از جانوران توانایی غذا سازی ندارند و غذای خود را از ترکیبات آلی ساخته شده </a:t>
            </a:r>
          </a:p>
          <a:p>
            <a:pPr marL="0" indent="0" algn="r">
              <a:buNone/>
            </a:pPr>
            <a:r>
              <a:rPr lang="fa-IR" sz="2200" dirty="0" smtClean="0"/>
              <a:t>توسط جاندارانی که قادر به غذا سازی هستند به دست می آورند.</a:t>
            </a:r>
          </a:p>
          <a:p>
            <a:pPr marL="0" indent="0" algn="r">
              <a:buNone/>
            </a:pPr>
            <a:endParaRPr lang="fa-IR" sz="2200" dirty="0" smtClean="0"/>
          </a:p>
          <a:p>
            <a:pPr marL="0" indent="0" algn="r">
              <a:buNone/>
            </a:pPr>
            <a:r>
              <a:rPr lang="fa-IR" sz="2200" dirty="0" smtClean="0"/>
              <a:t>4-پر سلولی هستند</a:t>
            </a:r>
          </a:p>
          <a:p>
            <a:pPr marL="0" indent="0" algn="r">
              <a:buNone/>
            </a:pPr>
            <a:endParaRPr lang="fa-IR" sz="2200" dirty="0" smtClean="0"/>
          </a:p>
          <a:p>
            <a:pPr marL="0" indent="0" algn="r">
              <a:buNone/>
            </a:pPr>
            <a:r>
              <a:rPr lang="fa-IR" sz="2200" dirty="0" smtClean="0"/>
              <a:t>5-جانوران به جز بیشتر اسفنج ها دارای تقارن هستند.</a:t>
            </a:r>
          </a:p>
          <a:p>
            <a:pPr marL="0" indent="0" algn="r">
              <a:buNone/>
            </a:pPr>
            <a:endParaRPr lang="fa-IR" sz="2200" dirty="0" smtClean="0"/>
          </a:p>
          <a:p>
            <a:pPr marL="0" indent="0" algn="r">
              <a:buNone/>
            </a:pPr>
            <a:r>
              <a:rPr lang="fa-IR" sz="2200" dirty="0" smtClean="0"/>
              <a:t>6-اغلب آنها دارای دستگاه هستند.(به جز اسفنج ها)</a:t>
            </a:r>
          </a:p>
          <a:p>
            <a:pPr marL="0" indent="0" algn="r">
              <a:buNone/>
            </a:pPr>
            <a:endParaRPr lang="fa-IR" sz="2200" dirty="0" smtClean="0"/>
          </a:p>
          <a:p>
            <a:pPr marL="0" indent="0" algn="r">
              <a:buNone/>
            </a:pPr>
            <a:r>
              <a:rPr lang="fa-IR" sz="2200" dirty="0" smtClean="0"/>
              <a:t>7-توانایی حرکت دارند.(برخی مانند اسفنج ها و مرجان ها ساکن اندو برخی مانن عروس دریایی در بخشی از مراحل زندگی ساکن و در بخشی متحرک هستند. </a:t>
            </a:r>
          </a:p>
        </p:txBody>
      </p:sp>
      <p:sp>
        <p:nvSpPr>
          <p:cNvPr id="3" name="Rounded Rectangle 2">
            <a:hlinkClick r:id="rId2" action="ppaction://hlinksldjump"/>
          </p:cNvPr>
          <p:cNvSpPr/>
          <p:nvPr/>
        </p:nvSpPr>
        <p:spPr>
          <a:xfrm>
            <a:off x="247649" y="5676900"/>
            <a:ext cx="1209675" cy="600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بعدی</a:t>
            </a:r>
            <a:endParaRPr lang="en-US" dirty="0"/>
          </a:p>
        </p:txBody>
      </p:sp>
    </p:spTree>
    <p:extLst>
      <p:ext uri="{BB962C8B-B14F-4D97-AF65-F5344CB8AC3E}">
        <p14:creationId xmlns:p14="http://schemas.microsoft.com/office/powerpoint/2010/main" val="484942629"/>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67"/>
            <a:ext cx="12192001" cy="6863367"/>
          </a:xfrm>
        </p:spPr>
      </p:pic>
      <p:grpSp>
        <p:nvGrpSpPr>
          <p:cNvPr id="3" name="Group 2"/>
          <p:cNvGrpSpPr/>
          <p:nvPr/>
        </p:nvGrpSpPr>
        <p:grpSpPr>
          <a:xfrm>
            <a:off x="7692064" y="1070485"/>
            <a:ext cx="4499936" cy="1063254"/>
            <a:chOff x="3305908" y="4690711"/>
            <a:chExt cx="3797528" cy="969754"/>
          </a:xfrm>
        </p:grpSpPr>
        <p:sp>
          <p:nvSpPr>
            <p:cNvPr id="4" name="Round Diagonal Corner Rectangle 3"/>
            <p:cNvSpPr/>
            <p:nvPr/>
          </p:nvSpPr>
          <p:spPr>
            <a:xfrm flipV="1">
              <a:off x="3305908" y="4970312"/>
              <a:ext cx="3432517" cy="690153"/>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3600" dirty="0">
                <a:solidFill>
                  <a:srgbClr val="FF0000"/>
                </a:solidFill>
              </a:endParaRPr>
            </a:p>
          </p:txBody>
        </p:sp>
        <p:sp>
          <p:nvSpPr>
            <p:cNvPr id="5" name="Round Diagonal Corner Rectangle 4"/>
            <p:cNvSpPr/>
            <p:nvPr/>
          </p:nvSpPr>
          <p:spPr>
            <a:xfrm>
              <a:off x="3305908" y="4699379"/>
              <a:ext cx="3432517" cy="961085"/>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rgbClr val="D907AC"/>
                  </a:solidFill>
                  <a:effectLst>
                    <a:outerShdw blurRad="50800" dist="38100" dir="2700000" algn="tl" rotWithShape="0">
                      <a:prstClr val="black">
                        <a:alpha val="40000"/>
                      </a:prstClr>
                    </a:outerShdw>
                  </a:effectLst>
                  <a:cs typeface="B Nazanin" panose="00000400000000000000" pitchFamily="2" charset="-78"/>
                </a:rPr>
                <a:t>جانوران بی مهره</a:t>
              </a:r>
              <a:endParaRPr lang="fa-IR" sz="3600" dirty="0">
                <a:solidFill>
                  <a:srgbClr val="D907AC"/>
                </a:solidFill>
                <a:effectLst>
                  <a:outerShdw blurRad="50800" dist="38100" dir="2700000" algn="tl" rotWithShape="0">
                    <a:prstClr val="black">
                      <a:alpha val="40000"/>
                    </a:prstClr>
                  </a:outerShdw>
                </a:effectLst>
                <a:cs typeface="B Nazanin" panose="00000400000000000000" pitchFamily="2" charset="-78"/>
              </a:endParaRPr>
            </a:p>
          </p:txBody>
        </p:sp>
        <p:sp>
          <p:nvSpPr>
            <p:cNvPr id="7" name="Rounded Rectangle 6"/>
            <p:cNvSpPr/>
            <p:nvPr/>
          </p:nvSpPr>
          <p:spPr>
            <a:xfrm rot="2827269">
              <a:off x="6196077" y="4690711"/>
              <a:ext cx="907359" cy="907359"/>
            </a:xfrm>
            <a:prstGeom prst="roundRect">
              <a:avLst/>
            </a:prstGeom>
            <a:solidFill>
              <a:srgbClr val="FFFF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rtl="1"/>
              <a:endParaRPr lang="fa-IR" sz="7200" dirty="0" smtClean="0">
                <a:solidFill>
                  <a:srgbClr val="FF0000"/>
                </a:solidFill>
                <a:effectLst>
                  <a:outerShdw blurRad="50800" dist="38100" dir="8100000" algn="tr" rotWithShape="0">
                    <a:prstClr val="black">
                      <a:alpha val="40000"/>
                    </a:prstClr>
                  </a:outerShdw>
                </a:effectLst>
              </a:endParaRPr>
            </a:p>
          </p:txBody>
        </p:sp>
        <p:sp>
          <p:nvSpPr>
            <p:cNvPr id="8" name="TextBox 7"/>
            <p:cNvSpPr txBox="1"/>
            <p:nvPr/>
          </p:nvSpPr>
          <p:spPr>
            <a:xfrm>
              <a:off x="6085397" y="4759444"/>
              <a:ext cx="932341" cy="842135"/>
            </a:xfrm>
            <a:prstGeom prst="rect">
              <a:avLst/>
            </a:prstGeom>
            <a:noFill/>
          </p:spPr>
          <p:txBody>
            <a:bodyPr wrap="none" rtlCol="0">
              <a:spAutoFit/>
            </a:bodyPr>
            <a:lstStyle/>
            <a:p>
              <a:pPr algn="ctr" rtl="1"/>
              <a:r>
                <a:rPr lang="fa-IR" sz="5400" smtClean="0">
                  <a:solidFill>
                    <a:srgbClr val="FF0000"/>
                  </a:solidFill>
                </a:rPr>
                <a:t>13 </a:t>
              </a:r>
              <a:endParaRPr lang="en-US" sz="5400" dirty="0">
                <a:solidFill>
                  <a:srgbClr val="FF0000"/>
                </a:solidFill>
                <a:cs typeface="B Titr" panose="00000700000000000000" pitchFamily="2" charset="-78"/>
              </a:endParaRPr>
            </a:p>
          </p:txBody>
        </p:sp>
      </p:grpSp>
      <p:sp>
        <p:nvSpPr>
          <p:cNvPr id="9" name="Rounded Rectangle 8">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1" name="Rounded Rectangle 10">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99239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5350" y="600075"/>
            <a:ext cx="3581400" cy="369332"/>
          </a:xfrm>
          <a:prstGeom prst="rect">
            <a:avLst/>
          </a:prstGeom>
          <a:noFill/>
        </p:spPr>
        <p:txBody>
          <a:bodyPr wrap="square" rtlCol="0">
            <a:spAutoFit/>
          </a:bodyPr>
          <a:lstStyle/>
          <a:p>
            <a:r>
              <a:rPr lang="fa-IR" dirty="0" smtClean="0"/>
              <a:t>جانوران بی مهره</a:t>
            </a:r>
            <a:endParaRPr lang="en-US" dirty="0"/>
          </a:p>
        </p:txBody>
      </p:sp>
      <p:cxnSp>
        <p:nvCxnSpPr>
          <p:cNvPr id="6" name="Straight Connector 5"/>
          <p:cNvCxnSpPr/>
          <p:nvPr/>
        </p:nvCxnSpPr>
        <p:spPr>
          <a:xfrm>
            <a:off x="5457825" y="969407"/>
            <a:ext cx="9525" cy="621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19325" y="1590675"/>
            <a:ext cx="6391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19325" y="1590675"/>
            <a:ext cx="0" cy="619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95675" y="1590675"/>
            <a:ext cx="0" cy="619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05350" y="1590675"/>
            <a:ext cx="0" cy="619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69819" y="1590673"/>
            <a:ext cx="0" cy="619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86650" y="1590675"/>
            <a:ext cx="0"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610600" y="1590675"/>
            <a:ext cx="0" cy="619125"/>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62925" y="2152650"/>
            <a:ext cx="1390650" cy="369332"/>
          </a:xfrm>
          <a:prstGeom prst="rect">
            <a:avLst/>
          </a:prstGeom>
          <a:noFill/>
        </p:spPr>
        <p:txBody>
          <a:bodyPr wrap="square" rtlCol="0">
            <a:spAutoFit/>
          </a:bodyPr>
          <a:lstStyle/>
          <a:p>
            <a:r>
              <a:rPr lang="fa-IR" dirty="0" smtClean="0">
                <a:hlinkClick r:id="rId2" action="ppaction://hlinksldjump"/>
              </a:rPr>
              <a:t>اسفنج ها</a:t>
            </a:r>
            <a:endParaRPr lang="en-US" dirty="0"/>
          </a:p>
        </p:txBody>
      </p:sp>
      <p:sp>
        <p:nvSpPr>
          <p:cNvPr id="25" name="TextBox 24"/>
          <p:cNvSpPr txBox="1"/>
          <p:nvPr/>
        </p:nvSpPr>
        <p:spPr>
          <a:xfrm>
            <a:off x="6905624" y="2209799"/>
            <a:ext cx="1276350" cy="369332"/>
          </a:xfrm>
          <a:prstGeom prst="rect">
            <a:avLst/>
          </a:prstGeom>
          <a:noFill/>
        </p:spPr>
        <p:txBody>
          <a:bodyPr wrap="square" rtlCol="0">
            <a:spAutoFit/>
          </a:bodyPr>
          <a:lstStyle/>
          <a:p>
            <a:r>
              <a:rPr lang="fa-IR" dirty="0" smtClean="0">
                <a:hlinkClick r:id="rId3" action="ppaction://hlinksldjump"/>
              </a:rPr>
              <a:t>کیسه تنان</a:t>
            </a:r>
            <a:endParaRPr lang="en-US" dirty="0"/>
          </a:p>
        </p:txBody>
      </p:sp>
      <p:sp>
        <p:nvSpPr>
          <p:cNvPr id="26" name="TextBox 25">
            <a:hlinkClick r:id="rId4" action="ppaction://hlinksldjump"/>
          </p:cNvPr>
          <p:cNvSpPr txBox="1"/>
          <p:nvPr/>
        </p:nvSpPr>
        <p:spPr>
          <a:xfrm>
            <a:off x="4293394" y="2209798"/>
            <a:ext cx="823912" cy="369332"/>
          </a:xfrm>
          <a:prstGeom prst="rect">
            <a:avLst/>
          </a:prstGeom>
          <a:noFill/>
        </p:spPr>
        <p:txBody>
          <a:bodyPr wrap="square" rtlCol="0">
            <a:spAutoFit/>
          </a:bodyPr>
          <a:lstStyle/>
          <a:p>
            <a:r>
              <a:rPr lang="fa-IR" dirty="0" smtClean="0">
                <a:hlinkClick r:id="rId4" action="ppaction://hlinksldjump"/>
              </a:rPr>
              <a:t>نرم تنان</a:t>
            </a:r>
            <a:endParaRPr lang="en-US" dirty="0"/>
          </a:p>
        </p:txBody>
      </p:sp>
      <p:sp>
        <p:nvSpPr>
          <p:cNvPr id="27" name="TextBox 26">
            <a:hlinkClick r:id="rId5" action="ppaction://hlinksldjump"/>
          </p:cNvPr>
          <p:cNvSpPr txBox="1"/>
          <p:nvPr/>
        </p:nvSpPr>
        <p:spPr>
          <a:xfrm>
            <a:off x="5812631" y="2245753"/>
            <a:ext cx="714375" cy="369332"/>
          </a:xfrm>
          <a:prstGeom prst="rect">
            <a:avLst/>
          </a:prstGeom>
          <a:noFill/>
        </p:spPr>
        <p:txBody>
          <a:bodyPr wrap="square" rtlCol="0">
            <a:spAutoFit/>
          </a:bodyPr>
          <a:lstStyle/>
          <a:p>
            <a:r>
              <a:rPr lang="fa-IR" dirty="0" smtClean="0">
                <a:hlinkClick r:id="rId5" action="ppaction://hlinksldjump"/>
              </a:rPr>
              <a:t>کرم ها</a:t>
            </a:r>
            <a:endParaRPr lang="en-US" dirty="0"/>
          </a:p>
        </p:txBody>
      </p:sp>
      <p:sp>
        <p:nvSpPr>
          <p:cNvPr id="28" name="TextBox 27">
            <a:hlinkClick r:id="rId6" action="ppaction://hlinksldjump"/>
          </p:cNvPr>
          <p:cNvSpPr txBox="1"/>
          <p:nvPr/>
        </p:nvSpPr>
        <p:spPr>
          <a:xfrm>
            <a:off x="2905125" y="2209800"/>
            <a:ext cx="981075" cy="369332"/>
          </a:xfrm>
          <a:prstGeom prst="rect">
            <a:avLst/>
          </a:prstGeom>
          <a:noFill/>
        </p:spPr>
        <p:txBody>
          <a:bodyPr wrap="square" rtlCol="0">
            <a:spAutoFit/>
          </a:bodyPr>
          <a:lstStyle/>
          <a:p>
            <a:r>
              <a:rPr lang="fa-IR" dirty="0" smtClean="0">
                <a:hlinkClick r:id="rId6" action="ppaction://hlinksldjump"/>
              </a:rPr>
              <a:t>بند پایان</a:t>
            </a:r>
            <a:endParaRPr lang="en-US" dirty="0"/>
          </a:p>
        </p:txBody>
      </p:sp>
      <p:sp>
        <p:nvSpPr>
          <p:cNvPr id="29" name="TextBox 28"/>
          <p:cNvSpPr txBox="1"/>
          <p:nvPr/>
        </p:nvSpPr>
        <p:spPr>
          <a:xfrm>
            <a:off x="1466849" y="2209800"/>
            <a:ext cx="1438275" cy="369332"/>
          </a:xfrm>
          <a:prstGeom prst="rect">
            <a:avLst/>
          </a:prstGeom>
          <a:noFill/>
        </p:spPr>
        <p:txBody>
          <a:bodyPr wrap="square" rtlCol="0">
            <a:spAutoFit/>
          </a:bodyPr>
          <a:lstStyle/>
          <a:p>
            <a:r>
              <a:rPr lang="fa-IR" dirty="0" smtClean="0">
                <a:hlinkClick r:id="rId7" action="ppaction://hlinksldjump"/>
              </a:rPr>
              <a:t>خار پوستان</a:t>
            </a:r>
            <a:endParaRPr lang="en-US" dirty="0"/>
          </a:p>
        </p:txBody>
      </p:sp>
    </p:spTree>
    <p:extLst>
      <p:ext uri="{BB962C8B-B14F-4D97-AF65-F5344CB8AC3E}">
        <p14:creationId xmlns:p14="http://schemas.microsoft.com/office/powerpoint/2010/main" val="961474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5405" y="1230844"/>
            <a:ext cx="7490004" cy="5287183"/>
          </a:xfrm>
          <a:solidFill>
            <a:srgbClr val="FFCCFF"/>
          </a:solidFill>
        </p:spPr>
        <p:txBody>
          <a:bodyPr>
            <a:noAutofit/>
          </a:bodyPr>
          <a:lstStyle/>
          <a:p>
            <a:pPr algn="r" rtl="1">
              <a:buFont typeface="Wingdings" panose="05000000000000000000" pitchFamily="2" charset="2"/>
              <a:buChar char="v"/>
            </a:pPr>
            <a:r>
              <a:rPr lang="fa-IR" sz="1800" dirty="0" smtClean="0">
                <a:cs typeface="B Nazanin" panose="00000400000000000000" pitchFamily="2" charset="-78"/>
              </a:rPr>
              <a:t>ساده ترين جانوران دريازي هستند. </a:t>
            </a:r>
          </a:p>
          <a:p>
            <a:pPr algn="r" rtl="1">
              <a:buFont typeface="Wingdings" panose="05000000000000000000" pitchFamily="2" charset="2"/>
              <a:buChar char="v"/>
            </a:pPr>
            <a:r>
              <a:rPr lang="fa-IR" sz="1800" dirty="0" smtClean="0">
                <a:cs typeface="B Nazanin" panose="00000400000000000000" pitchFamily="2" charset="-78"/>
              </a:rPr>
              <a:t>در جاي خود ثابت اند.</a:t>
            </a:r>
          </a:p>
          <a:p>
            <a:pPr algn="r" rtl="1">
              <a:buFont typeface="Wingdings" panose="05000000000000000000" pitchFamily="2" charset="2"/>
              <a:buChar char="v"/>
            </a:pPr>
            <a:r>
              <a:rPr lang="fa-IR" sz="1800" dirty="0" smtClean="0">
                <a:cs typeface="B Nazanin" panose="00000400000000000000" pitchFamily="2" charset="-78"/>
              </a:rPr>
              <a:t> آب ازسوراخ هاي كوچك بدن وارد مي شود و از سوراخ بزرگ بالاي بدن اسفنج </a:t>
            </a:r>
          </a:p>
          <a:p>
            <a:pPr algn="r" rtl="1">
              <a:buFont typeface="Wingdings" panose="05000000000000000000" pitchFamily="2" charset="2"/>
              <a:buChar char="v"/>
            </a:pPr>
            <a:r>
              <a:rPr lang="fa-IR" sz="1800" dirty="0" smtClean="0">
                <a:cs typeface="B Nazanin" panose="00000400000000000000" pitchFamily="2" charset="-78"/>
              </a:rPr>
              <a:t>آب خارج مي شود.</a:t>
            </a:r>
          </a:p>
          <a:p>
            <a:pPr algn="r" rtl="1">
              <a:buFont typeface="Wingdings" panose="05000000000000000000" pitchFamily="2" charset="2"/>
              <a:buChar char="v"/>
            </a:pPr>
            <a:r>
              <a:rPr lang="fa-IR" sz="1800" dirty="0" smtClean="0">
                <a:cs typeface="B Nazanin" panose="00000400000000000000" pitchFamily="2" charset="-78"/>
              </a:rPr>
              <a:t>سلول هاي رشته داري در بدن اسفنج وجود دارد كه با حركت آن ها آب در بدن اسفنج حركت مي كند .</a:t>
            </a:r>
          </a:p>
          <a:p>
            <a:pPr algn="r" rtl="1">
              <a:buFont typeface="Wingdings" panose="05000000000000000000" pitchFamily="2" charset="2"/>
              <a:buChar char="v"/>
            </a:pPr>
            <a:r>
              <a:rPr lang="fa-IR" sz="1800" dirty="0" smtClean="0">
                <a:cs typeface="B Nazanin" panose="00000400000000000000" pitchFamily="2" charset="-78"/>
              </a:rPr>
              <a:t>و همين سلول ها مواد غذايي را از آب مي گيرند و گوارش مي كنند.</a:t>
            </a:r>
          </a:p>
          <a:p>
            <a:pPr algn="r" rtl="1">
              <a:buFont typeface="Wingdings" panose="05000000000000000000" pitchFamily="2" charset="2"/>
              <a:buChar char="v"/>
            </a:pPr>
            <a:r>
              <a:rPr lang="fa-IR" sz="1800" dirty="0" smtClean="0">
                <a:cs typeface="B Nazanin" panose="00000400000000000000" pitchFamily="2" charset="-78"/>
              </a:rPr>
              <a:t>جريان آب در اسفنج به تنفس ودفع مواد زائد نيز كمك مي كند.</a:t>
            </a:r>
          </a:p>
          <a:p>
            <a:pPr algn="r" rtl="1">
              <a:buFont typeface="Wingdings" panose="05000000000000000000" pitchFamily="2" charset="2"/>
              <a:buChar char="v"/>
            </a:pPr>
            <a:r>
              <a:rPr lang="fa-IR" sz="1800" dirty="0" smtClean="0">
                <a:cs typeface="B Nazanin" panose="00000400000000000000" pitchFamily="2" charset="-78"/>
              </a:rPr>
              <a:t>بافت مشخصی ندارند.</a:t>
            </a:r>
          </a:p>
          <a:p>
            <a:pPr algn="r" rtl="1">
              <a:buFont typeface="Wingdings" panose="05000000000000000000" pitchFamily="2" charset="2"/>
              <a:buChar char="v"/>
            </a:pPr>
            <a:r>
              <a:rPr lang="fa-IR" sz="1800" dirty="0" smtClean="0">
                <a:cs typeface="B Nazanin" panose="00000400000000000000" pitchFamily="2" charset="-78"/>
              </a:rPr>
              <a:t>بیشتر آنها آبزی هستند.</a:t>
            </a:r>
          </a:p>
          <a:p>
            <a:pPr algn="r" rtl="1">
              <a:buFont typeface="Wingdings" panose="05000000000000000000" pitchFamily="2" charset="2"/>
              <a:buChar char="v"/>
            </a:pPr>
            <a:r>
              <a:rPr lang="fa-IR" sz="1800" dirty="0" smtClean="0">
                <a:cs typeface="B Nazanin" panose="00000400000000000000" pitchFamily="2" charset="-78"/>
              </a:rPr>
              <a:t>اغلب در اعماق اقیانوس ها ی دریا ها زندگی می کنند و به ندرت در آب های شیرین دیده میشوند.</a:t>
            </a:r>
          </a:p>
          <a:p>
            <a:pPr algn="r" rtl="1">
              <a:buFont typeface="Wingdings" panose="05000000000000000000" pitchFamily="2" charset="2"/>
              <a:buChar char="v"/>
            </a:pPr>
            <a:r>
              <a:rPr lang="fa-IR" sz="1800" dirty="0" smtClean="0">
                <a:cs typeface="B Nazanin" panose="00000400000000000000" pitchFamily="2" charset="-78"/>
              </a:rPr>
              <a:t>به صورت کلونی زندگی می کنند ولی به ندرت به صورت انفرادی زندگی می کنند.</a:t>
            </a:r>
          </a:p>
          <a:p>
            <a:pPr algn="r" rtl="1">
              <a:buFont typeface="Wingdings" panose="05000000000000000000" pitchFamily="2" charset="2"/>
              <a:buChar char="v"/>
            </a:pPr>
            <a:r>
              <a:rPr lang="fa-IR" sz="1800" dirty="0" smtClean="0">
                <a:cs typeface="B Nazanin" panose="00000400000000000000" pitchFamily="2" charset="-78"/>
              </a:rPr>
              <a:t>بدن آنها از دولایه سلول بیرونی و درونی تشکیل شده است که بین این دولایه ماده ای لزج به نام مزوگلا گرفته است.درون مزوگلا بخش های سوزن مانند وجود دارد که نقش حفاظت از قسمت های نرم بدن را بر عهده دارد و به جای اسکلت اسفنج است.</a:t>
            </a:r>
          </a:p>
          <a:p>
            <a:pPr algn="r" rtl="1">
              <a:buFont typeface="Wingdings" panose="05000000000000000000" pitchFamily="2" charset="2"/>
              <a:buChar char="v"/>
            </a:pPr>
            <a:r>
              <a:rPr lang="fa-IR" sz="1800" dirty="0" smtClean="0">
                <a:cs typeface="B Nazanin" panose="00000400000000000000" pitchFamily="2" charset="-78"/>
              </a:rPr>
              <a:t>اسفنج ها به روش جوانه زدن و تولید مثل جنسی و تشکیل تخم  تولید مثل می کنند.</a:t>
            </a:r>
          </a:p>
          <a:p>
            <a:pPr marL="0" indent="0" algn="r" rtl="1">
              <a:buNone/>
            </a:pPr>
            <a:endParaRPr lang="en-US" sz="1800" dirty="0">
              <a:cs typeface="B Nazanin" panose="00000400000000000000" pitchFamily="2" charset="-78"/>
            </a:endParaRPr>
          </a:p>
        </p:txBody>
      </p:sp>
      <p:sp>
        <p:nvSpPr>
          <p:cNvPr id="2" name="Title 1"/>
          <p:cNvSpPr>
            <a:spLocks noGrp="1"/>
          </p:cNvSpPr>
          <p:nvPr>
            <p:ph type="title"/>
          </p:nvPr>
        </p:nvSpPr>
        <p:spPr>
          <a:xfrm>
            <a:off x="5910662" y="250033"/>
            <a:ext cx="3993927" cy="888643"/>
          </a:xfrm>
        </p:spPr>
        <p:txBody>
          <a:bodyPr>
            <a:noAutofit/>
          </a:bodyPr>
          <a:lstStyle/>
          <a:p>
            <a:pPr algn="r" rtl="1"/>
            <a:r>
              <a:rPr lang="fa-IR" sz="4800" b="1" dirty="0" smtClean="0">
                <a:solidFill>
                  <a:srgbClr val="FF0000"/>
                </a:solidFill>
                <a:cs typeface="B Nazanin" panose="00000400000000000000" pitchFamily="2" charset="-78"/>
              </a:rPr>
              <a:t>اسفنج ها</a:t>
            </a:r>
            <a:endParaRPr lang="en-US" sz="4800" b="1" dirty="0">
              <a:solidFill>
                <a:srgbClr val="FF0000"/>
              </a:solidFill>
              <a:cs typeface="B Nazanin" panose="00000400000000000000" pitchFamily="2" charset="-78"/>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84" y="213095"/>
            <a:ext cx="3395817" cy="28274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ChangeAspect="1" noChangeArrowheads="1"/>
          </p:cNvPicPr>
          <p:nvPr/>
        </p:nvPicPr>
        <p:blipFill>
          <a:blip r:embed="rId3"/>
          <a:srcRect/>
          <a:stretch>
            <a:fillRect/>
          </a:stretch>
        </p:blipFill>
        <p:spPr bwMode="auto">
          <a:xfrm>
            <a:off x="695217" y="3185576"/>
            <a:ext cx="3050195" cy="2596205"/>
          </a:xfrm>
          <a:prstGeom prst="rect">
            <a:avLst/>
          </a:prstGeom>
          <a:noFill/>
          <a:ln w="9525">
            <a:noFill/>
            <a:miter lim="800000"/>
            <a:headEnd/>
            <a:tailEnd/>
          </a:ln>
        </p:spPr>
      </p:pic>
      <p:sp>
        <p:nvSpPr>
          <p:cNvPr id="11" name="Rectangle 10"/>
          <p:cNvSpPr/>
          <p:nvPr/>
        </p:nvSpPr>
        <p:spPr>
          <a:xfrm>
            <a:off x="1231002" y="5846168"/>
            <a:ext cx="1678665" cy="369332"/>
          </a:xfrm>
          <a:prstGeom prst="rect">
            <a:avLst/>
          </a:prstGeom>
        </p:spPr>
        <p:txBody>
          <a:bodyPr wrap="square">
            <a:spAutoFit/>
          </a:bodyPr>
          <a:lstStyle/>
          <a:p>
            <a:r>
              <a:rPr lang="fa-IR" b="1" dirty="0" smtClean="0"/>
              <a:t>جریان آب در اسفنج</a:t>
            </a:r>
            <a:endParaRPr lang="en-US" dirty="0"/>
          </a:p>
        </p:txBody>
      </p:sp>
      <p:grpSp>
        <p:nvGrpSpPr>
          <p:cNvPr id="15" name="Group 14"/>
          <p:cNvGrpSpPr/>
          <p:nvPr/>
        </p:nvGrpSpPr>
        <p:grpSpPr>
          <a:xfrm>
            <a:off x="695217" y="3043741"/>
            <a:ext cx="3445269" cy="2355261"/>
            <a:chOff x="4691864" y="3053173"/>
            <a:chExt cx="3445269" cy="2355261"/>
          </a:xfrm>
        </p:grpSpPr>
        <p:sp>
          <p:nvSpPr>
            <p:cNvPr id="7" name="Rectangle 6"/>
            <p:cNvSpPr/>
            <p:nvPr/>
          </p:nvSpPr>
          <p:spPr>
            <a:xfrm>
              <a:off x="7198760" y="4817079"/>
              <a:ext cx="938373" cy="461665"/>
            </a:xfrm>
            <a:prstGeom prst="rect">
              <a:avLst/>
            </a:prstGeom>
          </p:spPr>
          <p:txBody>
            <a:bodyPr wrap="square">
              <a:spAutoFit/>
            </a:bodyPr>
            <a:lstStyle/>
            <a:p>
              <a:r>
                <a:rPr lang="fa-IR" sz="1200" b="1" dirty="0" smtClean="0"/>
                <a:t>سلول های</a:t>
              </a:r>
            </a:p>
            <a:p>
              <a:r>
                <a:rPr lang="fa-IR" sz="1200" b="1" dirty="0" smtClean="0"/>
                <a:t>رشته دار</a:t>
              </a:r>
              <a:endParaRPr lang="en-US" sz="1200" dirty="0"/>
            </a:p>
          </p:txBody>
        </p:sp>
        <p:sp>
          <p:nvSpPr>
            <p:cNvPr id="8" name="Rectangle 7"/>
            <p:cNvSpPr/>
            <p:nvPr/>
          </p:nvSpPr>
          <p:spPr>
            <a:xfrm>
              <a:off x="4691864" y="4946769"/>
              <a:ext cx="1298475" cy="461665"/>
            </a:xfrm>
            <a:prstGeom prst="rect">
              <a:avLst/>
            </a:prstGeom>
          </p:spPr>
          <p:txBody>
            <a:bodyPr wrap="square">
              <a:spAutoFit/>
            </a:bodyPr>
            <a:lstStyle/>
            <a:p>
              <a:r>
                <a:rPr lang="fa-IR" sz="1200" b="1" dirty="0" smtClean="0"/>
                <a:t>سوراخ های</a:t>
              </a:r>
            </a:p>
            <a:p>
              <a:r>
                <a:rPr lang="fa-IR" sz="1200" b="1" dirty="0" smtClean="0"/>
                <a:t>ورود آب</a:t>
              </a:r>
              <a:endParaRPr lang="en-US" sz="1200" dirty="0"/>
            </a:p>
          </p:txBody>
        </p:sp>
        <p:sp>
          <p:nvSpPr>
            <p:cNvPr id="9" name="Rectangle 8"/>
            <p:cNvSpPr/>
            <p:nvPr/>
          </p:nvSpPr>
          <p:spPr>
            <a:xfrm>
              <a:off x="6485265" y="3053173"/>
              <a:ext cx="1063112" cy="276999"/>
            </a:xfrm>
            <a:prstGeom prst="rect">
              <a:avLst/>
            </a:prstGeom>
          </p:spPr>
          <p:txBody>
            <a:bodyPr wrap="none">
              <a:spAutoFit/>
            </a:bodyPr>
            <a:lstStyle/>
            <a:p>
              <a:r>
                <a:rPr lang="fa-IR" sz="1200" b="1" dirty="0" smtClean="0"/>
                <a:t>سوراخ خروج آب</a:t>
              </a:r>
              <a:endParaRPr lang="en-US" sz="1200" dirty="0"/>
            </a:p>
          </p:txBody>
        </p:sp>
        <p:sp>
          <p:nvSpPr>
            <p:cNvPr id="12" name="Bent Arrow 11"/>
            <p:cNvSpPr/>
            <p:nvPr/>
          </p:nvSpPr>
          <p:spPr>
            <a:xfrm>
              <a:off x="6208120" y="3087980"/>
              <a:ext cx="164385" cy="1006868"/>
            </a:xfrm>
            <a:prstGeom prst="bentArrow">
              <a:avLst>
                <a:gd name="adj1" fmla="val 31667"/>
                <a:gd name="adj2" fmla="val 25000"/>
                <a:gd name="adj3" fmla="val 25000"/>
                <a:gd name="adj4" fmla="val 437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14" name="Straight Arrow Connector 13"/>
            <p:cNvCxnSpPr/>
            <p:nvPr/>
          </p:nvCxnSpPr>
          <p:spPr>
            <a:xfrm flipH="1" flipV="1">
              <a:off x="7397393" y="4659926"/>
              <a:ext cx="270554" cy="1571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6" name="Rounded Rectangle 15">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7" name="Rounded Rectangle 16">
            <a:hlinkClick r:id="rId4"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417292791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950" y="150060"/>
            <a:ext cx="2185790" cy="569131"/>
          </a:xfrm>
        </p:spPr>
        <p:txBody>
          <a:bodyPr>
            <a:normAutofit fontScale="90000"/>
          </a:bodyPr>
          <a:lstStyle/>
          <a:p>
            <a:pPr algn="r" rtl="1"/>
            <a:r>
              <a:rPr lang="fa-IR" sz="4800" b="1" dirty="0" smtClean="0">
                <a:solidFill>
                  <a:srgbClr val="FF0000"/>
                </a:solidFill>
                <a:cs typeface="B Nazanin" panose="00000400000000000000" pitchFamily="2" charset="-78"/>
              </a:rPr>
              <a:t>كيسه تنان</a:t>
            </a:r>
            <a:endParaRPr lang="en-US" sz="4800" b="1" dirty="0">
              <a:solidFill>
                <a:srgbClr val="FF0000"/>
              </a:solidFill>
              <a:cs typeface="B Nazanin" panose="00000400000000000000" pitchFamily="2" charset="-78"/>
            </a:endParaRPr>
          </a:p>
        </p:txBody>
      </p:sp>
      <p:sp>
        <p:nvSpPr>
          <p:cNvPr id="14" name="Rounded Rectangle 13">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6" name="Rounded Rectangle 15">
            <a:hlinkClick r:id="rId2"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3" name="TextBox 2"/>
          <p:cNvSpPr txBox="1"/>
          <p:nvPr/>
        </p:nvSpPr>
        <p:spPr>
          <a:xfrm>
            <a:off x="5095874" y="704850"/>
            <a:ext cx="6905625" cy="5016758"/>
          </a:xfrm>
          <a:prstGeom prst="rect">
            <a:avLst/>
          </a:prstGeom>
          <a:noFill/>
        </p:spPr>
        <p:txBody>
          <a:bodyPr wrap="square" rtlCol="0">
            <a:spAutoFit/>
          </a:bodyPr>
          <a:lstStyle/>
          <a:p>
            <a:pPr algn="r"/>
            <a:endParaRPr lang="fa-IR" sz="2000" dirty="0" smtClean="0"/>
          </a:p>
          <a:p>
            <a:pPr algn="r"/>
            <a:r>
              <a:rPr lang="fa-IR" sz="2000" dirty="0" smtClean="0"/>
              <a:t>1-اغلب دریازی هستند ولی بعضی از آنها در آب شیرین نیز دیده می شوند.</a:t>
            </a:r>
          </a:p>
          <a:p>
            <a:pPr algn="r"/>
            <a:r>
              <a:rPr lang="fa-IR" sz="2000" dirty="0" smtClean="0"/>
              <a:t>2-بعضی از این جانوران مانند مرجان ها ساکن اند ولی بعضی از آنها در دوره</a:t>
            </a:r>
          </a:p>
          <a:p>
            <a:pPr algn="r"/>
            <a:r>
              <a:rPr lang="fa-IR" sz="2000" dirty="0" smtClean="0"/>
              <a:t>زندگی خود به شکل ثابت و متحرک دیده می شوند مانند عروس دریایی.</a:t>
            </a:r>
          </a:p>
          <a:p>
            <a:pPr algn="r"/>
            <a:r>
              <a:rPr lang="fa-IR" sz="2000" dirty="0" smtClean="0"/>
              <a:t>3-بدن </a:t>
            </a:r>
            <a:r>
              <a:rPr lang="fa-IR" sz="2000" dirty="0"/>
              <a:t>آن ها شبيه كيسه است و دهانه ي كيسه محل ورود و خروج مواد </a:t>
            </a:r>
            <a:r>
              <a:rPr lang="fa-IR" sz="2000" dirty="0" smtClean="0"/>
              <a:t>است.</a:t>
            </a:r>
          </a:p>
          <a:p>
            <a:pPr algn="r"/>
            <a:r>
              <a:rPr lang="fa-IR" sz="2000" dirty="0" smtClean="0"/>
              <a:t>4-بازو </a:t>
            </a:r>
            <a:r>
              <a:rPr lang="fa-IR" sz="2000" dirty="0"/>
              <a:t>هايي به دهانه ي كيسه متصل است كه حركات آن ها به ورود و </a:t>
            </a:r>
            <a:r>
              <a:rPr lang="fa-IR" sz="2000" dirty="0" smtClean="0"/>
              <a:t>خروج </a:t>
            </a:r>
          </a:p>
          <a:p>
            <a:pPr algn="r"/>
            <a:r>
              <a:rPr lang="fa-IR" sz="2000" dirty="0" smtClean="0"/>
              <a:t>آب </a:t>
            </a:r>
            <a:r>
              <a:rPr lang="fa-IR" sz="2000" dirty="0"/>
              <a:t>و مواد كمك مي </a:t>
            </a:r>
            <a:r>
              <a:rPr lang="fa-IR" sz="2000" dirty="0" smtClean="0"/>
              <a:t>كند.</a:t>
            </a:r>
          </a:p>
          <a:p>
            <a:pPr algn="r"/>
            <a:r>
              <a:rPr lang="fa-IR" sz="2000" dirty="0" smtClean="0"/>
              <a:t>5-بازو </a:t>
            </a:r>
            <a:r>
              <a:rPr lang="fa-IR" sz="2000" dirty="0"/>
              <a:t>هايي به دهانه ي كيسه متصل است كه حركات آن ها به ورود و </a:t>
            </a:r>
            <a:r>
              <a:rPr lang="fa-IR" sz="2000" dirty="0" smtClean="0"/>
              <a:t>خروج </a:t>
            </a:r>
          </a:p>
          <a:p>
            <a:pPr algn="r"/>
            <a:r>
              <a:rPr lang="fa-IR" sz="2000" dirty="0" smtClean="0"/>
              <a:t>آب </a:t>
            </a:r>
            <a:r>
              <a:rPr lang="fa-IR" sz="2000" dirty="0"/>
              <a:t>و مواد كمك مي كند</a:t>
            </a:r>
            <a:r>
              <a:rPr lang="fa-IR" sz="2000" dirty="0" smtClean="0"/>
              <a:t>.</a:t>
            </a:r>
          </a:p>
          <a:p>
            <a:pPr algn="r"/>
            <a:r>
              <a:rPr lang="fa-IR" sz="2000" dirty="0" smtClean="0"/>
              <a:t>6-بزرگ </a:t>
            </a:r>
            <a:r>
              <a:rPr lang="fa-IR" sz="2000" dirty="0"/>
              <a:t>ترين گروه كيسه تنان مرجان ها هستند كه تركيبات آهكي دارند.</a:t>
            </a:r>
          </a:p>
          <a:p>
            <a:pPr algn="r"/>
            <a:r>
              <a:rPr lang="fa-IR" sz="2000" dirty="0" smtClean="0"/>
              <a:t>7-عروس </a:t>
            </a:r>
            <a:r>
              <a:rPr lang="fa-IR" sz="2000" dirty="0"/>
              <a:t>دريايي، شقايق دريايي و مرجان ها از گروه كيسه تنان هستند.</a:t>
            </a:r>
          </a:p>
          <a:p>
            <a:pPr algn="r"/>
            <a:r>
              <a:rPr lang="fa-IR" sz="2000" dirty="0" smtClean="0"/>
              <a:t>8-در ساختمان بدن کیسه تنان دو لایه اصلی پوشش خارجی و داخلی وجود دارد که </a:t>
            </a:r>
          </a:p>
          <a:p>
            <a:pPr algn="r"/>
            <a:r>
              <a:rPr lang="fa-IR" sz="2000" dirty="0" smtClean="0"/>
              <a:t>بین آنها را ماده ژله مانندی به نام مزوگلا پر نموده است. </a:t>
            </a:r>
          </a:p>
          <a:p>
            <a:pPr algn="r"/>
            <a:r>
              <a:rPr lang="fa-IR" sz="2000" dirty="0" smtClean="0"/>
              <a:t>9-از </a:t>
            </a:r>
            <a:r>
              <a:rPr lang="fa-IR" sz="2000" dirty="0"/>
              <a:t>تجمع تركيبات آهكي مرجان ها اشكال مختلف مرجاني و در نهايت آبسنگ و جزاير مرجاني تشكيل مي شود مانند جزاير كيش و خارك.</a:t>
            </a:r>
          </a:p>
          <a:p>
            <a:pPr algn="r"/>
            <a:endParaRPr lang="en-US" sz="2000" dirty="0"/>
          </a:p>
        </p:txBody>
      </p:sp>
      <p:sp>
        <p:nvSpPr>
          <p:cNvPr id="7" name="Rounded Rectangle 6">
            <a:hlinkClick r:id="rId3"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35395087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0" name="Picture 8" descr="http://nathistoc.bio.uci.edu/Cnidaria/DSCF0098b.jpg"/>
          <p:cNvPicPr>
            <a:picLocks noChangeAspect="1" noChangeArrowheads="1"/>
          </p:cNvPicPr>
          <p:nvPr/>
        </p:nvPicPr>
        <p:blipFill>
          <a:blip r:embed="rId2"/>
          <a:srcRect/>
          <a:stretch>
            <a:fillRect/>
          </a:stretch>
        </p:blipFill>
        <p:spPr bwMode="auto">
          <a:xfrm>
            <a:off x="8467369" y="3123344"/>
            <a:ext cx="3393765" cy="3246632"/>
          </a:xfrm>
          <a:prstGeom prst="rect">
            <a:avLst/>
          </a:prstGeom>
          <a:noFill/>
        </p:spPr>
      </p:pic>
      <p:sp>
        <p:nvSpPr>
          <p:cNvPr id="54282" name="AutoShape 10" descr="http://www.rasekhoon.net/userfiles/Article/1389/10%20mehr/0001/zz165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83" name="Picture 11"/>
          <p:cNvPicPr>
            <a:picLocks noChangeAspect="1" noChangeArrowheads="1"/>
          </p:cNvPicPr>
          <p:nvPr/>
        </p:nvPicPr>
        <p:blipFill>
          <a:blip r:embed="rId3"/>
          <a:srcRect/>
          <a:stretch>
            <a:fillRect/>
          </a:stretch>
        </p:blipFill>
        <p:spPr bwMode="auto">
          <a:xfrm>
            <a:off x="4623371" y="3246634"/>
            <a:ext cx="3585522" cy="3157576"/>
          </a:xfrm>
          <a:prstGeom prst="rect">
            <a:avLst/>
          </a:prstGeom>
          <a:noFill/>
          <a:ln w="9525">
            <a:noFill/>
            <a:miter lim="800000"/>
            <a:headEnd/>
            <a:tailEnd/>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26341" b="-1218"/>
          <a:stretch>
            <a:fillRect/>
          </a:stretch>
        </p:blipFill>
        <p:spPr>
          <a:xfrm>
            <a:off x="236306" y="3184485"/>
            <a:ext cx="3769688" cy="328773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3710524" y="6435209"/>
            <a:ext cx="5808000" cy="369332"/>
          </a:xfrm>
          <a:prstGeom prst="rect">
            <a:avLst/>
          </a:prstGeom>
          <a:solidFill>
            <a:srgbClr val="FFFF00"/>
          </a:solidFill>
        </p:spPr>
        <p:txBody>
          <a:bodyPr wrap="none">
            <a:spAutoFit/>
          </a:bodyPr>
          <a:lstStyle/>
          <a:p>
            <a:pPr algn="r" rtl="1"/>
            <a:r>
              <a:rPr lang="fa-IR" dirty="0" smtClean="0"/>
              <a:t>شقايق دريايي جا به جا نمي شود ولي هیدر وعروس دريايي شناور است. </a:t>
            </a:r>
          </a:p>
        </p:txBody>
      </p:sp>
      <p:sp>
        <p:nvSpPr>
          <p:cNvPr id="17" name="Rectangle 16"/>
          <p:cNvSpPr/>
          <p:nvPr/>
        </p:nvSpPr>
        <p:spPr>
          <a:xfrm>
            <a:off x="9694084" y="6369976"/>
            <a:ext cx="1469536" cy="3634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t>هیدر</a:t>
            </a:r>
            <a:endParaRPr lang="en-US" sz="2000" dirty="0"/>
          </a:p>
        </p:txBody>
      </p:sp>
      <p:sp>
        <p:nvSpPr>
          <p:cNvPr id="18" name="Rectangle 17"/>
          <p:cNvSpPr/>
          <p:nvPr/>
        </p:nvSpPr>
        <p:spPr>
          <a:xfrm>
            <a:off x="5563125" y="2780436"/>
            <a:ext cx="1469536" cy="3634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cs typeface="B Nazanin" panose="00000400000000000000" pitchFamily="2" charset="-78"/>
              </a:rPr>
              <a:t>عروس دريايي</a:t>
            </a:r>
            <a:endParaRPr lang="en-US" sz="2000" dirty="0">
              <a:cs typeface="B Nazanin" panose="00000400000000000000" pitchFamily="2" charset="-78"/>
            </a:endParaRPr>
          </a:p>
        </p:txBody>
      </p:sp>
      <p:sp>
        <p:nvSpPr>
          <p:cNvPr id="19" name="Rounded Rectangle 18">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20" name="Rounded Rectangle 19">
            <a:hlinkClick r:id="rId5" action="ppaction://hlinksldjump"/>
          </p:cNvPr>
          <p:cNvSpPr/>
          <p:nvPr/>
        </p:nvSpPr>
        <p:spPr>
          <a:xfrm>
            <a:off x="2357422"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صفحه بعد</a:t>
            </a:r>
            <a:endParaRPr lang="en-US" b="1" dirty="0">
              <a:cs typeface="B Titr" pitchFamily="2" charset="-78"/>
            </a:endParaRPr>
          </a:p>
        </p:txBody>
      </p:sp>
      <p:sp>
        <p:nvSpPr>
          <p:cNvPr id="22" name="Rounded Rectangle 21">
            <a:hlinkClick r:id="rId6"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pic>
        <p:nvPicPr>
          <p:cNvPr id="23" name="Picture 6" descr="http://www.pix2fun.net/wp-content/uploads/%D9%85%D8%B1%D8%AC%D8%A7%D9%86-%D8%AF%D8%B1%DB%8C%D8%A7%DB%8C%DB%8C-3.jpg"/>
          <p:cNvPicPr>
            <a:picLocks noChangeAspect="1" noChangeArrowheads="1"/>
          </p:cNvPicPr>
          <p:nvPr/>
        </p:nvPicPr>
        <p:blipFill>
          <a:blip r:embed="rId7"/>
          <a:srcRect/>
          <a:stretch>
            <a:fillRect/>
          </a:stretch>
        </p:blipFill>
        <p:spPr bwMode="auto">
          <a:xfrm>
            <a:off x="89940" y="160338"/>
            <a:ext cx="3775165" cy="2686298"/>
          </a:xfrm>
          <a:prstGeom prst="rect">
            <a:avLst/>
          </a:prstGeom>
          <a:noFill/>
        </p:spPr>
      </p:pic>
      <p:sp>
        <p:nvSpPr>
          <p:cNvPr id="2" name="TextBox 1"/>
          <p:cNvSpPr txBox="1"/>
          <p:nvPr/>
        </p:nvSpPr>
        <p:spPr>
          <a:xfrm>
            <a:off x="1447800" y="2846636"/>
            <a:ext cx="1123950" cy="646331"/>
          </a:xfrm>
          <a:prstGeom prst="rect">
            <a:avLst/>
          </a:prstGeom>
          <a:noFill/>
        </p:spPr>
        <p:txBody>
          <a:bodyPr wrap="square" rtlCol="0">
            <a:spAutoFit/>
          </a:bodyPr>
          <a:lstStyle/>
          <a:p>
            <a:r>
              <a:rPr lang="fa-IR" dirty="0" smtClean="0"/>
              <a:t>مرجان</a:t>
            </a:r>
          </a:p>
          <a:p>
            <a:endParaRPr lang="en-US" dirty="0"/>
          </a:p>
        </p:txBody>
      </p:sp>
      <p:pic>
        <p:nvPicPr>
          <p:cNvPr id="24" name="Picture 4"/>
          <p:cNvPicPr>
            <a:picLocks noChangeAspect="1" noChangeArrowheads="1"/>
          </p:cNvPicPr>
          <p:nvPr/>
        </p:nvPicPr>
        <p:blipFill>
          <a:blip r:embed="rId8"/>
          <a:srcRect/>
          <a:stretch>
            <a:fillRect/>
          </a:stretch>
        </p:blipFill>
        <p:spPr bwMode="auto">
          <a:xfrm>
            <a:off x="7410047" y="-49088"/>
            <a:ext cx="3924697" cy="2655227"/>
          </a:xfrm>
          <a:prstGeom prst="rect">
            <a:avLst/>
          </a:prstGeom>
          <a:noFill/>
          <a:ln w="9525">
            <a:noFill/>
            <a:miter lim="800000"/>
            <a:headEnd/>
            <a:tailEnd/>
          </a:ln>
        </p:spPr>
      </p:pic>
      <p:sp>
        <p:nvSpPr>
          <p:cNvPr id="25" name="Rectangle 24"/>
          <p:cNvSpPr/>
          <p:nvPr/>
        </p:nvSpPr>
        <p:spPr>
          <a:xfrm>
            <a:off x="7032661" y="2654387"/>
            <a:ext cx="4732734" cy="307777"/>
          </a:xfrm>
          <a:prstGeom prst="rect">
            <a:avLst/>
          </a:prstGeom>
          <a:solidFill>
            <a:srgbClr val="FFFF00"/>
          </a:solidFill>
        </p:spPr>
        <p:txBody>
          <a:bodyPr wrap="square">
            <a:spAutoFit/>
          </a:bodyPr>
          <a:lstStyle/>
          <a:p>
            <a:pPr algn="r" rtl="1"/>
            <a:r>
              <a:rPr lang="fa-IR" sz="1400" b="1" dirty="0" smtClean="0">
                <a:cs typeface="B Nazanin" panose="00000400000000000000" pitchFamily="2" charset="-78"/>
              </a:rPr>
              <a:t>بدن آن ها شبيه كيسه است و دهانه ي كيسه محل ورود و خروج مواد است.</a:t>
            </a:r>
          </a:p>
        </p:txBody>
      </p:sp>
      <p:sp>
        <p:nvSpPr>
          <p:cNvPr id="26" name="Rounded Rectangle 25">
            <a:hlinkClick r:id="rId9"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dl.lastsecond.ir/Newsletter3/308-The_Great_Barrier_Reef/10.jpg"/>
          <p:cNvPicPr>
            <a:picLocks noChangeAspect="1" noChangeArrowheads="1"/>
          </p:cNvPicPr>
          <p:nvPr/>
        </p:nvPicPr>
        <p:blipFill>
          <a:blip r:embed="rId2"/>
          <a:srcRect b="8868"/>
          <a:stretch>
            <a:fillRect/>
          </a:stretch>
        </p:blipFill>
        <p:spPr bwMode="auto">
          <a:xfrm>
            <a:off x="6528939" y="2550506"/>
            <a:ext cx="5234433" cy="3595956"/>
          </a:xfrm>
          <a:prstGeom prst="rect">
            <a:avLst/>
          </a:prstGeom>
          <a:noFill/>
        </p:spPr>
      </p:pic>
      <p:pic>
        <p:nvPicPr>
          <p:cNvPr id="37892" name="Picture 4" descr="http://dl.lastsecond.ir/Newsletter3/308-The_Great_Barrier_Reef/6.jpg"/>
          <p:cNvPicPr>
            <a:picLocks noChangeAspect="1" noChangeArrowheads="1"/>
          </p:cNvPicPr>
          <p:nvPr/>
        </p:nvPicPr>
        <p:blipFill>
          <a:blip r:embed="rId3"/>
          <a:srcRect b="11871"/>
          <a:stretch>
            <a:fillRect/>
          </a:stretch>
        </p:blipFill>
        <p:spPr bwMode="auto">
          <a:xfrm>
            <a:off x="339048" y="2646389"/>
            <a:ext cx="5137078" cy="3538653"/>
          </a:xfrm>
          <a:prstGeom prst="rect">
            <a:avLst/>
          </a:prstGeom>
          <a:noFill/>
        </p:spPr>
      </p:pic>
      <p:pic>
        <p:nvPicPr>
          <p:cNvPr id="37894" name="Picture 6" descr="https://upload.wikimedia.org/wikipedia/commons/thumb/9/96/EilatFringingReef.jpg/250px-EilatFringingReef.jpg"/>
          <p:cNvPicPr>
            <a:picLocks noChangeAspect="1" noChangeArrowheads="1"/>
          </p:cNvPicPr>
          <p:nvPr/>
        </p:nvPicPr>
        <p:blipFill>
          <a:blip r:embed="rId4"/>
          <a:srcRect/>
          <a:stretch>
            <a:fillRect/>
          </a:stretch>
        </p:blipFill>
        <p:spPr bwMode="auto">
          <a:xfrm>
            <a:off x="720654" y="200880"/>
            <a:ext cx="3049962" cy="2293573"/>
          </a:xfrm>
          <a:prstGeom prst="rect">
            <a:avLst/>
          </a:prstGeom>
          <a:noFill/>
        </p:spPr>
      </p:pic>
      <p:sp>
        <p:nvSpPr>
          <p:cNvPr id="12" name="Rectangle 11"/>
          <p:cNvSpPr/>
          <p:nvPr/>
        </p:nvSpPr>
        <p:spPr>
          <a:xfrm>
            <a:off x="3859327" y="1061226"/>
            <a:ext cx="1000350" cy="4251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b="1" dirty="0" smtClean="0">
                <a:solidFill>
                  <a:srgbClr val="FF0000"/>
                </a:solidFill>
                <a:cs typeface="B Nazanin" panose="00000400000000000000" pitchFamily="2" charset="-78"/>
              </a:rPr>
              <a:t>آبسنگ</a:t>
            </a:r>
            <a:endParaRPr lang="en-US" sz="2000" b="1" dirty="0">
              <a:solidFill>
                <a:srgbClr val="FF0000"/>
              </a:solidFill>
              <a:cs typeface="B Nazanin" panose="00000400000000000000" pitchFamily="2" charset="-78"/>
            </a:endParaRPr>
          </a:p>
        </p:txBody>
      </p:sp>
      <p:sp>
        <p:nvSpPr>
          <p:cNvPr id="13" name="Rectangle 12"/>
          <p:cNvSpPr/>
          <p:nvPr/>
        </p:nvSpPr>
        <p:spPr>
          <a:xfrm>
            <a:off x="5081951" y="2140013"/>
            <a:ext cx="1544880" cy="42510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sz="2000" dirty="0" smtClean="0"/>
              <a:t>جزایر مرجانی</a:t>
            </a:r>
            <a:endParaRPr lang="en-US" sz="2000" dirty="0"/>
          </a:p>
        </p:txBody>
      </p:sp>
      <p:sp>
        <p:nvSpPr>
          <p:cNvPr id="8" name="Rounded Rectangle 7">
            <a:hlinkClick r:id="" action="ppaction://hlinkshowjump?jump=endshow"/>
          </p:cNvPr>
          <p:cNvSpPr/>
          <p:nvPr/>
        </p:nvSpPr>
        <p:spPr>
          <a:xfrm>
            <a:off x="11334744" y="0"/>
            <a:ext cx="857256"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خروج</a:t>
            </a:r>
            <a:endParaRPr lang="en-US" b="1" dirty="0">
              <a:cs typeface="B Titr" pitchFamily="2" charset="-78"/>
            </a:endParaRPr>
          </a:p>
        </p:txBody>
      </p:sp>
      <p:sp>
        <p:nvSpPr>
          <p:cNvPr id="11" name="Rounded Rectangle 10">
            <a:hlinkClick r:id="rId5" action="ppaction://hlinksldjump"/>
          </p:cNvPr>
          <p:cNvSpPr/>
          <p:nvPr/>
        </p:nvSpPr>
        <p:spPr>
          <a:xfrm>
            <a:off x="71406"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قبل</a:t>
            </a:r>
            <a:endParaRPr lang="en-US" b="1" dirty="0">
              <a:cs typeface="B Titr" pitchFamily="2" charset="-78"/>
            </a:endParaRPr>
          </a:p>
        </p:txBody>
      </p:sp>
      <p:sp>
        <p:nvSpPr>
          <p:cNvPr id="14" name="Rounded Rectangle 13">
            <a:hlinkClick r:id="rId6" action="ppaction://hlinksldjump"/>
          </p:cNvPr>
          <p:cNvSpPr/>
          <p:nvPr/>
        </p:nvSpPr>
        <p:spPr>
          <a:xfrm>
            <a:off x="1214414" y="6286520"/>
            <a:ext cx="1071570" cy="500066"/>
          </a:xfrm>
          <a:prstGeom prst="roundRect">
            <a:avLst/>
          </a:prstGeom>
          <a:solidFill>
            <a:srgbClr val="00B050"/>
          </a:solidFill>
          <a:ln>
            <a:noFill/>
          </a:ln>
          <a:effectLst>
            <a:innerShdw blurRad="114300">
              <a:prstClr val="black"/>
            </a:inn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فهرست</a:t>
            </a:r>
            <a:endParaRPr lang="en-US" b="1" dirty="0">
              <a:cs typeface="B Titr" pitchFamily="2" charset="-78"/>
            </a:endParaRPr>
          </a:p>
        </p:txBody>
      </p:sp>
    </p:spTree>
    <p:extLst>
      <p:ext uri="{BB962C8B-B14F-4D97-AF65-F5344CB8AC3E}">
        <p14:creationId xmlns:p14="http://schemas.microsoft.com/office/powerpoint/2010/main" val="27949594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155</TotalTime>
  <Words>2231</Words>
  <Application>Microsoft Office PowerPoint</Application>
  <PresentationFormat>Custom</PresentationFormat>
  <Paragraphs>326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Hardcover</vt:lpstr>
      <vt:lpstr>PowerPoint Presentation</vt:lpstr>
      <vt:lpstr>PowerPoint Presentation</vt:lpstr>
      <vt:lpstr>PowerPoint Presentation</vt:lpstr>
      <vt:lpstr>PowerPoint Presentation</vt:lpstr>
      <vt:lpstr>PowerPoint Presentation</vt:lpstr>
      <vt:lpstr>اسفنج ها</vt:lpstr>
      <vt:lpstr>كيسه تنان</vt:lpstr>
      <vt:lpstr>PowerPoint Presentation</vt:lpstr>
      <vt:lpstr>PowerPoint Presentation</vt:lpstr>
      <vt:lpstr>كرم ها</vt:lpstr>
      <vt:lpstr>كرم هاي پهن</vt:lpstr>
      <vt:lpstr>چرخه زندگي كرم كدو</vt:lpstr>
      <vt:lpstr>كرم هاي لوله اي</vt:lpstr>
      <vt:lpstr>PowerPoint Presentation</vt:lpstr>
      <vt:lpstr>كرم هاي حلقوي</vt:lpstr>
      <vt:lpstr>چند توصيه بهداشتي</vt:lpstr>
      <vt:lpstr>نرم تنان</vt:lpstr>
      <vt:lpstr>كاربرد هاي نرم تنان در زندگي ما</vt:lpstr>
      <vt:lpstr>PowerPoint Presentation</vt:lpstr>
      <vt:lpstr>بند پايان</vt:lpstr>
      <vt:lpstr>طبقه بندي بندپايان بر اساس زائده هاي بدن به ويژه تعداد پا هاي حركتي</vt:lpstr>
      <vt:lpstr>حشرات</vt:lpstr>
      <vt:lpstr>عنكبوتيان</vt:lpstr>
      <vt:lpstr>PowerPoint Presentation</vt:lpstr>
      <vt:lpstr>سخت پوستان</vt:lpstr>
      <vt:lpstr>هزار پايان</vt:lpstr>
      <vt:lpstr>خارپوستان</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cp:revision>
  <dcterms:created xsi:type="dcterms:W3CDTF">2017-01-29T09:38:22Z</dcterms:created>
  <dcterms:modified xsi:type="dcterms:W3CDTF">2017-01-29T18:36:45Z</dcterms:modified>
</cp:coreProperties>
</file>