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8" r:id="rId3"/>
    <p:sldId id="260" r:id="rId4"/>
    <p:sldId id="273" r:id="rId5"/>
    <p:sldId id="275" r:id="rId6"/>
    <p:sldId id="274" r:id="rId7"/>
    <p:sldId id="261" r:id="rId8"/>
    <p:sldId id="276" r:id="rId9"/>
    <p:sldId id="263" r:id="rId10"/>
    <p:sldId id="277" r:id="rId11"/>
    <p:sldId id="264" r:id="rId12"/>
    <p:sldId id="266" r:id="rId13"/>
    <p:sldId id="265" r:id="rId14"/>
    <p:sldId id="278" r:id="rId15"/>
    <p:sldId id="279" r:id="rId16"/>
    <p:sldId id="262" r:id="rId17"/>
    <p:sldId id="268" r:id="rId18"/>
    <p:sldId id="270" r:id="rId19"/>
    <p:sldId id="267" r:id="rId20"/>
    <p:sldId id="269"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p:cViewPr varScale="1">
        <p:scale>
          <a:sx n="70" d="100"/>
          <a:sy n="70" d="100"/>
        </p:scale>
        <p:origin x="14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F9F6E-0406-4FD8-9891-763E0D4EBA1B}" type="doc">
      <dgm:prSet loTypeId="urn:microsoft.com/office/officeart/2009/3/layout/RandomtoResultProcess" loCatId="process" qsTypeId="urn:microsoft.com/office/officeart/2005/8/quickstyle/3d3" qsCatId="3D" csTypeId="urn:microsoft.com/office/officeart/2005/8/colors/accent1_2" csCatId="accent1" phldr="1"/>
      <dgm:spPr/>
    </dgm:pt>
    <dgm:pt modelId="{EF1155AB-0E35-4F6C-91EA-322349CB193E}">
      <dgm:prSet phldrT="[Text]" custT="1"/>
      <dgm:spPr/>
      <dgm:t>
        <a:bodyPr/>
        <a:lstStyle/>
        <a:p>
          <a:r>
            <a:rPr lang="fa-IR" sz="6000" dirty="0" smtClean="0">
              <a:cs typeface="B Davat" panose="00000400000000000000" pitchFamily="2" charset="-78"/>
            </a:rPr>
            <a:t>فصل 10</a:t>
          </a:r>
          <a:endParaRPr lang="en-US" sz="6000" dirty="0">
            <a:cs typeface="B Davat" panose="00000400000000000000" pitchFamily="2" charset="-78"/>
          </a:endParaRPr>
        </a:p>
      </dgm:t>
    </dgm:pt>
    <dgm:pt modelId="{5F4C2C05-AEFD-4A97-868E-24E091022041}" type="parTrans" cxnId="{8E231344-F9B6-457B-B694-C28EE761CDD7}">
      <dgm:prSet/>
      <dgm:spPr/>
      <dgm:t>
        <a:bodyPr/>
        <a:lstStyle/>
        <a:p>
          <a:endParaRPr lang="en-US"/>
        </a:p>
      </dgm:t>
    </dgm:pt>
    <dgm:pt modelId="{78B1D728-C38A-475C-B643-F0A99D225F59}" type="sibTrans" cxnId="{8E231344-F9B6-457B-B694-C28EE761CDD7}">
      <dgm:prSet/>
      <dgm:spPr/>
      <dgm:t>
        <a:bodyPr/>
        <a:lstStyle/>
        <a:p>
          <a:endParaRPr lang="en-US"/>
        </a:p>
      </dgm:t>
    </dgm:pt>
    <dgm:pt modelId="{6BEEDBBC-8F03-4562-AE19-97F002782A79}" type="pres">
      <dgm:prSet presAssocID="{71DF9F6E-0406-4FD8-9891-763E0D4EBA1B}" presName="Name0" presStyleCnt="0">
        <dgm:presLayoutVars>
          <dgm:dir/>
          <dgm:animOne val="branch"/>
          <dgm:animLvl val="lvl"/>
        </dgm:presLayoutVars>
      </dgm:prSet>
      <dgm:spPr/>
    </dgm:pt>
    <dgm:pt modelId="{CF7735F5-8720-4DC8-A80E-AFBB4B343344}" type="pres">
      <dgm:prSet presAssocID="{EF1155AB-0E35-4F6C-91EA-322349CB193E}" presName="chaos" presStyleCnt="0"/>
      <dgm:spPr/>
    </dgm:pt>
    <dgm:pt modelId="{B5E61C74-E5A2-4DCF-9D45-BE36C735E361}" type="pres">
      <dgm:prSet presAssocID="{EF1155AB-0E35-4F6C-91EA-322349CB193E}" presName="parTx1" presStyleLbl="revTx" presStyleIdx="0" presStyleCnt="1"/>
      <dgm:spPr/>
      <dgm:t>
        <a:bodyPr/>
        <a:lstStyle/>
        <a:p>
          <a:endParaRPr lang="en-US"/>
        </a:p>
      </dgm:t>
    </dgm:pt>
    <dgm:pt modelId="{4D83E1EB-9386-4BF8-AEB4-14AEEB11B40A}" type="pres">
      <dgm:prSet presAssocID="{EF1155AB-0E35-4F6C-91EA-322349CB193E}" presName="c1" presStyleLbl="node1" presStyleIdx="0" presStyleCnt="18"/>
      <dgm:spPr/>
    </dgm:pt>
    <dgm:pt modelId="{FE594186-D67E-4274-9522-869C0DF9DAB2}" type="pres">
      <dgm:prSet presAssocID="{EF1155AB-0E35-4F6C-91EA-322349CB193E}" presName="c2" presStyleLbl="node1" presStyleIdx="1" presStyleCnt="18"/>
      <dgm:spPr/>
    </dgm:pt>
    <dgm:pt modelId="{03EF0815-54A3-4B8B-AA82-16DD7FBFD22E}" type="pres">
      <dgm:prSet presAssocID="{EF1155AB-0E35-4F6C-91EA-322349CB193E}" presName="c3" presStyleLbl="node1" presStyleIdx="2" presStyleCnt="18"/>
      <dgm:spPr/>
    </dgm:pt>
    <dgm:pt modelId="{4288C167-7710-46CB-BB58-05A5FD698F2C}" type="pres">
      <dgm:prSet presAssocID="{EF1155AB-0E35-4F6C-91EA-322349CB193E}" presName="c4" presStyleLbl="node1" presStyleIdx="3" presStyleCnt="18"/>
      <dgm:spPr/>
    </dgm:pt>
    <dgm:pt modelId="{043F21E1-EF2A-444B-B615-3075A10D8E3D}" type="pres">
      <dgm:prSet presAssocID="{EF1155AB-0E35-4F6C-91EA-322349CB193E}" presName="c5" presStyleLbl="node1" presStyleIdx="4" presStyleCnt="18"/>
      <dgm:spPr/>
    </dgm:pt>
    <dgm:pt modelId="{9A11241C-0599-4D47-9081-05EE8AED5A90}" type="pres">
      <dgm:prSet presAssocID="{EF1155AB-0E35-4F6C-91EA-322349CB193E}" presName="c6" presStyleLbl="node1" presStyleIdx="5" presStyleCnt="18"/>
      <dgm:spPr/>
    </dgm:pt>
    <dgm:pt modelId="{7DDD0602-F695-4018-8CDB-310A30C3E319}" type="pres">
      <dgm:prSet presAssocID="{EF1155AB-0E35-4F6C-91EA-322349CB193E}" presName="c7" presStyleLbl="node1" presStyleIdx="6" presStyleCnt="18"/>
      <dgm:spPr/>
    </dgm:pt>
    <dgm:pt modelId="{516F21BE-3B4C-4C3C-BA87-CC53E8FB9181}" type="pres">
      <dgm:prSet presAssocID="{EF1155AB-0E35-4F6C-91EA-322349CB193E}" presName="c8" presStyleLbl="node1" presStyleIdx="7" presStyleCnt="18"/>
      <dgm:spPr/>
    </dgm:pt>
    <dgm:pt modelId="{7EB189D4-123E-4C82-A3E5-0A1086A86345}" type="pres">
      <dgm:prSet presAssocID="{EF1155AB-0E35-4F6C-91EA-322349CB193E}" presName="c9" presStyleLbl="node1" presStyleIdx="8" presStyleCnt="18"/>
      <dgm:spPr/>
    </dgm:pt>
    <dgm:pt modelId="{0A6E2091-A482-4AB1-BC27-8212F62849E4}" type="pres">
      <dgm:prSet presAssocID="{EF1155AB-0E35-4F6C-91EA-322349CB193E}" presName="c10" presStyleLbl="node1" presStyleIdx="9" presStyleCnt="18"/>
      <dgm:spPr/>
    </dgm:pt>
    <dgm:pt modelId="{B9CEC85A-B3BF-4479-8A42-A76331F963F9}" type="pres">
      <dgm:prSet presAssocID="{EF1155AB-0E35-4F6C-91EA-322349CB193E}" presName="c11" presStyleLbl="node1" presStyleIdx="10" presStyleCnt="18"/>
      <dgm:spPr/>
    </dgm:pt>
    <dgm:pt modelId="{E7F10F7C-8275-4C4C-9073-A83227AFD44E}" type="pres">
      <dgm:prSet presAssocID="{EF1155AB-0E35-4F6C-91EA-322349CB193E}" presName="c12" presStyleLbl="node1" presStyleIdx="11" presStyleCnt="18"/>
      <dgm:spPr/>
    </dgm:pt>
    <dgm:pt modelId="{5D131F67-6161-43E5-B192-6432866691D0}" type="pres">
      <dgm:prSet presAssocID="{EF1155AB-0E35-4F6C-91EA-322349CB193E}" presName="c13" presStyleLbl="node1" presStyleIdx="12" presStyleCnt="18"/>
      <dgm:spPr/>
    </dgm:pt>
    <dgm:pt modelId="{D346B141-461F-4034-857C-BCE78685DA50}" type="pres">
      <dgm:prSet presAssocID="{EF1155AB-0E35-4F6C-91EA-322349CB193E}" presName="c14" presStyleLbl="node1" presStyleIdx="13" presStyleCnt="18"/>
      <dgm:spPr/>
    </dgm:pt>
    <dgm:pt modelId="{E7A59435-B76A-47E9-9B06-E7674221F103}" type="pres">
      <dgm:prSet presAssocID="{EF1155AB-0E35-4F6C-91EA-322349CB193E}" presName="c15" presStyleLbl="node1" presStyleIdx="14" presStyleCnt="18"/>
      <dgm:spPr/>
    </dgm:pt>
    <dgm:pt modelId="{FB430FE3-D961-4ED7-AC78-20DC8088FA4B}" type="pres">
      <dgm:prSet presAssocID="{EF1155AB-0E35-4F6C-91EA-322349CB193E}" presName="c16" presStyleLbl="node1" presStyleIdx="15" presStyleCnt="18"/>
      <dgm:spPr/>
    </dgm:pt>
    <dgm:pt modelId="{A6D27553-3DF7-4375-A3A1-28623189E41B}" type="pres">
      <dgm:prSet presAssocID="{EF1155AB-0E35-4F6C-91EA-322349CB193E}" presName="c17" presStyleLbl="node1" presStyleIdx="16" presStyleCnt="18"/>
      <dgm:spPr/>
    </dgm:pt>
    <dgm:pt modelId="{0EF9E44E-5591-4CBD-A08B-E42F1AE060EF}" type="pres">
      <dgm:prSet presAssocID="{EF1155AB-0E35-4F6C-91EA-322349CB193E}" presName="c18" presStyleLbl="node1" presStyleIdx="17" presStyleCnt="18"/>
      <dgm:spPr/>
    </dgm:pt>
  </dgm:ptLst>
  <dgm:cxnLst>
    <dgm:cxn modelId="{8E231344-F9B6-457B-B694-C28EE761CDD7}" srcId="{71DF9F6E-0406-4FD8-9891-763E0D4EBA1B}" destId="{EF1155AB-0E35-4F6C-91EA-322349CB193E}" srcOrd="0" destOrd="0" parTransId="{5F4C2C05-AEFD-4A97-868E-24E091022041}" sibTransId="{78B1D728-C38A-475C-B643-F0A99D225F59}"/>
    <dgm:cxn modelId="{18121008-B0C8-4628-8D33-ADC981576151}" type="presOf" srcId="{EF1155AB-0E35-4F6C-91EA-322349CB193E}" destId="{B5E61C74-E5A2-4DCF-9D45-BE36C735E361}" srcOrd="0" destOrd="0" presId="urn:microsoft.com/office/officeart/2009/3/layout/RandomtoResultProcess"/>
    <dgm:cxn modelId="{6B81814C-F280-4DB4-8C67-DC9D64B9078D}" type="presOf" srcId="{71DF9F6E-0406-4FD8-9891-763E0D4EBA1B}" destId="{6BEEDBBC-8F03-4562-AE19-97F002782A79}" srcOrd="0" destOrd="0" presId="urn:microsoft.com/office/officeart/2009/3/layout/RandomtoResultProcess"/>
    <dgm:cxn modelId="{A3756F64-B4FA-4CC5-97E9-32FCD1DCD676}" type="presParOf" srcId="{6BEEDBBC-8F03-4562-AE19-97F002782A79}" destId="{CF7735F5-8720-4DC8-A80E-AFBB4B343344}" srcOrd="0" destOrd="0" presId="urn:microsoft.com/office/officeart/2009/3/layout/RandomtoResultProcess"/>
    <dgm:cxn modelId="{AC8A3C8A-80A8-4478-83FE-3BD0B8F26CB3}" type="presParOf" srcId="{CF7735F5-8720-4DC8-A80E-AFBB4B343344}" destId="{B5E61C74-E5A2-4DCF-9D45-BE36C735E361}" srcOrd="0" destOrd="0" presId="urn:microsoft.com/office/officeart/2009/3/layout/RandomtoResultProcess"/>
    <dgm:cxn modelId="{EE18EB19-A507-4FCF-87CF-4DDDE64DA81D}" type="presParOf" srcId="{CF7735F5-8720-4DC8-A80E-AFBB4B343344}" destId="{4D83E1EB-9386-4BF8-AEB4-14AEEB11B40A}" srcOrd="1" destOrd="0" presId="urn:microsoft.com/office/officeart/2009/3/layout/RandomtoResultProcess"/>
    <dgm:cxn modelId="{03BA04EC-E851-4C44-A052-4A6FC9BA3DFD}" type="presParOf" srcId="{CF7735F5-8720-4DC8-A80E-AFBB4B343344}" destId="{FE594186-D67E-4274-9522-869C0DF9DAB2}" srcOrd="2" destOrd="0" presId="urn:microsoft.com/office/officeart/2009/3/layout/RandomtoResultProcess"/>
    <dgm:cxn modelId="{BB95947D-18B9-4510-BFA2-31C3CD38EE35}" type="presParOf" srcId="{CF7735F5-8720-4DC8-A80E-AFBB4B343344}" destId="{03EF0815-54A3-4B8B-AA82-16DD7FBFD22E}" srcOrd="3" destOrd="0" presId="urn:microsoft.com/office/officeart/2009/3/layout/RandomtoResultProcess"/>
    <dgm:cxn modelId="{A74CFB72-179B-4D65-B207-016167A43470}" type="presParOf" srcId="{CF7735F5-8720-4DC8-A80E-AFBB4B343344}" destId="{4288C167-7710-46CB-BB58-05A5FD698F2C}" srcOrd="4" destOrd="0" presId="urn:microsoft.com/office/officeart/2009/3/layout/RandomtoResultProcess"/>
    <dgm:cxn modelId="{AD4F403E-8F85-4928-920E-77123BA60419}" type="presParOf" srcId="{CF7735F5-8720-4DC8-A80E-AFBB4B343344}" destId="{043F21E1-EF2A-444B-B615-3075A10D8E3D}" srcOrd="5" destOrd="0" presId="urn:microsoft.com/office/officeart/2009/3/layout/RandomtoResultProcess"/>
    <dgm:cxn modelId="{99E64B58-468F-4AE1-9485-358A54B36D55}" type="presParOf" srcId="{CF7735F5-8720-4DC8-A80E-AFBB4B343344}" destId="{9A11241C-0599-4D47-9081-05EE8AED5A90}" srcOrd="6" destOrd="0" presId="urn:microsoft.com/office/officeart/2009/3/layout/RandomtoResultProcess"/>
    <dgm:cxn modelId="{0EDE9CCF-BD35-4A0E-B7DF-578A6A55F1E2}" type="presParOf" srcId="{CF7735F5-8720-4DC8-A80E-AFBB4B343344}" destId="{7DDD0602-F695-4018-8CDB-310A30C3E319}" srcOrd="7" destOrd="0" presId="urn:microsoft.com/office/officeart/2009/3/layout/RandomtoResultProcess"/>
    <dgm:cxn modelId="{40926267-6F62-467A-86DD-FED6051149F9}" type="presParOf" srcId="{CF7735F5-8720-4DC8-A80E-AFBB4B343344}" destId="{516F21BE-3B4C-4C3C-BA87-CC53E8FB9181}" srcOrd="8" destOrd="0" presId="urn:microsoft.com/office/officeart/2009/3/layout/RandomtoResultProcess"/>
    <dgm:cxn modelId="{62A6A256-CE15-4B90-9A4D-631CDCDA83F3}" type="presParOf" srcId="{CF7735F5-8720-4DC8-A80E-AFBB4B343344}" destId="{7EB189D4-123E-4C82-A3E5-0A1086A86345}" srcOrd="9" destOrd="0" presId="urn:microsoft.com/office/officeart/2009/3/layout/RandomtoResultProcess"/>
    <dgm:cxn modelId="{9E89176D-34A5-43EB-A3F4-345A7AEE2789}" type="presParOf" srcId="{CF7735F5-8720-4DC8-A80E-AFBB4B343344}" destId="{0A6E2091-A482-4AB1-BC27-8212F62849E4}" srcOrd="10" destOrd="0" presId="urn:microsoft.com/office/officeart/2009/3/layout/RandomtoResultProcess"/>
    <dgm:cxn modelId="{A5E5B9D4-90B2-42A4-ADD1-7862331214CD}" type="presParOf" srcId="{CF7735F5-8720-4DC8-A80E-AFBB4B343344}" destId="{B9CEC85A-B3BF-4479-8A42-A76331F963F9}" srcOrd="11" destOrd="0" presId="urn:microsoft.com/office/officeart/2009/3/layout/RandomtoResultProcess"/>
    <dgm:cxn modelId="{83959AEE-7AEE-4E08-A9CD-DBBE4A623221}" type="presParOf" srcId="{CF7735F5-8720-4DC8-A80E-AFBB4B343344}" destId="{E7F10F7C-8275-4C4C-9073-A83227AFD44E}" srcOrd="12" destOrd="0" presId="urn:microsoft.com/office/officeart/2009/3/layout/RandomtoResultProcess"/>
    <dgm:cxn modelId="{CF51097B-2BE8-4A81-9E23-65EC0B279E26}" type="presParOf" srcId="{CF7735F5-8720-4DC8-A80E-AFBB4B343344}" destId="{5D131F67-6161-43E5-B192-6432866691D0}" srcOrd="13" destOrd="0" presId="urn:microsoft.com/office/officeart/2009/3/layout/RandomtoResultProcess"/>
    <dgm:cxn modelId="{08A56311-EBE8-4DFB-8A5E-026917CCCE5F}" type="presParOf" srcId="{CF7735F5-8720-4DC8-A80E-AFBB4B343344}" destId="{D346B141-461F-4034-857C-BCE78685DA50}" srcOrd="14" destOrd="0" presId="urn:microsoft.com/office/officeart/2009/3/layout/RandomtoResultProcess"/>
    <dgm:cxn modelId="{85F5D12A-DC59-47AB-901D-0A41B370722A}" type="presParOf" srcId="{CF7735F5-8720-4DC8-A80E-AFBB4B343344}" destId="{E7A59435-B76A-47E9-9B06-E7674221F103}" srcOrd="15" destOrd="0" presId="urn:microsoft.com/office/officeart/2009/3/layout/RandomtoResultProcess"/>
    <dgm:cxn modelId="{03BEFEF0-F43F-4C05-B554-47CE306F4B27}" type="presParOf" srcId="{CF7735F5-8720-4DC8-A80E-AFBB4B343344}" destId="{FB430FE3-D961-4ED7-AC78-20DC8088FA4B}" srcOrd="16" destOrd="0" presId="urn:microsoft.com/office/officeart/2009/3/layout/RandomtoResultProcess"/>
    <dgm:cxn modelId="{1E879242-67EF-473F-9EA9-FF0077CA5E7C}" type="presParOf" srcId="{CF7735F5-8720-4DC8-A80E-AFBB4B343344}" destId="{A6D27553-3DF7-4375-A3A1-28623189E41B}" srcOrd="17" destOrd="0" presId="urn:microsoft.com/office/officeart/2009/3/layout/RandomtoResultProcess"/>
    <dgm:cxn modelId="{39F998F1-59F3-4B1A-B272-E90C95D451A7}" type="presParOf" srcId="{CF7735F5-8720-4DC8-A80E-AFBB4B343344}" destId="{0EF9E44E-5591-4CBD-A08B-E42F1AE060EF}"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61C74-E5A2-4DCF-9D45-BE36C735E361}">
      <dsp:nvSpPr>
        <dsp:cNvPr id="0" name=""/>
        <dsp:cNvSpPr/>
      </dsp:nvSpPr>
      <dsp:spPr>
        <a:xfrm>
          <a:off x="312627" y="2279117"/>
          <a:ext cx="4668364" cy="153843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fa-IR" sz="6000" kern="1200" dirty="0" smtClean="0">
              <a:cs typeface="B Davat" panose="00000400000000000000" pitchFamily="2" charset="-78"/>
            </a:rPr>
            <a:t>فصل 10</a:t>
          </a:r>
          <a:endParaRPr lang="en-US" sz="6000" kern="1200" dirty="0">
            <a:cs typeface="B Davat" panose="00000400000000000000" pitchFamily="2" charset="-78"/>
          </a:endParaRPr>
        </a:p>
      </dsp:txBody>
      <dsp:txXfrm>
        <a:off x="312627" y="2279117"/>
        <a:ext cx="4668364" cy="1538438"/>
      </dsp:txXfrm>
    </dsp:sp>
    <dsp:sp modelId="{4D83E1EB-9386-4BF8-AEB4-14AEEB11B40A}">
      <dsp:nvSpPr>
        <dsp:cNvPr id="0" name=""/>
        <dsp:cNvSpPr/>
      </dsp:nvSpPr>
      <dsp:spPr>
        <a:xfrm>
          <a:off x="307322" y="1811220"/>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E594186-D67E-4274-9522-869C0DF9DAB2}">
      <dsp:nvSpPr>
        <dsp:cNvPr id="0" name=""/>
        <dsp:cNvSpPr/>
      </dsp:nvSpPr>
      <dsp:spPr>
        <a:xfrm>
          <a:off x="567265" y="1291334"/>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3EF0815-54A3-4B8B-AA82-16DD7FBFD22E}">
      <dsp:nvSpPr>
        <dsp:cNvPr id="0" name=""/>
        <dsp:cNvSpPr/>
      </dsp:nvSpPr>
      <dsp:spPr>
        <a:xfrm>
          <a:off x="1191128" y="1395311"/>
          <a:ext cx="583545" cy="58354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288C167-7710-46CB-BB58-05A5FD698F2C}">
      <dsp:nvSpPr>
        <dsp:cNvPr id="0" name=""/>
        <dsp:cNvSpPr/>
      </dsp:nvSpPr>
      <dsp:spPr>
        <a:xfrm>
          <a:off x="1711014" y="823437"/>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3F21E1-EF2A-444B-B615-3075A10D8E3D}">
      <dsp:nvSpPr>
        <dsp:cNvPr id="0" name=""/>
        <dsp:cNvSpPr/>
      </dsp:nvSpPr>
      <dsp:spPr>
        <a:xfrm>
          <a:off x="2386866" y="615482"/>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11241C-0599-4D47-9081-05EE8AED5A90}">
      <dsp:nvSpPr>
        <dsp:cNvPr id="0" name=""/>
        <dsp:cNvSpPr/>
      </dsp:nvSpPr>
      <dsp:spPr>
        <a:xfrm>
          <a:off x="3218684" y="979402"/>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DDD0602-F695-4018-8CDB-310A30C3E319}">
      <dsp:nvSpPr>
        <dsp:cNvPr id="0" name=""/>
        <dsp:cNvSpPr/>
      </dsp:nvSpPr>
      <dsp:spPr>
        <a:xfrm>
          <a:off x="3738570" y="1239345"/>
          <a:ext cx="583545" cy="58354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16F21BE-3B4C-4C3C-BA87-CC53E8FB9181}">
      <dsp:nvSpPr>
        <dsp:cNvPr id="0" name=""/>
        <dsp:cNvSpPr/>
      </dsp:nvSpPr>
      <dsp:spPr>
        <a:xfrm>
          <a:off x="4466410" y="1811220"/>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B189D4-123E-4C82-A3E5-0A1086A86345}">
      <dsp:nvSpPr>
        <dsp:cNvPr id="0" name=""/>
        <dsp:cNvSpPr/>
      </dsp:nvSpPr>
      <dsp:spPr>
        <a:xfrm>
          <a:off x="4778342" y="2383095"/>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6E2091-A482-4AB1-BC27-8212F62849E4}">
      <dsp:nvSpPr>
        <dsp:cNvPr id="0" name=""/>
        <dsp:cNvSpPr/>
      </dsp:nvSpPr>
      <dsp:spPr>
        <a:xfrm>
          <a:off x="2074935" y="1291334"/>
          <a:ext cx="954892" cy="95489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9CEC85A-B3BF-4479-8A42-A76331F963F9}">
      <dsp:nvSpPr>
        <dsp:cNvPr id="0" name=""/>
        <dsp:cNvSpPr/>
      </dsp:nvSpPr>
      <dsp:spPr>
        <a:xfrm>
          <a:off x="47379" y="3266901"/>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F10F7C-8275-4C4C-9073-A83227AFD44E}">
      <dsp:nvSpPr>
        <dsp:cNvPr id="0" name=""/>
        <dsp:cNvSpPr/>
      </dsp:nvSpPr>
      <dsp:spPr>
        <a:xfrm>
          <a:off x="359311" y="3734798"/>
          <a:ext cx="583545" cy="58354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D131F67-6161-43E5-B192-6432866691D0}">
      <dsp:nvSpPr>
        <dsp:cNvPr id="0" name=""/>
        <dsp:cNvSpPr/>
      </dsp:nvSpPr>
      <dsp:spPr>
        <a:xfrm>
          <a:off x="1139140" y="4150707"/>
          <a:ext cx="848793" cy="84879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46B141-461F-4034-857C-BCE78685DA50}">
      <dsp:nvSpPr>
        <dsp:cNvPr id="0" name=""/>
        <dsp:cNvSpPr/>
      </dsp:nvSpPr>
      <dsp:spPr>
        <a:xfrm>
          <a:off x="2230900" y="4826559"/>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7A59435-B76A-47E9-9B06-E7674221F103}">
      <dsp:nvSpPr>
        <dsp:cNvPr id="0" name=""/>
        <dsp:cNvSpPr/>
      </dsp:nvSpPr>
      <dsp:spPr>
        <a:xfrm>
          <a:off x="2438855" y="4150707"/>
          <a:ext cx="583545" cy="58354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B430FE3-D961-4ED7-AC78-20DC8088FA4B}">
      <dsp:nvSpPr>
        <dsp:cNvPr id="0" name=""/>
        <dsp:cNvSpPr/>
      </dsp:nvSpPr>
      <dsp:spPr>
        <a:xfrm>
          <a:off x="2958741" y="4878548"/>
          <a:ext cx="371347" cy="37134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6D27553-3DF7-4375-A3A1-28623189E41B}">
      <dsp:nvSpPr>
        <dsp:cNvPr id="0" name=""/>
        <dsp:cNvSpPr/>
      </dsp:nvSpPr>
      <dsp:spPr>
        <a:xfrm>
          <a:off x="3426638" y="4046730"/>
          <a:ext cx="848793" cy="84879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EF9E44E-5591-4CBD-A08B-E42F1AE060EF}">
      <dsp:nvSpPr>
        <dsp:cNvPr id="0" name=""/>
        <dsp:cNvSpPr/>
      </dsp:nvSpPr>
      <dsp:spPr>
        <a:xfrm>
          <a:off x="4570387" y="3838776"/>
          <a:ext cx="583545" cy="58354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84DA60B-16D6-44B4-8383-BF0E0C6AC7C4}" type="datetimeFigureOut">
              <a:rPr lang="en-US" smtClean="0"/>
              <a:t>10/30/2013</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4223586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1869075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847157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70B5E041-9E77-45CF-AA24-B600646ADB52}"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2733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629844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4DA60B-16D6-44B4-8383-BF0E0C6AC7C4}"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4288400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84DA60B-16D6-44B4-8383-BF0E0C6AC7C4}"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4062582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DA60B-16D6-44B4-8383-BF0E0C6AC7C4}"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979458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84DA60B-16D6-44B4-8383-BF0E0C6AC7C4}" type="datetimeFigureOut">
              <a:rPr lang="en-US" smtClean="0"/>
              <a:t>10/30/2013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430940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4DA60B-16D6-44B4-8383-BF0E0C6AC7C4}" type="datetimeFigureOut">
              <a:rPr lang="en-US" smtClean="0"/>
              <a:t>10/30/2013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21247321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84DA60B-16D6-44B4-8383-BF0E0C6AC7C4}" type="datetimeFigureOut">
              <a:rPr lang="en-US" smtClean="0"/>
              <a:t>10/30/2013</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2744950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10076101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4DA60B-16D6-44B4-8383-BF0E0C6AC7C4}" type="datetimeFigureOut">
              <a:rPr lang="en-US" smtClean="0"/>
              <a:t>10/30/2013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204553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4DA60B-16D6-44B4-8383-BF0E0C6AC7C4}" type="datetimeFigureOut">
              <a:rPr lang="en-US" smtClean="0"/>
              <a:t>10/30/2013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1119214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DA60B-16D6-44B4-8383-BF0E0C6AC7C4}" type="datetimeFigureOut">
              <a:rPr lang="en-US" smtClean="0"/>
              <a:t>10/30/2013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2214806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32980664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DA60B-16D6-44B4-8383-BF0E0C6AC7C4}" type="datetimeFigureOut">
              <a:rPr lang="en-US" smtClean="0"/>
              <a:t>10/30/2013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5E041-9E77-45CF-AA24-B600646ADB52}" type="slidenum">
              <a:rPr lang="en-US" smtClean="0"/>
              <a:t>‹#›</a:t>
            </a:fld>
            <a:endParaRPr lang="en-US"/>
          </a:p>
        </p:txBody>
      </p:sp>
    </p:spTree>
    <p:extLst>
      <p:ext uri="{BB962C8B-B14F-4D97-AF65-F5344CB8AC3E}">
        <p14:creationId xmlns:p14="http://schemas.microsoft.com/office/powerpoint/2010/main" val="1026379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4DA60B-16D6-44B4-8383-BF0E0C6AC7C4}" type="datetimeFigureOut">
              <a:rPr lang="en-US" smtClean="0"/>
              <a:t>10/30/2013</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0B5E041-9E77-45CF-AA24-B600646ADB52}" type="slidenum">
              <a:rPr lang="en-US" smtClean="0"/>
              <a:t>‹#›</a:t>
            </a:fld>
            <a:endParaRPr lang="en-US"/>
          </a:p>
        </p:txBody>
      </p:sp>
    </p:spTree>
    <p:extLst>
      <p:ext uri="{BB962C8B-B14F-4D97-AF65-F5344CB8AC3E}">
        <p14:creationId xmlns:p14="http://schemas.microsoft.com/office/powerpoint/2010/main" val="122399814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941112623"/>
              </p:ext>
            </p:extLst>
          </p:nvPr>
        </p:nvGraphicFramePr>
        <p:xfrm>
          <a:off x="2286000" y="381000"/>
          <a:ext cx="5201313" cy="5865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6140" y="609600"/>
            <a:ext cx="6400800" cy="3831818"/>
          </a:xfrm>
          <a:prstGeom prst="rect">
            <a:avLst/>
          </a:prstGeom>
          <a:ln>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فعاليت : مدرج كردن </a:t>
            </a:r>
            <a:endParaRPr lang="en-US" sz="1600" dirty="0">
              <a:latin typeface="Times New Roman" panose="02020603050405020304" pitchFamily="18" charset="0"/>
              <a:ea typeface="Times New Roman" panose="02020603050405020304" pitchFamily="18" charset="0"/>
            </a:endParaRPr>
          </a:p>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هدف اين فعاليت درك كردن درگير كردن عملي دانش آموزان با ساخت يك وسيله است كه به نظر ساده مي رسد در ساخت اين وسيله بهنر است از الكل استفاده شود و به هيچ وجه از جيوه استفاده نشود ( بسيار سمي است ) مخزن دماسنج بايد نسبتاً بزرگ باشد و لوله آن نازك باشد و هواي بالاي لوله خالي شود تا اختلالي در اندازه گيري به وجود نياورد .</a:t>
            </a:r>
            <a:endParaRPr lang="en-US" sz="1600" dirty="0">
              <a:latin typeface="Times New Roman" panose="02020603050405020304" pitchFamily="18" charset="0"/>
              <a:ea typeface="Times New Roman" panose="02020603050405020304" pitchFamily="18" charset="0"/>
            </a:endParaRPr>
          </a:p>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نحوه اندازه گيري دما توسط دماسنج را آموزش مي دهيم ( تماس مخزن دماسنج با جسم مورد نظر و مدتي صبر كردن تا اين كه ارتفاع يا  ثابت شود و خواندن درست عدد چشمان ما با سطح مايع در يك تراز باشد ) </a:t>
            </a:r>
            <a:endParaRPr lang="en-US" sz="1600" dirty="0">
              <a:effectLst/>
              <a:latin typeface="Times New Roman" panose="02020603050405020304" pitchFamily="18" charset="0"/>
              <a:ea typeface="Times New Roman" panose="02020603050405020304" pitchFamily="18" charset="0"/>
            </a:endParaRPr>
          </a:p>
        </p:txBody>
      </p:sp>
      <p:pic>
        <p:nvPicPr>
          <p:cNvPr id="5" name="Picture 2" descr="C:\Documents and Settings\ahmadi\Desktop\تصاوير علوم 7\Thermometer-Scaling.png"/>
          <p:cNvPicPr>
            <a:picLocks noChangeAspect="1" noChangeArrowheads="1"/>
          </p:cNvPicPr>
          <p:nvPr/>
        </p:nvPicPr>
        <p:blipFill>
          <a:blip r:embed="rId2"/>
          <a:srcRect/>
          <a:stretch>
            <a:fillRect/>
          </a:stretch>
        </p:blipFill>
        <p:spPr bwMode="auto">
          <a:xfrm>
            <a:off x="192726" y="1066800"/>
            <a:ext cx="2510668" cy="4572000"/>
          </a:xfrm>
          <a:prstGeom prst="rect">
            <a:avLst/>
          </a:prstGeom>
          <a:noFill/>
        </p:spPr>
      </p:pic>
    </p:spTree>
    <p:extLst>
      <p:ext uri="{BB962C8B-B14F-4D97-AF65-F5344CB8AC3E}">
        <p14:creationId xmlns:p14="http://schemas.microsoft.com/office/powerpoint/2010/main" val="2631578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403" y="1018464"/>
            <a:ext cx="7350707" cy="3099179"/>
          </a:xfrm>
          <a:prstGeom prst="rect">
            <a:avLst/>
          </a:prstGeom>
          <a:ln>
            <a:solidFill>
              <a:schemeClr val="accent3">
                <a:lumMod val="75000"/>
              </a:schemeClr>
            </a:solidFill>
            <a:prstDash val="lgDash"/>
          </a:ln>
        </p:spPr>
      </p:pic>
      <p:sp>
        <p:nvSpPr>
          <p:cNvPr id="5" name="Rectangle 4"/>
          <p:cNvSpPr/>
          <p:nvPr/>
        </p:nvSpPr>
        <p:spPr>
          <a:xfrm>
            <a:off x="1272403" y="4191000"/>
            <a:ext cx="7350707" cy="2092881"/>
          </a:xfrm>
          <a:prstGeom prst="rect">
            <a:avLst/>
          </a:prstGeom>
          <a:solidFill>
            <a:srgbClr val="99FF33"/>
          </a:solidFill>
          <a:ln>
            <a:solidFill>
              <a:schemeClr val="tx1"/>
            </a:solidFill>
            <a:prstDash val="lgDash"/>
          </a:ln>
        </p:spPr>
        <p:txBody>
          <a:bodyPr wrap="square">
            <a:spAutoFit/>
          </a:bodyPr>
          <a:lstStyle/>
          <a:p>
            <a:pPr algn="justLow" rtl="1">
              <a:lnSpc>
                <a:spcPct val="150000"/>
              </a:lnSpc>
              <a:spcAft>
                <a:spcPts val="0"/>
              </a:spcAft>
            </a:pPr>
            <a:r>
              <a:rPr lang="fa-IR" sz="2000" b="1" dirty="0">
                <a:latin typeface="Times New Roman" panose="02020603050405020304" pitchFamily="18" charset="0"/>
                <a:ea typeface="Times New Roman" panose="02020603050405020304" pitchFamily="18" charset="0"/>
                <a:cs typeface="B Lotus" panose="00000400000000000000" pitchFamily="2" charset="-78"/>
              </a:rPr>
              <a:t>آزمايش : </a:t>
            </a:r>
            <a:endParaRPr lang="en-US" sz="2000" dirty="0">
              <a:latin typeface="Times New Roman" panose="02020603050405020304" pitchFamily="18" charset="0"/>
              <a:ea typeface="Times New Roman" panose="02020603050405020304" pitchFamily="18" charset="0"/>
            </a:endParaRPr>
          </a:p>
          <a:p>
            <a:pPr algn="r" rtl="1"/>
            <a:r>
              <a:rPr lang="fa-IR" sz="2000" b="1" dirty="0">
                <a:latin typeface="Times New Roman" panose="02020603050405020304" pitchFamily="18" charset="0"/>
                <a:ea typeface="Times New Roman" panose="02020603050405020304" pitchFamily="18" charset="0"/>
                <a:cs typeface="B Lotus" panose="00000400000000000000" pitchFamily="2" charset="-78"/>
              </a:rPr>
              <a:t>هدف از انجام اين آزمايش رسيدن به مفهوم دماي تعادل و گرماست توصيه مي شود اين آزمايش حتماً انجام شود و در انجام آن ايمني آزمايش به طور كامل رعايت شود به جاي انبرك مي توان از دم باريك يا انبردست نيز استفاده كرد . فرصت لازم براي پاسخ دادن گروه ها به سوالات بند (‌الف ) ، (بند ب ) داده شود زيرا پاسخ به اين سوالات و بحث درباره آن ها ما را به مفهوم دماي تعادل و مفهوم كما رهنمون مي سازد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ahmadi\Desktop\تصاوير علوم 7\82.JPG"/>
          <p:cNvPicPr>
            <a:picLocks noGrp="1" noChangeAspect="1" noChangeArrowheads="1"/>
          </p:cNvPicPr>
          <p:nvPr>
            <p:ph idx="1"/>
          </p:nvPr>
        </p:nvPicPr>
        <p:blipFill>
          <a:blip r:embed="rId2"/>
          <a:srcRect/>
          <a:stretch>
            <a:fillRect/>
          </a:stretch>
        </p:blipFill>
        <p:spPr bwMode="auto">
          <a:xfrm>
            <a:off x="914400" y="3657600"/>
            <a:ext cx="7305675" cy="2743200"/>
          </a:xfrm>
          <a:prstGeom prst="rect">
            <a:avLst/>
          </a:prstGeom>
          <a:noFill/>
        </p:spPr>
      </p:pic>
      <p:sp>
        <p:nvSpPr>
          <p:cNvPr id="2" name="Rectangle 1"/>
          <p:cNvSpPr/>
          <p:nvPr/>
        </p:nvSpPr>
        <p:spPr>
          <a:xfrm>
            <a:off x="990600" y="1143000"/>
            <a:ext cx="7391400" cy="2308324"/>
          </a:xfrm>
          <a:prstGeom prst="rect">
            <a:avLst/>
          </a:prstGeom>
          <a:solidFill>
            <a:srgbClr val="99FF33"/>
          </a:solidFill>
          <a:ln>
            <a:solidFill>
              <a:schemeClr val="tx1"/>
            </a:solidFill>
            <a:prstDash val="lgDash"/>
          </a:ln>
        </p:spPr>
        <p:txBody>
          <a:bodyPr wrap="square">
            <a:spAutoFit/>
          </a:bodyPr>
          <a:lstStyle/>
          <a:p>
            <a:pPr algn="just" rtl="1">
              <a:lnSpc>
                <a:spcPct val="150000"/>
              </a:lnSpc>
              <a:spcAft>
                <a:spcPts val="0"/>
              </a:spcAft>
            </a:pPr>
            <a:r>
              <a:rPr lang="fa-IR" sz="2400" b="1" dirty="0">
                <a:latin typeface="Times New Roman" panose="02020603050405020304" pitchFamily="18" charset="0"/>
                <a:ea typeface="Times New Roman" panose="02020603050405020304" pitchFamily="18" charset="0"/>
                <a:cs typeface="B Davat" panose="00000400000000000000" pitchFamily="2" charset="-78"/>
              </a:rPr>
              <a:t>الف ) جنب و جوش مولكول هاي </a:t>
            </a:r>
            <a:r>
              <a:rPr lang="en-US" sz="2400" b="1" dirty="0">
                <a:latin typeface="Times New Roman" panose="02020603050405020304" pitchFamily="18" charset="0"/>
                <a:ea typeface="Times New Roman" panose="02020603050405020304" pitchFamily="18" charset="0"/>
                <a:cs typeface="B Davat" panose="00000400000000000000" pitchFamily="2" charset="-78"/>
              </a:rPr>
              <a:t>A</a:t>
            </a:r>
            <a:r>
              <a:rPr lang="fa-IR" sz="2400" b="1" dirty="0">
                <a:latin typeface="Times New Roman" panose="02020603050405020304" pitchFamily="18" charset="0"/>
                <a:ea typeface="Times New Roman" panose="02020603050405020304" pitchFamily="18" charset="0"/>
                <a:cs typeface="B Davat" panose="00000400000000000000" pitchFamily="2" charset="-78"/>
              </a:rPr>
              <a:t> بيش تراز جنب و جوش مولكول هاي قطعه </a:t>
            </a:r>
            <a:r>
              <a:rPr lang="en-US" sz="2400" b="1" dirty="0">
                <a:latin typeface="Times New Roman" panose="02020603050405020304" pitchFamily="18" charset="0"/>
                <a:ea typeface="Times New Roman" panose="02020603050405020304" pitchFamily="18" charset="0"/>
                <a:cs typeface="B Davat" panose="00000400000000000000" pitchFamily="2" charset="-78"/>
              </a:rPr>
              <a:t>B</a:t>
            </a:r>
            <a:r>
              <a:rPr lang="fa-IR" sz="2400" b="1" dirty="0">
                <a:latin typeface="Times New Roman" panose="02020603050405020304" pitchFamily="18" charset="0"/>
                <a:ea typeface="Times New Roman" panose="02020603050405020304" pitchFamily="18" charset="0"/>
                <a:cs typeface="B Davat" panose="00000400000000000000" pitchFamily="2" charset="-78"/>
              </a:rPr>
              <a:t> است </a:t>
            </a:r>
            <a:endParaRPr lang="en-US" sz="2400" dirty="0">
              <a:latin typeface="Times New Roman" panose="02020603050405020304" pitchFamily="18" charset="0"/>
              <a:ea typeface="Times New Roman" panose="02020603050405020304" pitchFamily="18" charset="0"/>
              <a:cs typeface="B Davat" panose="00000400000000000000" pitchFamily="2" charset="-78"/>
            </a:endParaRPr>
          </a:p>
          <a:p>
            <a:pPr algn="just" rtl="1">
              <a:lnSpc>
                <a:spcPct val="150000"/>
              </a:lnSpc>
              <a:spcAft>
                <a:spcPts val="0"/>
              </a:spcAft>
            </a:pPr>
            <a:r>
              <a:rPr lang="fa-IR" sz="2400" b="1" dirty="0">
                <a:latin typeface="Times New Roman" panose="02020603050405020304" pitchFamily="18" charset="0"/>
                <a:ea typeface="Times New Roman" panose="02020603050405020304" pitchFamily="18" charset="0"/>
                <a:cs typeface="B Davat" panose="00000400000000000000" pitchFamily="2" charset="-78"/>
              </a:rPr>
              <a:t>ب ) وقتي دو قطعه داغ </a:t>
            </a:r>
            <a:r>
              <a:rPr lang="en-US" sz="2400" b="1" dirty="0">
                <a:latin typeface="Times New Roman" panose="02020603050405020304" pitchFamily="18" charset="0"/>
                <a:ea typeface="Times New Roman" panose="02020603050405020304" pitchFamily="18" charset="0"/>
                <a:cs typeface="B Davat" panose="00000400000000000000" pitchFamily="2" charset="-78"/>
              </a:rPr>
              <a:t>A</a:t>
            </a:r>
            <a:r>
              <a:rPr lang="fa-IR" sz="2400" b="1" dirty="0">
                <a:latin typeface="Times New Roman" panose="02020603050405020304" pitchFamily="18" charset="0"/>
                <a:ea typeface="Times New Roman" panose="02020603050405020304" pitchFamily="18" charset="0"/>
                <a:cs typeface="B Davat" panose="00000400000000000000" pitchFamily="2" charset="-78"/>
              </a:rPr>
              <a:t> و سرد </a:t>
            </a:r>
            <a:r>
              <a:rPr lang="en-US" sz="2400" b="1" dirty="0">
                <a:latin typeface="Times New Roman" panose="02020603050405020304" pitchFamily="18" charset="0"/>
                <a:ea typeface="Times New Roman" panose="02020603050405020304" pitchFamily="18" charset="0"/>
                <a:cs typeface="B Davat" panose="00000400000000000000" pitchFamily="2" charset="-78"/>
              </a:rPr>
              <a:t>B</a:t>
            </a:r>
            <a:r>
              <a:rPr lang="fa-IR" sz="2400" b="1" dirty="0">
                <a:latin typeface="Times New Roman" panose="02020603050405020304" pitchFamily="18" charset="0"/>
                <a:ea typeface="Times New Roman" panose="02020603050405020304" pitchFamily="18" charset="0"/>
                <a:cs typeface="B Davat" panose="00000400000000000000" pitchFamily="2" charset="-78"/>
              </a:rPr>
              <a:t> را در تماس با يكديگر قرار مي دهيم جنبش مولكولي </a:t>
            </a:r>
            <a:r>
              <a:rPr lang="en-US" sz="2400" b="1" dirty="0">
                <a:latin typeface="Times New Roman" panose="02020603050405020304" pitchFamily="18" charset="0"/>
                <a:ea typeface="Times New Roman" panose="02020603050405020304" pitchFamily="18" charset="0"/>
                <a:cs typeface="B Davat" panose="00000400000000000000" pitchFamily="2" charset="-78"/>
              </a:rPr>
              <a:t>A</a:t>
            </a: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كم </a:t>
            </a:r>
            <a:r>
              <a:rPr lang="fa-IR" sz="2400" b="1" dirty="0">
                <a:latin typeface="Times New Roman" panose="02020603050405020304" pitchFamily="18" charset="0"/>
                <a:ea typeface="Times New Roman" panose="02020603050405020304" pitchFamily="18" charset="0"/>
                <a:cs typeface="B Davat" panose="00000400000000000000" pitchFamily="2" charset="-78"/>
              </a:rPr>
              <a:t>و جنبش مولكولي هاي </a:t>
            </a:r>
            <a:r>
              <a:rPr lang="en-US" sz="2400" b="1" dirty="0">
                <a:latin typeface="Times New Roman" panose="02020603050405020304" pitchFamily="18" charset="0"/>
                <a:ea typeface="Times New Roman" panose="02020603050405020304" pitchFamily="18" charset="0"/>
                <a:cs typeface="B Davat" panose="00000400000000000000" pitchFamily="2" charset="-78"/>
              </a:rPr>
              <a:t>B</a:t>
            </a:r>
            <a:r>
              <a:rPr lang="fa-IR" sz="2400" b="1" dirty="0">
                <a:latin typeface="Times New Roman" panose="02020603050405020304" pitchFamily="18" charset="0"/>
                <a:ea typeface="Times New Roman" panose="02020603050405020304" pitchFamily="18" charset="0"/>
                <a:cs typeface="B Davat" panose="00000400000000000000" pitchFamily="2" charset="-78"/>
              </a:rPr>
              <a:t> زياد مي شود و اين عمل آن قدر ادامه پيدا مي كند تا به طور متوسط جنبش مولكولي دو جسم يكسان شود .</a:t>
            </a:r>
            <a:endParaRPr lang="en-US" sz="2400" dirty="0">
              <a:effectLst/>
              <a:latin typeface="Times New Roman" panose="02020603050405020304" pitchFamily="18" charset="0"/>
              <a:ea typeface="Times New Roman" panose="02020603050405020304" pitchFamily="18" charset="0"/>
              <a:cs typeface="B Dava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Documents and Settings\ahmadi\Desktop\تصاوير علوم 7\85.JPG"/>
          <p:cNvPicPr>
            <a:picLocks noChangeAspect="1" noChangeArrowheads="1"/>
          </p:cNvPicPr>
          <p:nvPr/>
        </p:nvPicPr>
        <p:blipFill>
          <a:blip r:embed="rId2"/>
          <a:srcRect/>
          <a:stretch>
            <a:fillRect/>
          </a:stretch>
        </p:blipFill>
        <p:spPr bwMode="auto">
          <a:xfrm>
            <a:off x="381000" y="2158452"/>
            <a:ext cx="2343150" cy="2571750"/>
          </a:xfrm>
          <a:prstGeom prst="rect">
            <a:avLst/>
          </a:prstGeom>
          <a:noFill/>
        </p:spPr>
      </p:pic>
      <p:sp>
        <p:nvSpPr>
          <p:cNvPr id="2" name="Rectangle 1"/>
          <p:cNvSpPr/>
          <p:nvPr/>
        </p:nvSpPr>
        <p:spPr>
          <a:xfrm>
            <a:off x="990600" y="1143000"/>
            <a:ext cx="7848600" cy="923330"/>
          </a:xfrm>
          <a:prstGeom prst="rect">
            <a:avLst/>
          </a:prstGeom>
          <a:solidFill>
            <a:srgbClr val="99FF33"/>
          </a:solidFill>
          <a:ln>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در آموزش رسانش مي توانيم از فراخواني تجربه آموزشي دانش آموزان استفاده كنيم اغلب دانش آموزان تجربه كباب كردن و داغ شدن سيخ ها را دارند .</a:t>
            </a:r>
            <a:endParaRPr lang="en-US" sz="1600" dirty="0">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730" y="2612751"/>
            <a:ext cx="5919019" cy="2133600"/>
          </a:xfrm>
          <a:prstGeom prst="rect">
            <a:avLst/>
          </a:prstGeom>
        </p:spPr>
      </p:pic>
      <p:pic>
        <p:nvPicPr>
          <p:cNvPr id="6" name="Picture 2" descr="C:\Documents and Settings\ahmadi\Desktop\تصاوير علوم 7\72.JPG"/>
          <p:cNvPicPr>
            <a:picLocks noGrp="1" noChangeAspect="1" noChangeArrowheads="1"/>
          </p:cNvPicPr>
          <p:nvPr>
            <p:ph idx="1"/>
          </p:nvPr>
        </p:nvPicPr>
        <p:blipFill>
          <a:blip r:embed="rId4"/>
          <a:srcRect/>
          <a:stretch>
            <a:fillRect/>
          </a:stretch>
        </p:blipFill>
        <p:spPr bwMode="auto">
          <a:xfrm>
            <a:off x="3114675" y="5029200"/>
            <a:ext cx="6029325" cy="15811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048000"/>
            <a:ext cx="4905375" cy="2695575"/>
          </a:xfrm>
          <a:prstGeom prst="rect">
            <a:avLst/>
          </a:prstGeom>
        </p:spPr>
      </p:pic>
      <p:sp>
        <p:nvSpPr>
          <p:cNvPr id="5" name="Rectangle 4"/>
          <p:cNvSpPr/>
          <p:nvPr/>
        </p:nvSpPr>
        <p:spPr>
          <a:xfrm>
            <a:off x="838200" y="1295400"/>
            <a:ext cx="7924800" cy="1338828"/>
          </a:xfrm>
          <a:prstGeom prst="rect">
            <a:avLst/>
          </a:prstGeom>
          <a:solidFill>
            <a:srgbClr val="99FF33"/>
          </a:solidFill>
          <a:ln w="28575">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آزمايش : هدف اين آزمايش بررسي آهنگ رسانندگي گرمايي در مواد مختلف است اين آزمايش نشان مي دهد رسانندگي گرمايي مس بسيار زياد ، فولاد و آهن نيز زياد بوده و رسانندگي گرمايي شيشه بسيار كم است و از اين جا نارسانا ها يا عايق ها را معرفي مي كنيم .</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4939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2454640"/>
            <a:ext cx="5091499" cy="2209800"/>
          </a:xfrm>
          <a:prstGeom prst="rect">
            <a:avLst/>
          </a:prstGeom>
        </p:spPr>
      </p:pic>
      <p:pic>
        <p:nvPicPr>
          <p:cNvPr id="5" name="Picture 3" descr="C:\Documents and Settings\ahmadi\Desktop\تصاوير علوم 7\1-glass.jpg"/>
          <p:cNvPicPr>
            <a:picLocks noChangeAspect="1" noChangeArrowheads="1"/>
          </p:cNvPicPr>
          <p:nvPr/>
        </p:nvPicPr>
        <p:blipFill>
          <a:blip r:embed="rId3"/>
          <a:srcRect/>
          <a:stretch>
            <a:fillRect/>
          </a:stretch>
        </p:blipFill>
        <p:spPr bwMode="auto">
          <a:xfrm>
            <a:off x="6055738" y="4664440"/>
            <a:ext cx="1200150" cy="2105025"/>
          </a:xfrm>
          <a:prstGeom prst="rect">
            <a:avLst/>
          </a:prstGeom>
          <a:noFill/>
        </p:spPr>
      </p:pic>
      <p:pic>
        <p:nvPicPr>
          <p:cNvPr id="6" name="Picture 2" descr="C:\Documents and Settings\ahmadi\Desktop\تصاوير علوم 7\2-glass.jpg"/>
          <p:cNvPicPr>
            <a:picLocks noGrp="1" noChangeAspect="1" noChangeArrowheads="1"/>
          </p:cNvPicPr>
          <p:nvPr>
            <p:ph idx="1"/>
          </p:nvPr>
        </p:nvPicPr>
        <p:blipFill>
          <a:blip r:embed="rId4"/>
          <a:srcRect/>
          <a:stretch>
            <a:fillRect/>
          </a:stretch>
        </p:blipFill>
        <p:spPr bwMode="auto">
          <a:xfrm>
            <a:off x="7363621" y="4676775"/>
            <a:ext cx="1247775" cy="2181225"/>
          </a:xfrm>
          <a:prstGeom prst="rect">
            <a:avLst/>
          </a:prstGeom>
          <a:noFill/>
        </p:spPr>
      </p:pic>
      <p:pic>
        <p:nvPicPr>
          <p:cNvPr id="7" name="Picture 3" descr="C:\Documents and Settings\ahmadi\Desktop\تصاوير علوم 7\66.JPG"/>
          <p:cNvPicPr>
            <a:picLocks noChangeAspect="1" noChangeArrowheads="1"/>
          </p:cNvPicPr>
          <p:nvPr/>
        </p:nvPicPr>
        <p:blipFill>
          <a:blip r:embed="rId5"/>
          <a:srcRect/>
          <a:stretch>
            <a:fillRect/>
          </a:stretch>
        </p:blipFill>
        <p:spPr bwMode="auto">
          <a:xfrm>
            <a:off x="284669" y="3835765"/>
            <a:ext cx="3048000" cy="2933700"/>
          </a:xfrm>
          <a:prstGeom prst="rect">
            <a:avLst/>
          </a:prstGeom>
          <a:noFill/>
        </p:spPr>
      </p:pic>
      <p:sp>
        <p:nvSpPr>
          <p:cNvPr id="8" name="Rectangle 7"/>
          <p:cNvSpPr/>
          <p:nvPr/>
        </p:nvSpPr>
        <p:spPr>
          <a:xfrm>
            <a:off x="685800" y="1058270"/>
            <a:ext cx="8229600" cy="1338828"/>
          </a:xfrm>
          <a:prstGeom prst="rect">
            <a:avLst/>
          </a:prstGeom>
          <a:solidFill>
            <a:srgbClr val="99FF33"/>
          </a:solidFill>
          <a:ln>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برف و برفك نيز به علت محبوس كردن زياد هوا ، عايق گرمايي هستند جمع شدن مقدار زيادي برفك درداخل يخچال سبب كاهش انتقال گرما شده و بازدهي يخچال را پايين مي آورد امروزه يخچال ها به گونه اي طراحي مي شوند كه در آن ها برفك نزند.</a:t>
            </a: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847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ahmadi\Desktop\تصاوير علوم 7\Convection-heater.jpg"/>
          <p:cNvPicPr>
            <a:picLocks noChangeAspect="1" noChangeArrowheads="1"/>
          </p:cNvPicPr>
          <p:nvPr/>
        </p:nvPicPr>
        <p:blipFill>
          <a:blip r:embed="rId2"/>
          <a:srcRect/>
          <a:stretch>
            <a:fillRect/>
          </a:stretch>
        </p:blipFill>
        <p:spPr bwMode="auto">
          <a:xfrm>
            <a:off x="5257800" y="2895600"/>
            <a:ext cx="2924175" cy="3810000"/>
          </a:xfrm>
          <a:prstGeom prst="rect">
            <a:avLst/>
          </a:prstGeom>
          <a:noFill/>
        </p:spPr>
      </p:pic>
      <p:pic>
        <p:nvPicPr>
          <p:cNvPr id="4" name="Picture 3" descr="C:\Documents and Settings\ahmadi\Desktop\تصاوير علوم 7\86.JPG"/>
          <p:cNvPicPr>
            <a:picLocks noChangeAspect="1" noChangeArrowheads="1"/>
          </p:cNvPicPr>
          <p:nvPr/>
        </p:nvPicPr>
        <p:blipFill>
          <a:blip r:embed="rId3"/>
          <a:srcRect/>
          <a:stretch>
            <a:fillRect/>
          </a:stretch>
        </p:blipFill>
        <p:spPr bwMode="auto">
          <a:xfrm>
            <a:off x="1143000" y="3086100"/>
            <a:ext cx="2886075" cy="3429000"/>
          </a:xfrm>
          <a:prstGeom prst="rect">
            <a:avLst/>
          </a:prstGeom>
          <a:noFill/>
        </p:spPr>
      </p:pic>
      <p:sp>
        <p:nvSpPr>
          <p:cNvPr id="2" name="Rectangle 1"/>
          <p:cNvSpPr/>
          <p:nvPr/>
        </p:nvSpPr>
        <p:spPr>
          <a:xfrm>
            <a:off x="533400" y="1143000"/>
            <a:ext cx="8372475" cy="1338828"/>
          </a:xfrm>
          <a:prstGeom prst="rect">
            <a:avLst/>
          </a:prstGeom>
          <a:solidFill>
            <a:srgbClr val="99FF33"/>
          </a:solidFill>
          <a:ln>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با اين آزمايش مي  توان مشاهده كرد كه چگونه مايع گرم شده به سمت بالا حركت مي كند و مايع سرد جاي آن را مي گيرد و با تكرار اين فرايند همه آب گرم مي شود از دانش آموزان مي خواهيم در مورد علت حركت مايع در اين آزمايش توضيح دهند .</a:t>
            </a:r>
            <a:endParaRPr lang="en-US" sz="16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hmadi\Desktop\تصاوير علوم 7\30.JPG"/>
          <p:cNvPicPr>
            <a:picLocks noChangeAspect="1" noChangeArrowheads="1"/>
          </p:cNvPicPr>
          <p:nvPr/>
        </p:nvPicPr>
        <p:blipFill>
          <a:blip r:embed="rId2"/>
          <a:srcRect/>
          <a:stretch>
            <a:fillRect/>
          </a:stretch>
        </p:blipFill>
        <p:spPr bwMode="auto">
          <a:xfrm>
            <a:off x="152400" y="2514600"/>
            <a:ext cx="5838825" cy="1895475"/>
          </a:xfrm>
          <a:prstGeom prst="rect">
            <a:avLst/>
          </a:prstGeom>
          <a:noFill/>
        </p:spPr>
      </p:pic>
      <p:sp>
        <p:nvSpPr>
          <p:cNvPr id="2" name="Rectangle 1"/>
          <p:cNvSpPr/>
          <p:nvPr/>
        </p:nvSpPr>
        <p:spPr>
          <a:xfrm>
            <a:off x="762000" y="1059663"/>
            <a:ext cx="8077200" cy="1338828"/>
          </a:xfrm>
          <a:prstGeom prst="rect">
            <a:avLst/>
          </a:prstGeom>
          <a:solidFill>
            <a:srgbClr val="99FF33"/>
          </a:solidFill>
          <a:ln>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با انجام اين فعاليت درمي يابيم ماسه خيلي سريع تر از آب گرم مي شود و دمايش بالاتر مي رود بعد از انجام اين فعاليت از دانش‌آموزان مي خواهيم توضيح دهند كه چرا در روز از طرف دريا به طرف ساحل باد و نسيم مي وزد .</a:t>
            </a:r>
            <a:endParaRPr lang="en-US" sz="16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5725" y="4174252"/>
            <a:ext cx="5248275" cy="2657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Documents and Settings\ahmadi\Desktop\تصاوير علوم 7\26.JPG"/>
          <p:cNvPicPr>
            <a:picLocks noChangeAspect="1" noChangeArrowheads="1"/>
          </p:cNvPicPr>
          <p:nvPr/>
        </p:nvPicPr>
        <p:blipFill>
          <a:blip r:embed="rId2"/>
          <a:srcRect/>
          <a:stretch>
            <a:fillRect/>
          </a:stretch>
        </p:blipFill>
        <p:spPr bwMode="auto">
          <a:xfrm>
            <a:off x="381000" y="1981200"/>
            <a:ext cx="5410200" cy="2940140"/>
          </a:xfrm>
          <a:prstGeom prst="rect">
            <a:avLst/>
          </a:prstGeom>
          <a:noFill/>
        </p:spPr>
      </p:pic>
      <p:pic>
        <p:nvPicPr>
          <p:cNvPr id="6" name="Picture 2" descr="C:\Documents and Settings\ahmadi\Desktop\تصاوير علوم 7\24.JPG"/>
          <p:cNvPicPr>
            <a:picLocks noGrp="1" noChangeAspect="1" noChangeArrowheads="1"/>
          </p:cNvPicPr>
          <p:nvPr>
            <p:ph idx="1"/>
          </p:nvPr>
        </p:nvPicPr>
        <p:blipFill>
          <a:blip r:embed="rId3"/>
          <a:srcRect/>
          <a:stretch>
            <a:fillRect/>
          </a:stretch>
        </p:blipFill>
        <p:spPr bwMode="auto">
          <a:xfrm>
            <a:off x="5808260" y="1255757"/>
            <a:ext cx="3162300" cy="43910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Documents and Settings\ahmadi\Desktop\تصاوير علوم 7\71.JPG"/>
          <p:cNvPicPr>
            <a:picLocks noChangeAspect="1" noChangeArrowheads="1"/>
          </p:cNvPicPr>
          <p:nvPr/>
        </p:nvPicPr>
        <p:blipFill>
          <a:blip r:embed="rId2"/>
          <a:srcRect/>
          <a:stretch>
            <a:fillRect/>
          </a:stretch>
        </p:blipFill>
        <p:spPr bwMode="auto">
          <a:xfrm>
            <a:off x="378598" y="3723422"/>
            <a:ext cx="4536302" cy="2724150"/>
          </a:xfrm>
          <a:prstGeom prst="rect">
            <a:avLst/>
          </a:prstGeom>
          <a:noFill/>
        </p:spPr>
      </p:pic>
      <p:sp>
        <p:nvSpPr>
          <p:cNvPr id="3" name="Rectangle 2"/>
          <p:cNvSpPr/>
          <p:nvPr/>
        </p:nvSpPr>
        <p:spPr>
          <a:xfrm>
            <a:off x="914400" y="1371600"/>
            <a:ext cx="8001000" cy="1338828"/>
          </a:xfrm>
          <a:prstGeom prst="rect">
            <a:avLst/>
          </a:prstGeom>
          <a:solidFill>
            <a:srgbClr val="99FF33"/>
          </a:solidFill>
          <a:ln>
            <a:solidFill>
              <a:schemeClr val="tx1"/>
            </a:solidFill>
            <a:prstDash val="lgDash"/>
          </a:ln>
        </p:spPr>
        <p:txBody>
          <a:bodyPr wrap="square">
            <a:spAutoFit/>
          </a:bodyPr>
          <a:lstStyle/>
          <a:p>
            <a:pPr algn="justLow" rtl="1">
              <a:lnSpc>
                <a:spcPct val="150000"/>
              </a:lnSpc>
              <a:spcAft>
                <a:spcPts val="0"/>
              </a:spcAft>
            </a:pPr>
            <a:r>
              <a:rPr lang="fa-IR" b="1" dirty="0">
                <a:latin typeface="Times New Roman" panose="02020603050405020304" pitchFamily="18" charset="0"/>
                <a:ea typeface="Times New Roman" panose="02020603050405020304" pitchFamily="18" charset="0"/>
                <a:cs typeface="B Lotus" panose="00000400000000000000" pitchFamily="2" charset="-78"/>
              </a:rPr>
              <a:t>فضاي زيادي بين زمين و خورشيد خالي از هوا و ماده است ( خلا) امكان رسيدن انرژي خورشيد به روش همرفت و رسانش وجود ندارد . بنابراين انرژي خورشيد به روش ديگر به زمين مي رسد و سپس اين روش انتقال انرژي را معرفي مي كنيم .</a:t>
            </a:r>
            <a:endParaRPr lang="en-US" sz="1600"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3720010"/>
            <a:ext cx="3154396" cy="26193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066800"/>
            <a:ext cx="7848600" cy="4572000"/>
          </a:xfrm>
          <a:solidFill>
            <a:schemeClr val="accent3">
              <a:lumMod val="75000"/>
            </a:schemeClr>
          </a:solidFill>
          <a:ln>
            <a:solidFill>
              <a:schemeClr val="tx1"/>
            </a:solidFill>
            <a:prstDash val="lgDash"/>
          </a:ln>
          <a:effectLst>
            <a:outerShdw blurRad="44450" dist="27940" dir="5400000" algn="ctr">
              <a:srgbClr val="000000">
                <a:alpha val="32000"/>
              </a:srgbClr>
            </a:outerShdw>
          </a:effectLst>
        </p:spPr>
        <p:txBody>
          <a:bodyPr>
            <a:normAutofit/>
          </a:bodyPr>
          <a:lstStyle/>
          <a:p>
            <a:pPr marL="0" indent="0" algn="just" rtl="1">
              <a:lnSpc>
                <a:spcPct val="100000"/>
              </a:lnSpc>
              <a:buNone/>
            </a:pPr>
            <a:r>
              <a:rPr lang="fa-IR" sz="2800" b="1" dirty="0" smtClean="0">
                <a:solidFill>
                  <a:schemeClr val="bg1"/>
                </a:solidFill>
                <a:cs typeface="B Davat" panose="00000400000000000000" pitchFamily="2" charset="-78"/>
              </a:rPr>
              <a:t>فصل در يك نگاه </a:t>
            </a:r>
          </a:p>
          <a:p>
            <a:pPr marL="0" indent="0" algn="just" rtl="1">
              <a:lnSpc>
                <a:spcPct val="100000"/>
              </a:lnSpc>
              <a:buNone/>
            </a:pPr>
            <a:r>
              <a:rPr lang="fa-IR" sz="2800" b="1" dirty="0" smtClean="0">
                <a:cs typeface="B Davat" panose="00000400000000000000" pitchFamily="2" charset="-78"/>
              </a:rPr>
              <a:t>اين فصل ابتدا به اهميت دما در حيات جانداران مي پردازد و سپس آموزش مفهوم دما و دماسنجي را پيگيري مي كند در اين مبحث به نحوه مدرج كردن دماسنج و اين كه با حس لامسه نمي توان مقداردماي اجسام را تشخيص داد پرداخته است. </a:t>
            </a:r>
          </a:p>
          <a:p>
            <a:pPr marL="0" indent="0" algn="just" rtl="1">
              <a:lnSpc>
                <a:spcPct val="100000"/>
              </a:lnSpc>
              <a:buNone/>
            </a:pPr>
            <a:r>
              <a:rPr lang="fa-IR" sz="2800" b="1" dirty="0" smtClean="0">
                <a:cs typeface="B Davat" panose="00000400000000000000" pitchFamily="2" charset="-78"/>
              </a:rPr>
              <a:t>در ادامه آموزش مفاهيم گرما ،دماي تعادل و انتقال انرژي از جسم گرم به سرد ( گرما ) و ديدگاه ميكروسكوپيك مطرح مي شود و روش انتقال گرما به روش رسانش ، همرفت و تابش بيان مي گردد.</a:t>
            </a:r>
            <a:endParaRPr lang="en-US" sz="2800" dirty="0">
              <a:cs typeface="B Dava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Documents and Settings\ahmadi\Desktop\تصاوير علوم 7\68.JPG"/>
          <p:cNvPicPr>
            <a:picLocks noGrp="1" noChangeAspect="1" noChangeArrowheads="1"/>
          </p:cNvPicPr>
          <p:nvPr>
            <p:ph idx="1"/>
          </p:nvPr>
        </p:nvPicPr>
        <p:blipFill>
          <a:blip r:embed="rId2"/>
          <a:srcRect/>
          <a:stretch>
            <a:fillRect/>
          </a:stretch>
        </p:blipFill>
        <p:spPr bwMode="auto">
          <a:xfrm>
            <a:off x="6181151" y="3581400"/>
            <a:ext cx="2369171" cy="2976011"/>
          </a:xfrm>
          <a:prstGeom prst="rect">
            <a:avLst/>
          </a:prstGeom>
          <a:noFill/>
        </p:spPr>
      </p:pic>
      <p:sp>
        <p:nvSpPr>
          <p:cNvPr id="2" name="Rectangle 1"/>
          <p:cNvSpPr/>
          <p:nvPr/>
        </p:nvSpPr>
        <p:spPr>
          <a:xfrm>
            <a:off x="1219200" y="1066800"/>
            <a:ext cx="7315200" cy="2246769"/>
          </a:xfrm>
          <a:prstGeom prst="rect">
            <a:avLst/>
          </a:prstGeom>
          <a:solidFill>
            <a:srgbClr val="99FF33"/>
          </a:solidFill>
          <a:ln>
            <a:solidFill>
              <a:schemeClr val="tx1"/>
            </a:solidFill>
            <a:prstDash val="lgDash"/>
          </a:ln>
        </p:spPr>
        <p:txBody>
          <a:bodyPr wrap="square">
            <a:spAutoFit/>
          </a:bodyPr>
          <a:lstStyle/>
          <a:p>
            <a:pPr algn="justLow" rtl="1">
              <a:spcAft>
                <a:spcPts val="0"/>
              </a:spcAft>
            </a:pPr>
            <a:r>
              <a:rPr lang="fa-IR" sz="2000" b="1" dirty="0">
                <a:latin typeface="Times New Roman" panose="02020603050405020304" pitchFamily="18" charset="0"/>
                <a:ea typeface="Times New Roman" panose="02020603050405020304" pitchFamily="18" charset="0"/>
                <a:cs typeface="B Davat" panose="00000400000000000000" pitchFamily="2" charset="-78"/>
              </a:rPr>
              <a:t>. از اين آزمايش نتيجه مي گيريم آب داغ در قوري يا ليوان سفيد و براق ديرتر سرد مي شود در حالي كه در قوري يا ليوان سياه </a:t>
            </a:r>
            <a:r>
              <a:rPr lang="fa-IR" sz="2000" b="1" dirty="0" smtClean="0">
                <a:latin typeface="Times New Roman" panose="02020603050405020304" pitchFamily="18" charset="0"/>
                <a:ea typeface="Times New Roman" panose="02020603050405020304" pitchFamily="18" charset="0"/>
                <a:cs typeface="B Davat" panose="00000400000000000000" pitchFamily="2" charset="-78"/>
              </a:rPr>
              <a:t> </a:t>
            </a:r>
            <a:r>
              <a:rPr lang="fa-IR" sz="2000" b="1" dirty="0">
                <a:latin typeface="Times New Roman" panose="02020603050405020304" pitchFamily="18" charset="0"/>
                <a:ea typeface="Times New Roman" panose="02020603050405020304" pitchFamily="18" charset="0"/>
                <a:cs typeface="B Davat" panose="00000400000000000000" pitchFamily="2" charset="-78"/>
              </a:rPr>
              <a:t>زودتر سرد مي شود به همين دليل معمولاً رنگ قوري ها را نقره اي انتخاب مي </a:t>
            </a:r>
            <a:r>
              <a:rPr lang="fa-IR" sz="2000" b="1" dirty="0" smtClean="0">
                <a:latin typeface="Times New Roman" panose="02020603050405020304" pitchFamily="18" charset="0"/>
                <a:ea typeface="Times New Roman" panose="02020603050405020304" pitchFamily="18" charset="0"/>
                <a:cs typeface="B Davat" panose="00000400000000000000" pitchFamily="2" charset="-78"/>
              </a:rPr>
              <a:t>كنند  </a:t>
            </a:r>
            <a:r>
              <a:rPr lang="fa-IR" sz="2000" b="1" dirty="0" smtClean="0">
                <a:cs typeface="B Davat" panose="00000400000000000000" pitchFamily="2" charset="-78"/>
              </a:rPr>
              <a:t>ميزان </a:t>
            </a:r>
            <a:r>
              <a:rPr lang="fa-IR" sz="2000" b="1" dirty="0">
                <a:cs typeface="B Davat" panose="00000400000000000000" pitchFamily="2" charset="-78"/>
              </a:rPr>
              <a:t>تابش دو جسم هم دما به رنگ و برخي از ويژگي هاي سطح دو جسم بستگي دارد </a:t>
            </a:r>
            <a:endParaRPr lang="fa-IR" sz="2000" b="1" dirty="0" smtClean="0">
              <a:latin typeface="Times New Roman" panose="02020603050405020304" pitchFamily="18" charset="0"/>
              <a:ea typeface="Times New Roman" panose="02020603050405020304" pitchFamily="18" charset="0"/>
              <a:cs typeface="B Davat" panose="00000400000000000000" pitchFamily="2" charset="-78"/>
            </a:endParaRPr>
          </a:p>
          <a:p>
            <a:pPr algn="justLow" rtl="1">
              <a:spcAft>
                <a:spcPts val="0"/>
              </a:spcAft>
            </a:pPr>
            <a:r>
              <a:rPr lang="fa-IR" sz="2000" b="1" dirty="0" smtClean="0">
                <a:latin typeface="Times New Roman" panose="02020603050405020304" pitchFamily="18" charset="0"/>
                <a:ea typeface="Times New Roman" panose="02020603050405020304" pitchFamily="18" charset="0"/>
                <a:cs typeface="B Davat" panose="00000400000000000000" pitchFamily="2" charset="-78"/>
              </a:rPr>
              <a:t> </a:t>
            </a:r>
            <a:endParaRPr lang="en-US" sz="2000" dirty="0">
              <a:latin typeface="Times New Roman" panose="02020603050405020304" pitchFamily="18" charset="0"/>
              <a:ea typeface="Times New Roman" panose="02020603050405020304" pitchFamily="18" charset="0"/>
              <a:cs typeface="B Davat" panose="00000400000000000000" pitchFamily="2" charset="-78"/>
            </a:endParaRPr>
          </a:p>
          <a:p>
            <a:pPr algn="r" rtl="1"/>
            <a:r>
              <a:rPr lang="fa-IR" sz="2000" b="1" dirty="0">
                <a:latin typeface="Times New Roman" panose="02020603050405020304" pitchFamily="18" charset="0"/>
                <a:ea typeface="Times New Roman" panose="02020603050405020304" pitchFamily="18" charset="0"/>
                <a:cs typeface="B Davat" panose="00000400000000000000" pitchFamily="2" charset="-78"/>
              </a:rPr>
              <a:t>پرسش پيشنهادي : به نظر شما چرا جانوران قطبي مانند خرس قطبي و روباه و ... به رنگ سفيد هستند </a:t>
            </a:r>
            <a:endParaRPr lang="en-US" sz="2000" dirty="0">
              <a:cs typeface="B Davat"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740667"/>
            <a:ext cx="4762500" cy="2657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8840" y="270808"/>
            <a:ext cx="7543800" cy="1938992"/>
          </a:xfrm>
          <a:prstGeom prst="rect">
            <a:avLst/>
          </a:prstGeom>
          <a:solidFill>
            <a:srgbClr val="99FF33"/>
          </a:solidFill>
          <a:ln>
            <a:solidFill>
              <a:schemeClr val="tx1"/>
            </a:solidFill>
            <a:prstDash val="lgDash"/>
          </a:ln>
        </p:spPr>
        <p:txBody>
          <a:bodyPr wrap="square">
            <a:spAutoFit/>
          </a:bodyPr>
          <a:lstStyle/>
          <a:p>
            <a:pPr algn="r" rtl="1"/>
            <a:r>
              <a:rPr lang="fa-IR" sz="2400" b="1" dirty="0" smtClean="0">
                <a:cs typeface="B Davat" panose="00000400000000000000" pitchFamily="2" charset="-78"/>
              </a:rPr>
              <a:t>جلوگيري </a:t>
            </a:r>
            <a:r>
              <a:rPr lang="fa-IR" sz="2400" b="1" dirty="0">
                <a:cs typeface="B Davat" panose="00000400000000000000" pitchFamily="2" charset="-78"/>
              </a:rPr>
              <a:t>از افزايش دما از يك حد مشخصي در بسياري از دستگاه ها الزامي است مثلا اگر دما در كيس رايانه از يك حدي بالاتر رود سبب سوختن ترانزيستور ها و... مي </a:t>
            </a:r>
            <a:r>
              <a:rPr lang="fa-IR" sz="2400" b="1" dirty="0" smtClean="0">
                <a:cs typeface="B Davat" panose="00000400000000000000" pitchFamily="2" charset="-78"/>
              </a:rPr>
              <a:t>شود م</a:t>
            </a: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ي </a:t>
            </a:r>
            <a:r>
              <a:rPr lang="fa-IR" sz="2400" b="1" dirty="0">
                <a:latin typeface="Times New Roman" panose="02020603050405020304" pitchFamily="18" charset="0"/>
                <a:ea typeface="Times New Roman" panose="02020603050405020304" pitchFamily="18" charset="0"/>
                <a:cs typeface="B Davat" panose="00000400000000000000" pitchFamily="2" charset="-78"/>
              </a:rPr>
              <a:t>توانيم از گروههاي دانش آموزي بخواهيم در مورد سوالات زير فكر كنند چرا سامانه خنك كننده خودرو ها طراحي مي شود ؟ اين سامانه چگونه كار مي كند ؟ نقش رادياتور ، آب و فن ها چيست ؟ </a:t>
            </a:r>
            <a:endParaRPr lang="en-US" sz="2400" dirty="0">
              <a:cs typeface="B Davat"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937" y="3210946"/>
            <a:ext cx="3352800" cy="24140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751" y="2419685"/>
            <a:ext cx="2180897" cy="44383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3046190"/>
            <a:ext cx="2581275" cy="27435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Documents and Settings\ahmadi\Desktop\تصاوير علوم 7\Energy_loss_from_typical_hosue.png"/>
          <p:cNvPicPr>
            <a:picLocks noChangeAspect="1" noChangeArrowheads="1"/>
          </p:cNvPicPr>
          <p:nvPr/>
        </p:nvPicPr>
        <p:blipFill>
          <a:blip r:embed="rId2"/>
          <a:srcRect/>
          <a:stretch>
            <a:fillRect/>
          </a:stretch>
        </p:blipFill>
        <p:spPr bwMode="auto">
          <a:xfrm>
            <a:off x="152400" y="1752600"/>
            <a:ext cx="4123063" cy="4114800"/>
          </a:xfrm>
          <a:prstGeom prst="rect">
            <a:avLst/>
          </a:prstGeom>
          <a:noFill/>
        </p:spPr>
      </p:pic>
      <p:sp>
        <p:nvSpPr>
          <p:cNvPr id="3" name="Rectangle 2"/>
          <p:cNvSpPr/>
          <p:nvPr/>
        </p:nvSpPr>
        <p:spPr>
          <a:xfrm>
            <a:off x="4419600" y="1295400"/>
            <a:ext cx="4572000" cy="3416320"/>
          </a:xfrm>
          <a:prstGeom prst="rect">
            <a:avLst/>
          </a:prstGeom>
          <a:solidFill>
            <a:srgbClr val="99FF33"/>
          </a:solidFill>
          <a:ln>
            <a:solidFill>
              <a:schemeClr val="tx1"/>
            </a:solidFill>
            <a:prstDash val="lgDash"/>
          </a:ln>
        </p:spPr>
        <p:txBody>
          <a:bodyPr>
            <a:spAutoFit/>
          </a:bodyPr>
          <a:lstStyle/>
          <a:p>
            <a:pPr marL="457200" algn="r" rtl="1">
              <a:lnSpc>
                <a:spcPct val="150000"/>
              </a:lnSpc>
              <a:spcAft>
                <a:spcPts val="0"/>
              </a:spcAft>
            </a:pP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عايق </a:t>
            </a:r>
            <a:r>
              <a:rPr lang="fa-IR" sz="2400" b="1" dirty="0">
                <a:latin typeface="Times New Roman" panose="02020603050405020304" pitchFamily="18" charset="0"/>
                <a:ea typeface="Times New Roman" panose="02020603050405020304" pitchFamily="18" charset="0"/>
                <a:cs typeface="B Davat" panose="00000400000000000000" pitchFamily="2" charset="-78"/>
              </a:rPr>
              <a:t>بندي سقف ها با پشم </a:t>
            </a: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شيشه </a:t>
            </a:r>
            <a:endParaRPr lang="en-US" sz="2400" dirty="0" smtClean="0">
              <a:latin typeface="Times New Roman" panose="02020603050405020304" pitchFamily="18" charset="0"/>
              <a:ea typeface="Times New Roman" panose="02020603050405020304" pitchFamily="18" charset="0"/>
              <a:cs typeface="B Davat" panose="00000400000000000000" pitchFamily="2" charset="-78"/>
            </a:endParaRPr>
          </a:p>
          <a:p>
            <a:pPr marL="457200" algn="r" rtl="1">
              <a:lnSpc>
                <a:spcPct val="150000"/>
              </a:lnSpc>
              <a:spcAft>
                <a:spcPts val="0"/>
              </a:spcAft>
            </a:pP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 استفاده از شيشه هاي دوجداره </a:t>
            </a:r>
            <a:endParaRPr lang="en-US" sz="2400" dirty="0" smtClean="0">
              <a:latin typeface="Times New Roman" panose="02020603050405020304" pitchFamily="18" charset="0"/>
              <a:ea typeface="Times New Roman" panose="02020603050405020304" pitchFamily="18" charset="0"/>
              <a:cs typeface="B Davat" panose="00000400000000000000" pitchFamily="2" charset="-78"/>
            </a:endParaRPr>
          </a:p>
          <a:p>
            <a:pPr marL="457200" algn="r" rtl="1">
              <a:lnSpc>
                <a:spcPct val="150000"/>
              </a:lnSpc>
              <a:spcAft>
                <a:spcPts val="0"/>
              </a:spcAft>
            </a:pP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 استفاده از آجرهاي دولايه كه بين آن ها هواست يا عايق پشم شيشه است </a:t>
            </a:r>
            <a:endParaRPr lang="en-US" sz="2400" dirty="0" smtClean="0">
              <a:latin typeface="Times New Roman" panose="02020603050405020304" pitchFamily="18" charset="0"/>
              <a:ea typeface="Times New Roman" panose="02020603050405020304" pitchFamily="18" charset="0"/>
              <a:cs typeface="B Davat" panose="00000400000000000000" pitchFamily="2" charset="-78"/>
            </a:endParaRPr>
          </a:p>
          <a:p>
            <a:pPr marL="457200" algn="r" rtl="1">
              <a:lnSpc>
                <a:spcPct val="150000"/>
              </a:lnSpc>
              <a:spcAft>
                <a:spcPts val="0"/>
              </a:spcAft>
            </a:pP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 </a:t>
            </a:r>
            <a:r>
              <a:rPr lang="fa-IR" sz="2400" b="1" dirty="0">
                <a:latin typeface="Times New Roman" panose="02020603050405020304" pitchFamily="18" charset="0"/>
                <a:ea typeface="Times New Roman" panose="02020603050405020304" pitchFamily="18" charset="0"/>
                <a:cs typeface="B Davat" panose="00000400000000000000" pitchFamily="2" charset="-78"/>
              </a:rPr>
              <a:t>پوشاندن تمام كف اتاق ها با فرش هاي مناسب </a:t>
            </a:r>
            <a:endParaRPr lang="en-US" sz="2400" dirty="0">
              <a:latin typeface="Times New Roman" panose="02020603050405020304" pitchFamily="18" charset="0"/>
              <a:ea typeface="Times New Roman" panose="02020603050405020304" pitchFamily="18" charset="0"/>
              <a:cs typeface="B Davat" panose="00000400000000000000" pitchFamily="2" charset="-78"/>
            </a:endParaRPr>
          </a:p>
          <a:p>
            <a:pPr algn="r" rtl="1">
              <a:lnSpc>
                <a:spcPct val="150000"/>
              </a:lnSpc>
            </a:pP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          </a:t>
            </a:r>
            <a:r>
              <a:rPr lang="fa-IR" sz="2400" b="1" dirty="0">
                <a:latin typeface="Times New Roman" panose="02020603050405020304" pitchFamily="18" charset="0"/>
                <a:ea typeface="Times New Roman" panose="02020603050405020304" pitchFamily="18" charset="0"/>
                <a:cs typeface="B Davat" panose="00000400000000000000" pitchFamily="2" charset="-78"/>
              </a:rPr>
              <a:t>انتخاب موانع و برده ها </a:t>
            </a: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  </a:t>
            </a:r>
            <a:r>
              <a:rPr lang="fa-IR" sz="2400" b="1" dirty="0">
                <a:latin typeface="Times New Roman" panose="02020603050405020304" pitchFamily="18" charset="0"/>
                <a:ea typeface="Times New Roman" panose="02020603050405020304" pitchFamily="18" charset="0"/>
                <a:cs typeface="B Davat" panose="00000400000000000000" pitchFamily="2" charset="-78"/>
              </a:rPr>
              <a:t>و پنجره ها </a:t>
            </a:r>
            <a:endParaRPr lang="en-US" sz="2400" dirty="0">
              <a:cs typeface="B Dava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04800"/>
            <a:ext cx="6134100" cy="6418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219200"/>
            <a:ext cx="7543800" cy="4031873"/>
          </a:xfrm>
          <a:prstGeom prst="rect">
            <a:avLst/>
          </a:prstGeom>
          <a:solidFill>
            <a:srgbClr val="00B0F0"/>
          </a:solidFill>
          <a:ln>
            <a:solidFill>
              <a:srgbClr val="FF0000"/>
            </a:solidFill>
            <a:prstDash val="lgDash"/>
          </a:ln>
        </p:spPr>
        <p:txBody>
          <a:bodyPr wrap="square">
            <a:spAutoFit/>
          </a:bodyPr>
          <a:lstStyle/>
          <a:p>
            <a:pPr algn="just" rtl="1"/>
            <a:r>
              <a:rPr lang="fa-IR" sz="3200" b="1" dirty="0">
                <a:latin typeface="Times New Roman" panose="02020603050405020304" pitchFamily="18" charset="0"/>
                <a:ea typeface="Times New Roman" panose="02020603050405020304" pitchFamily="18" charset="0"/>
                <a:cs typeface="B Davat" panose="00000400000000000000" pitchFamily="2" charset="-78"/>
              </a:rPr>
              <a:t>توصيه و پيشنهاد </a:t>
            </a:r>
            <a:r>
              <a:rPr lang="fa-IR" sz="3200" b="1" dirty="0" smtClean="0">
                <a:latin typeface="Times New Roman" panose="02020603050405020304" pitchFamily="18" charset="0"/>
                <a:ea typeface="Times New Roman" panose="02020603050405020304" pitchFamily="18" charset="0"/>
                <a:cs typeface="B Davat" panose="00000400000000000000" pitchFamily="2" charset="-78"/>
              </a:rPr>
              <a:t>:</a:t>
            </a:r>
            <a:endParaRPr lang="en-US" sz="3200" b="1" dirty="0" smtClean="0">
              <a:latin typeface="Times New Roman" panose="02020603050405020304" pitchFamily="18" charset="0"/>
              <a:ea typeface="Times New Roman" panose="02020603050405020304" pitchFamily="18" charset="0"/>
              <a:cs typeface="B Davat" panose="00000400000000000000" pitchFamily="2" charset="-78"/>
            </a:endParaRPr>
          </a:p>
          <a:p>
            <a:pPr algn="just" rtl="1"/>
            <a:r>
              <a:rPr lang="fa-IR" sz="3200" b="1" dirty="0" smtClean="0">
                <a:latin typeface="Times New Roman" panose="02020603050405020304" pitchFamily="18" charset="0"/>
                <a:ea typeface="Times New Roman" panose="02020603050405020304" pitchFamily="18" charset="0"/>
                <a:cs typeface="B Davat" panose="00000400000000000000" pitchFamily="2" charset="-78"/>
              </a:rPr>
              <a:t> </a:t>
            </a:r>
            <a:r>
              <a:rPr lang="fa-IR" sz="3200" b="1" dirty="0">
                <a:latin typeface="Times New Roman" panose="02020603050405020304" pitchFamily="18" charset="0"/>
                <a:ea typeface="Times New Roman" panose="02020603050405020304" pitchFamily="18" charset="0"/>
                <a:cs typeface="B Davat" panose="00000400000000000000" pitchFamily="2" charset="-78"/>
              </a:rPr>
              <a:t>از دانش آموزان بخواهيد به شكل ابتداي </a:t>
            </a:r>
            <a:r>
              <a:rPr lang="fa-IR" sz="3200" b="1" dirty="0" smtClean="0">
                <a:latin typeface="Times New Roman" panose="02020603050405020304" pitchFamily="18" charset="0"/>
                <a:ea typeface="Times New Roman" panose="02020603050405020304" pitchFamily="18" charset="0"/>
                <a:cs typeface="B Davat" panose="00000400000000000000" pitchFamily="2" charset="-78"/>
              </a:rPr>
              <a:t>فصل </a:t>
            </a:r>
            <a:r>
              <a:rPr lang="fa-IR" sz="3200" b="1" dirty="0">
                <a:latin typeface="Times New Roman" panose="02020603050405020304" pitchFamily="18" charset="0"/>
                <a:ea typeface="Times New Roman" panose="02020603050405020304" pitchFamily="18" charset="0"/>
                <a:cs typeface="B Davat" panose="00000400000000000000" pitchFamily="2" charset="-78"/>
              </a:rPr>
              <a:t>توجه كرده و متن زير آن را به دقت بخوانند و برداشت خود را د رگروه مطرح كنند و پس از بحث و گفتگو با اعضاي گروه خود ، در مورد منظور متن به يك جمع بندي برسند و سپس نظر خود را در مورد متن درس بيان كنند و گروههاي ديگر نيز نظر خود را در مورد نظر گروه ارائه كننده مطرح كنند و با بحث و گفت و گو به اهميت و نقش دما در زندگي اشاره شود </a:t>
            </a:r>
            <a:endParaRPr lang="en-US" sz="3200" dirty="0">
              <a:cs typeface="B Davat" panose="00000400000000000000" pitchFamily="2" charset="-78"/>
            </a:endParaRPr>
          </a:p>
        </p:txBody>
      </p:sp>
    </p:spTree>
    <p:extLst>
      <p:ext uri="{BB962C8B-B14F-4D97-AF65-F5344CB8AC3E}">
        <p14:creationId xmlns:p14="http://schemas.microsoft.com/office/powerpoint/2010/main" val="1817521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ahmadi\Desktop\تصاوير علوم 7\planets.jpg"/>
          <p:cNvPicPr>
            <a:picLocks noChangeAspect="1" noChangeArrowheads="1"/>
          </p:cNvPicPr>
          <p:nvPr/>
        </p:nvPicPr>
        <p:blipFill>
          <a:blip r:embed="rId2"/>
          <a:srcRect/>
          <a:stretch>
            <a:fillRect/>
          </a:stretch>
        </p:blipFill>
        <p:spPr bwMode="auto">
          <a:xfrm>
            <a:off x="5029200" y="1066800"/>
            <a:ext cx="3810000" cy="5080000"/>
          </a:xfrm>
          <a:prstGeom prst="rect">
            <a:avLst/>
          </a:prstGeom>
          <a:noFill/>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524000"/>
            <a:ext cx="3962400" cy="3143250"/>
          </a:xfrm>
          <a:prstGeom prst="rect">
            <a:avLst/>
          </a:prstGeom>
        </p:spPr>
      </p:pic>
    </p:spTree>
    <p:extLst>
      <p:ext uri="{BB962C8B-B14F-4D97-AF65-F5344CB8AC3E}">
        <p14:creationId xmlns:p14="http://schemas.microsoft.com/office/powerpoint/2010/main" val="19315324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066800"/>
            <a:ext cx="8077200" cy="5209118"/>
          </a:xfrm>
          <a:prstGeom prst="rect">
            <a:avLst/>
          </a:prstGeom>
          <a:solidFill>
            <a:srgbClr val="00B0F0"/>
          </a:solidFill>
          <a:ln>
            <a:solidFill>
              <a:srgbClr val="FF0000"/>
            </a:solidFill>
            <a:prstDash val="lgDash"/>
          </a:ln>
        </p:spPr>
        <p:txBody>
          <a:bodyPr wrap="square">
            <a:spAutoFit/>
          </a:bodyPr>
          <a:lstStyle/>
          <a:p>
            <a:pPr algn="justLow" rtl="1">
              <a:lnSpc>
                <a:spcPct val="150000"/>
              </a:lnSpc>
              <a:spcAft>
                <a:spcPts val="0"/>
              </a:spcAft>
            </a:pPr>
            <a:r>
              <a:rPr lang="fa-IR" sz="2800" b="1" dirty="0">
                <a:latin typeface="Times New Roman" panose="02020603050405020304" pitchFamily="18" charset="0"/>
                <a:ea typeface="Times New Roman" panose="02020603050405020304" pitchFamily="18" charset="0"/>
                <a:cs typeface="B Davat" panose="00000400000000000000" pitchFamily="2" charset="-78"/>
              </a:rPr>
              <a:t>توصيه و پيشنهاد :</a:t>
            </a:r>
            <a:endParaRPr lang="en-US" sz="2800" dirty="0">
              <a:latin typeface="Times New Roman" panose="02020603050405020304" pitchFamily="18" charset="0"/>
              <a:ea typeface="Times New Roman" panose="02020603050405020304" pitchFamily="18" charset="0"/>
              <a:cs typeface="B Davat" panose="00000400000000000000" pitchFamily="2" charset="-78"/>
            </a:endParaRPr>
          </a:p>
          <a:p>
            <a:pPr algn="justLow" rtl="1">
              <a:lnSpc>
                <a:spcPct val="150000"/>
              </a:lnSpc>
              <a:spcAft>
                <a:spcPts val="0"/>
              </a:spcAft>
            </a:pPr>
            <a:r>
              <a:rPr lang="fa-IR" sz="2800" b="1" dirty="0">
                <a:latin typeface="Times New Roman" panose="02020603050405020304" pitchFamily="18" charset="0"/>
                <a:ea typeface="Times New Roman" panose="02020603050405020304" pitchFamily="18" charset="0"/>
                <a:cs typeface="B Davat" panose="00000400000000000000" pitchFamily="2" charset="-78"/>
              </a:rPr>
              <a:t>از دانش آموزان مي خواهيم كه در گروه هاي خود در مورد نوع ونحوه لباس پوشيدن خود در فصل هاي مختلف با هم بحث وگفت و گو كنند و دلايل آن را توضيح دهند وسپس در مورد شكل گياهان و جانوران در مناطق گرمسيري و سردسيري بحث كنند. با اين فعاليت مي توان دانش آموزان را به اهميت دما در زندگي جانداران بيش تر آشنا كرد.</a:t>
            </a:r>
            <a:endParaRPr lang="en-US" sz="2800" dirty="0">
              <a:latin typeface="Times New Roman" panose="02020603050405020304" pitchFamily="18" charset="0"/>
              <a:ea typeface="Times New Roman" panose="02020603050405020304" pitchFamily="18" charset="0"/>
              <a:cs typeface="B Davat" panose="00000400000000000000" pitchFamily="2" charset="-78"/>
            </a:endParaRPr>
          </a:p>
          <a:p>
            <a:pPr algn="justLow" rtl="1">
              <a:lnSpc>
                <a:spcPct val="150000"/>
              </a:lnSpc>
              <a:spcAft>
                <a:spcPts val="0"/>
              </a:spcAft>
            </a:pPr>
            <a:r>
              <a:rPr lang="fa-IR" sz="2800" b="1" dirty="0">
                <a:latin typeface="Times New Roman" panose="02020603050405020304" pitchFamily="18" charset="0"/>
                <a:ea typeface="Times New Roman" panose="02020603050405020304" pitchFamily="18" charset="0"/>
                <a:cs typeface="B Davat" panose="00000400000000000000" pitchFamily="2" charset="-78"/>
              </a:rPr>
              <a:t>دانش آموزان به طور مقدماتي با مفهوم دما آشنا هستند.در اينجا مي خواهيم اين مفهوم به صورت عميق وگسترده تر براي آن ها قابل درك شود .</a:t>
            </a:r>
            <a:endParaRPr lang="en-US" sz="2800" dirty="0">
              <a:effectLst/>
              <a:latin typeface="Times New Roman" panose="02020603050405020304" pitchFamily="18" charset="0"/>
              <a:ea typeface="Times New Roman" panose="02020603050405020304" pitchFamily="18" charset="0"/>
              <a:cs typeface="B Davat" panose="00000400000000000000" pitchFamily="2" charset="-78"/>
            </a:endParaRPr>
          </a:p>
        </p:txBody>
      </p:sp>
    </p:spTree>
    <p:extLst>
      <p:ext uri="{BB962C8B-B14F-4D97-AF65-F5344CB8AC3E}">
        <p14:creationId xmlns:p14="http://schemas.microsoft.com/office/powerpoint/2010/main" val="1154285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1219200"/>
            <a:ext cx="5410200" cy="4154984"/>
          </a:xfrm>
          <a:prstGeom prst="rect">
            <a:avLst/>
          </a:prstGeom>
          <a:solidFill>
            <a:srgbClr val="00B0F0"/>
          </a:solidFill>
          <a:ln>
            <a:solidFill>
              <a:srgbClr val="FF0000"/>
            </a:solidFill>
            <a:prstDash val="lgDash"/>
          </a:ln>
        </p:spPr>
        <p:txBody>
          <a:bodyPr wrap="square">
            <a:spAutoFit/>
          </a:bodyPr>
          <a:lstStyle/>
          <a:p>
            <a:pPr algn="just" rtl="1">
              <a:spcAft>
                <a:spcPts val="0"/>
              </a:spcAft>
            </a:pPr>
            <a:r>
              <a:rPr lang="fa-IR" sz="2400" b="1" dirty="0">
                <a:latin typeface="Times New Roman" panose="02020603050405020304" pitchFamily="18" charset="0"/>
                <a:ea typeface="Times New Roman" panose="02020603050405020304" pitchFamily="18" charset="0"/>
                <a:cs typeface="B Davat" panose="00000400000000000000" pitchFamily="2" charset="-78"/>
              </a:rPr>
              <a:t>پيشنهاد </a:t>
            </a:r>
            <a:endParaRPr lang="en-US" sz="2400" dirty="0">
              <a:latin typeface="Times New Roman" panose="02020603050405020304" pitchFamily="18" charset="0"/>
              <a:ea typeface="Times New Roman" panose="02020603050405020304" pitchFamily="18" charset="0"/>
              <a:cs typeface="B Davat" panose="00000400000000000000" pitchFamily="2" charset="-78"/>
            </a:endParaRPr>
          </a:p>
          <a:p>
            <a:pPr algn="just" rtl="1">
              <a:spcAft>
                <a:spcPts val="0"/>
              </a:spcAft>
            </a:pPr>
            <a:r>
              <a:rPr lang="fa-IR" sz="2400" b="1" dirty="0">
                <a:latin typeface="Times New Roman" panose="02020603050405020304" pitchFamily="18" charset="0"/>
                <a:ea typeface="Times New Roman" panose="02020603050405020304" pitchFamily="18" charset="0"/>
                <a:cs typeface="B Davat" panose="00000400000000000000" pitchFamily="2" charset="-78"/>
              </a:rPr>
              <a:t>يك فنجان آب داغ و يك فنجان آب سرد  را به كلاس مي بريم از بچه ها مي خواهيم با دست زدن به فنجان ها </a:t>
            </a:r>
            <a:r>
              <a:rPr lang="fa-IR" sz="2400" b="1" dirty="0" smtClean="0">
                <a:latin typeface="Times New Roman" panose="02020603050405020304" pitchFamily="18" charset="0"/>
                <a:ea typeface="Times New Roman" panose="02020603050405020304" pitchFamily="18" charset="0"/>
                <a:cs typeface="B Davat" panose="00000400000000000000" pitchFamily="2" charset="-78"/>
              </a:rPr>
              <a:t>بگویند </a:t>
            </a:r>
            <a:r>
              <a:rPr lang="fa-IR" sz="2400" b="1" dirty="0">
                <a:latin typeface="Times New Roman" panose="02020603050405020304" pitchFamily="18" charset="0"/>
                <a:ea typeface="Times New Roman" panose="02020603050405020304" pitchFamily="18" charset="0"/>
                <a:cs typeface="B Davat" panose="00000400000000000000" pitchFamily="2" charset="-78"/>
              </a:rPr>
              <a:t>نيروهاي كدام يك بيش تر است ؟</a:t>
            </a:r>
            <a:endParaRPr lang="en-US" sz="2400" dirty="0">
              <a:latin typeface="Times New Roman" panose="02020603050405020304" pitchFamily="18" charset="0"/>
              <a:ea typeface="Times New Roman" panose="02020603050405020304" pitchFamily="18" charset="0"/>
              <a:cs typeface="B Davat" panose="00000400000000000000" pitchFamily="2" charset="-78"/>
            </a:endParaRPr>
          </a:p>
          <a:p>
            <a:pPr algn="just" rtl="1"/>
            <a:r>
              <a:rPr lang="fa-IR" sz="2400" b="1" dirty="0">
                <a:latin typeface="Times New Roman" panose="02020603050405020304" pitchFamily="18" charset="0"/>
                <a:ea typeface="Times New Roman" panose="02020603050405020304" pitchFamily="18" charset="0"/>
                <a:cs typeface="B Davat" panose="00000400000000000000" pitchFamily="2" charset="-78"/>
              </a:rPr>
              <a:t>پس از پاسخ دادن از آن ها مي خواهيم بگوئيد دماي آب درون هر يك از فنجان ها چقدر است ؟ دانش آموزان نمي توانند به اين سوال پاسخ دهند و اين مقدمه اي براي اين بحث مي شود كه با حس لامسه نمي توان مقدار دماي يك جسم را تعيين كرد و فقط مي توان به طور نسبي ميزان سردي و گرمي دو جسم را با هم مقايسه كرد ( البته در مواردي نيز اين تشخيص دچار اختلال  مي شود )</a:t>
            </a:r>
            <a:endParaRPr lang="en-US" sz="2400" dirty="0">
              <a:cs typeface="B Davat"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533400"/>
            <a:ext cx="5943600" cy="2585323"/>
          </a:xfrm>
          <a:prstGeom prst="rect">
            <a:avLst/>
          </a:prstGeom>
          <a:solidFill>
            <a:srgbClr val="00FF00"/>
          </a:solidFill>
          <a:ln w="19050">
            <a:solidFill>
              <a:schemeClr val="tx1"/>
            </a:solidFill>
            <a:prstDash val="lgDash"/>
          </a:ln>
        </p:spPr>
        <p:txBody>
          <a:bodyPr wrap="square">
            <a:spAutoFit/>
          </a:bodyPr>
          <a:lstStyle/>
          <a:p>
            <a:pPr algn="justLow" rtl="1">
              <a:lnSpc>
                <a:spcPct val="150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آزمايش :</a:t>
            </a:r>
          </a:p>
          <a:p>
            <a:pPr algn="justLow" rtl="1">
              <a:lnSpc>
                <a:spcPct val="150000"/>
              </a:lnSpc>
              <a:spcAft>
                <a:spcPts val="0"/>
              </a:spcAft>
            </a:pPr>
            <a:r>
              <a:rPr lang="fa-IR" b="1" dirty="0" smtClean="0">
                <a:latin typeface="Times New Roman" panose="02020603050405020304" pitchFamily="18" charset="0"/>
                <a:ea typeface="Times New Roman" panose="02020603050405020304" pitchFamily="18" charset="0"/>
                <a:cs typeface="B Mitra" panose="00000400000000000000" pitchFamily="2" charset="-78"/>
              </a:rPr>
              <a:t>هدف </a:t>
            </a:r>
            <a:r>
              <a:rPr lang="fa-IR" b="1" dirty="0">
                <a:latin typeface="Times New Roman" panose="02020603050405020304" pitchFamily="18" charset="0"/>
                <a:ea typeface="Times New Roman" panose="02020603050405020304" pitchFamily="18" charset="0"/>
                <a:cs typeface="B Mitra" panose="00000400000000000000" pitchFamily="2" charset="-78"/>
              </a:rPr>
              <a:t>اين آزمايش آن است كه دانش آموزان متوجه شوند فقط نبايد به حس لامسه </a:t>
            </a:r>
            <a:r>
              <a:rPr lang="fa-IR" b="1" dirty="0" smtClean="0">
                <a:latin typeface="Times New Roman" panose="02020603050405020304" pitchFamily="18" charset="0"/>
                <a:ea typeface="Times New Roman" panose="02020603050405020304" pitchFamily="18" charset="0"/>
                <a:cs typeface="B Mitra" panose="00000400000000000000" pitchFamily="2" charset="-78"/>
              </a:rPr>
              <a:t>بسنده کرد . یک دست آب </a:t>
            </a:r>
            <a:r>
              <a:rPr lang="fa-IR" b="1" dirty="0">
                <a:latin typeface="Times New Roman" panose="02020603050405020304" pitchFamily="18" charset="0"/>
                <a:ea typeface="Times New Roman" panose="02020603050405020304" pitchFamily="18" charset="0"/>
                <a:cs typeface="B Mitra" panose="00000400000000000000" pitchFamily="2" charset="-78"/>
              </a:rPr>
              <a:t>ولرم را سرد حس مي كند و دست ديگر آب ولرم را گرم حس مي كند . در اصل حس لامسه </a:t>
            </a:r>
            <a:r>
              <a:rPr lang="fa-IR" b="1" dirty="0" smtClean="0">
                <a:latin typeface="Times New Roman" panose="02020603050405020304" pitchFamily="18" charset="0"/>
                <a:ea typeface="Times New Roman" panose="02020603050405020304" pitchFamily="18" charset="0"/>
                <a:cs typeface="B Mitra" panose="00000400000000000000" pitchFamily="2" charset="-78"/>
              </a:rPr>
              <a:t>بر </a:t>
            </a:r>
            <a:r>
              <a:rPr lang="fa-IR" b="1" dirty="0">
                <a:latin typeface="Times New Roman" panose="02020603050405020304" pitchFamily="18" charset="0"/>
                <a:ea typeface="Times New Roman" panose="02020603050405020304" pitchFamily="18" charset="0"/>
                <a:cs typeface="B Mitra" panose="00000400000000000000" pitchFamily="2" charset="-78"/>
              </a:rPr>
              <a:t>اساس مقايسه دماي آب با دماي دست تشخيص مي دهد كه آب سردتر از دست است يا گرم تر از آن است .</a:t>
            </a:r>
            <a:endParaRPr lang="en-US" sz="1600" dirty="0">
              <a:effectLst/>
              <a:latin typeface="Times New Roman" panose="02020603050405020304" pitchFamily="18" charset="0"/>
              <a:ea typeface="Times New Roman" panose="02020603050405020304" pitchFamily="18" charset="0"/>
              <a:cs typeface="B Mitra" panose="00000400000000000000" pitchFamily="2" charset="-78"/>
            </a:endParaRPr>
          </a:p>
        </p:txBody>
      </p:sp>
      <p:pic>
        <p:nvPicPr>
          <p:cNvPr id="5" name="Picture 2" descr="C:\Documents and Settings\ahmadi\Desktop\تصاوير علوم 7\118.TIF"/>
          <p:cNvPicPr>
            <a:picLocks noChangeAspect="1" noChangeArrowheads="1"/>
          </p:cNvPicPr>
          <p:nvPr/>
        </p:nvPicPr>
        <p:blipFill>
          <a:blip r:embed="rId2"/>
          <a:srcRect/>
          <a:stretch>
            <a:fillRect/>
          </a:stretch>
        </p:blipFill>
        <p:spPr bwMode="auto">
          <a:xfrm>
            <a:off x="381000" y="3132371"/>
            <a:ext cx="3886200" cy="3582177"/>
          </a:xfrm>
          <a:prstGeom prst="rect">
            <a:avLst/>
          </a:prstGeom>
          <a:noFill/>
        </p:spPr>
      </p:pic>
    </p:spTree>
    <p:extLst>
      <p:ext uri="{BB962C8B-B14F-4D97-AF65-F5344CB8AC3E}">
        <p14:creationId xmlns:p14="http://schemas.microsoft.com/office/powerpoint/2010/main" val="1468648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hmadi\Desktop\تصاوير علوم 7\C0070884-Liquid_crystal_strip_thermometer-SPL.jpg"/>
          <p:cNvPicPr>
            <a:picLocks noGrp="1" noChangeAspect="1" noChangeArrowheads="1"/>
          </p:cNvPicPr>
          <p:nvPr>
            <p:ph idx="1"/>
          </p:nvPr>
        </p:nvPicPr>
        <p:blipFill>
          <a:blip r:embed="rId2"/>
          <a:stretch>
            <a:fillRect/>
          </a:stretch>
        </p:blipFill>
        <p:spPr bwMode="auto">
          <a:xfrm>
            <a:off x="1219200" y="838200"/>
            <a:ext cx="4038600" cy="2705100"/>
          </a:xfrm>
          <a:prstGeom prst="rect">
            <a:avLst/>
          </a:prstGeom>
          <a:noFill/>
        </p:spPr>
      </p:pic>
      <p:pic>
        <p:nvPicPr>
          <p:cNvPr id="4" name="Picture 4" descr="C:\Documents and Settings\ahmadi\Desktop\تصاوير علوم 7\61.JPG"/>
          <p:cNvPicPr>
            <a:picLocks noChangeAspect="1" noChangeArrowheads="1"/>
          </p:cNvPicPr>
          <p:nvPr/>
        </p:nvPicPr>
        <p:blipFill>
          <a:blip r:embed="rId3"/>
          <a:srcRect/>
          <a:stretch>
            <a:fillRect/>
          </a:stretch>
        </p:blipFill>
        <p:spPr bwMode="auto">
          <a:xfrm>
            <a:off x="6036718" y="457200"/>
            <a:ext cx="3076575" cy="5191125"/>
          </a:xfrm>
          <a:prstGeom prst="rect">
            <a:avLst/>
          </a:prstGeom>
          <a:noFill/>
          <a:ln>
            <a:solidFill>
              <a:schemeClr val="tx1"/>
            </a:solidFill>
            <a:prstDash val="lgDash"/>
          </a:ln>
        </p:spPr>
      </p:pic>
      <p:pic>
        <p:nvPicPr>
          <p:cNvPr id="5" name="Picture 4" descr="C:\Documents and Settings\ahmadi\Desktop\تصاوير علوم 7\800px-Clinical_thermometer_38.7.JPG"/>
          <p:cNvPicPr>
            <a:picLocks noChangeAspect="1" noChangeArrowheads="1"/>
          </p:cNvPicPr>
          <p:nvPr/>
        </p:nvPicPr>
        <p:blipFill>
          <a:blip r:embed="rId4"/>
          <a:stretch>
            <a:fillRect/>
          </a:stretch>
        </p:blipFill>
        <p:spPr bwMode="auto">
          <a:xfrm>
            <a:off x="1219201" y="3810000"/>
            <a:ext cx="4038600" cy="26874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334</TotalTime>
  <Words>1221</Words>
  <Application>Microsoft Office PowerPoint</Application>
  <PresentationFormat>On-screen Show (4:3)</PresentationFormat>
  <Paragraphs>36</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 Davat</vt:lpstr>
      <vt:lpstr>B Lotus</vt:lpstr>
      <vt:lpstr>B Mitra</vt:lpstr>
      <vt:lpstr>Century Gothic</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ahmadi</dc:creator>
  <cp:lastModifiedBy>hamzikb</cp:lastModifiedBy>
  <cp:revision>36</cp:revision>
  <dcterms:created xsi:type="dcterms:W3CDTF">2013-08-12T12:29:20Z</dcterms:created>
  <dcterms:modified xsi:type="dcterms:W3CDTF">2013-10-30T20:18:17Z</dcterms:modified>
</cp:coreProperties>
</file>