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2" r:id="rId2"/>
    <p:sldId id="301" r:id="rId3"/>
    <p:sldId id="303" r:id="rId4"/>
    <p:sldId id="304" r:id="rId5"/>
    <p:sldId id="305" r:id="rId6"/>
    <p:sldId id="306" r:id="rId7"/>
    <p:sldId id="307" r:id="rId8"/>
    <p:sldId id="308" r:id="rId9"/>
    <p:sldId id="309" r:id="rId10"/>
    <p:sldId id="310" r:id="rId11"/>
    <p:sldId id="311" r:id="rId12"/>
    <p:sldId id="312" r:id="rId13"/>
    <p:sldId id="313" r:id="rId14"/>
    <p:sldId id="314" r:id="rId15"/>
    <p:sldId id="315" r:id="rId16"/>
    <p:sldId id="316" r:id="rId17"/>
    <p:sldId id="317" r:id="rId18"/>
    <p:sldId id="318" r:id="rId19"/>
    <p:sldId id="319" r:id="rId20"/>
    <p:sldId id="320" r:id="rId21"/>
    <p:sldId id="321" r:id="rId22"/>
    <p:sldId id="322" r:id="rId23"/>
    <p:sldId id="323" r:id="rId24"/>
    <p:sldId id="324" r:id="rId25"/>
    <p:sldId id="325" r:id="rId26"/>
    <p:sldId id="326" r:id="rId27"/>
    <p:sldId id="327" r:id="rId28"/>
    <p:sldId id="328" r:id="rId29"/>
    <p:sldId id="329" r:id="rId30"/>
    <p:sldId id="330"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265" autoAdjust="0"/>
    <p:restoredTop sz="94434" autoAdjust="0"/>
  </p:normalViewPr>
  <p:slideViewPr>
    <p:cSldViewPr snapToGrid="0">
      <p:cViewPr varScale="1">
        <p:scale>
          <a:sx n="77" d="100"/>
          <a:sy n="77" d="100"/>
        </p:scale>
        <p:origin x="-869" y="-77"/>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409256-BB9D-4EE1-978B-903609A03B5E}" type="datetimeFigureOut">
              <a:rPr lang="en-US" smtClean="0"/>
              <a:pPr/>
              <a:t>10/5/2015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E791C-0A8C-41CF-A358-0882E33B6A3D}" type="slidenum">
              <a:rPr lang="en-US" smtClean="0"/>
              <a:pPr/>
              <a:t>‹#›</a:t>
            </a:fld>
            <a:endParaRPr lang="en-US"/>
          </a:p>
        </p:txBody>
      </p:sp>
    </p:spTree>
    <p:extLst>
      <p:ext uri="{BB962C8B-B14F-4D97-AF65-F5344CB8AC3E}">
        <p14:creationId xmlns:p14="http://schemas.microsoft.com/office/powerpoint/2010/main" xmlns="" val="2693336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409256-BB9D-4EE1-978B-903609A03B5E}" type="datetimeFigureOut">
              <a:rPr lang="en-US" smtClean="0"/>
              <a:pPr/>
              <a:t>10/5/2015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E791C-0A8C-41CF-A358-0882E33B6A3D}" type="slidenum">
              <a:rPr lang="en-US" smtClean="0"/>
              <a:pPr/>
              <a:t>‹#›</a:t>
            </a:fld>
            <a:endParaRPr lang="en-US"/>
          </a:p>
        </p:txBody>
      </p:sp>
    </p:spTree>
    <p:extLst>
      <p:ext uri="{BB962C8B-B14F-4D97-AF65-F5344CB8AC3E}">
        <p14:creationId xmlns:p14="http://schemas.microsoft.com/office/powerpoint/2010/main" xmlns="" val="4073438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409256-BB9D-4EE1-978B-903609A03B5E}" type="datetimeFigureOut">
              <a:rPr lang="en-US" smtClean="0"/>
              <a:pPr/>
              <a:t>10/5/2015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E791C-0A8C-41CF-A358-0882E33B6A3D}" type="slidenum">
              <a:rPr lang="en-US" smtClean="0"/>
              <a:pPr/>
              <a:t>‹#›</a:t>
            </a:fld>
            <a:endParaRPr lang="en-US"/>
          </a:p>
        </p:txBody>
      </p:sp>
    </p:spTree>
    <p:extLst>
      <p:ext uri="{BB962C8B-B14F-4D97-AF65-F5344CB8AC3E}">
        <p14:creationId xmlns:p14="http://schemas.microsoft.com/office/powerpoint/2010/main" xmlns="" val="2423265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409256-BB9D-4EE1-978B-903609A03B5E}" type="datetimeFigureOut">
              <a:rPr lang="en-US" smtClean="0"/>
              <a:pPr/>
              <a:t>10/5/2015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E791C-0A8C-41CF-A358-0882E33B6A3D}" type="slidenum">
              <a:rPr lang="en-US" smtClean="0"/>
              <a:pPr/>
              <a:t>‹#›</a:t>
            </a:fld>
            <a:endParaRPr lang="en-US"/>
          </a:p>
        </p:txBody>
      </p:sp>
    </p:spTree>
    <p:extLst>
      <p:ext uri="{BB962C8B-B14F-4D97-AF65-F5344CB8AC3E}">
        <p14:creationId xmlns:p14="http://schemas.microsoft.com/office/powerpoint/2010/main" xmlns="" val="2062268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409256-BB9D-4EE1-978B-903609A03B5E}" type="datetimeFigureOut">
              <a:rPr lang="en-US" smtClean="0"/>
              <a:pPr/>
              <a:t>10/5/2015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E791C-0A8C-41CF-A358-0882E33B6A3D}" type="slidenum">
              <a:rPr lang="en-US" smtClean="0"/>
              <a:pPr/>
              <a:t>‹#›</a:t>
            </a:fld>
            <a:endParaRPr lang="en-US"/>
          </a:p>
        </p:txBody>
      </p:sp>
    </p:spTree>
    <p:extLst>
      <p:ext uri="{BB962C8B-B14F-4D97-AF65-F5344CB8AC3E}">
        <p14:creationId xmlns:p14="http://schemas.microsoft.com/office/powerpoint/2010/main" xmlns="" val="760916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0409256-BB9D-4EE1-978B-903609A03B5E}" type="datetimeFigureOut">
              <a:rPr lang="en-US" smtClean="0"/>
              <a:pPr/>
              <a:t>10/5/2015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2E791C-0A8C-41CF-A358-0882E33B6A3D}" type="slidenum">
              <a:rPr lang="en-US" smtClean="0"/>
              <a:pPr/>
              <a:t>‹#›</a:t>
            </a:fld>
            <a:endParaRPr lang="en-US"/>
          </a:p>
        </p:txBody>
      </p:sp>
    </p:spTree>
    <p:extLst>
      <p:ext uri="{BB962C8B-B14F-4D97-AF65-F5344CB8AC3E}">
        <p14:creationId xmlns:p14="http://schemas.microsoft.com/office/powerpoint/2010/main" xmlns="" val="25097582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409256-BB9D-4EE1-978B-903609A03B5E}" type="datetimeFigureOut">
              <a:rPr lang="en-US" smtClean="0"/>
              <a:pPr/>
              <a:t>10/5/2015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2E791C-0A8C-41CF-A358-0882E33B6A3D}" type="slidenum">
              <a:rPr lang="en-US" smtClean="0"/>
              <a:pPr/>
              <a:t>‹#›</a:t>
            </a:fld>
            <a:endParaRPr lang="en-US"/>
          </a:p>
        </p:txBody>
      </p:sp>
    </p:spTree>
    <p:extLst>
      <p:ext uri="{BB962C8B-B14F-4D97-AF65-F5344CB8AC3E}">
        <p14:creationId xmlns:p14="http://schemas.microsoft.com/office/powerpoint/2010/main" xmlns="" val="711737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0409256-BB9D-4EE1-978B-903609A03B5E}" type="datetimeFigureOut">
              <a:rPr lang="en-US" smtClean="0"/>
              <a:pPr/>
              <a:t>10/5/2015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2E791C-0A8C-41CF-A358-0882E33B6A3D}" type="slidenum">
              <a:rPr lang="en-US" smtClean="0"/>
              <a:pPr/>
              <a:t>‹#›</a:t>
            </a:fld>
            <a:endParaRPr lang="en-US"/>
          </a:p>
        </p:txBody>
      </p:sp>
    </p:spTree>
    <p:extLst>
      <p:ext uri="{BB962C8B-B14F-4D97-AF65-F5344CB8AC3E}">
        <p14:creationId xmlns:p14="http://schemas.microsoft.com/office/powerpoint/2010/main" xmlns="" val="3112851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409256-BB9D-4EE1-978B-903609A03B5E}" type="datetimeFigureOut">
              <a:rPr lang="en-US" smtClean="0"/>
              <a:pPr/>
              <a:t>10/5/2015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2E791C-0A8C-41CF-A358-0882E33B6A3D}" type="slidenum">
              <a:rPr lang="en-US" smtClean="0"/>
              <a:pPr/>
              <a:t>‹#›</a:t>
            </a:fld>
            <a:endParaRPr lang="en-US"/>
          </a:p>
        </p:txBody>
      </p:sp>
    </p:spTree>
    <p:extLst>
      <p:ext uri="{BB962C8B-B14F-4D97-AF65-F5344CB8AC3E}">
        <p14:creationId xmlns:p14="http://schemas.microsoft.com/office/powerpoint/2010/main" xmlns="" val="4090097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409256-BB9D-4EE1-978B-903609A03B5E}" type="datetimeFigureOut">
              <a:rPr lang="en-US" smtClean="0"/>
              <a:pPr/>
              <a:t>10/5/2015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2E791C-0A8C-41CF-A358-0882E33B6A3D}" type="slidenum">
              <a:rPr lang="en-US" smtClean="0"/>
              <a:pPr/>
              <a:t>‹#›</a:t>
            </a:fld>
            <a:endParaRPr lang="en-US"/>
          </a:p>
        </p:txBody>
      </p:sp>
    </p:spTree>
    <p:extLst>
      <p:ext uri="{BB962C8B-B14F-4D97-AF65-F5344CB8AC3E}">
        <p14:creationId xmlns:p14="http://schemas.microsoft.com/office/powerpoint/2010/main" xmlns="" val="4104842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409256-BB9D-4EE1-978B-903609A03B5E}" type="datetimeFigureOut">
              <a:rPr lang="en-US" smtClean="0"/>
              <a:pPr/>
              <a:t>10/5/2015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2E791C-0A8C-41CF-A358-0882E33B6A3D}" type="slidenum">
              <a:rPr lang="en-US" smtClean="0"/>
              <a:pPr/>
              <a:t>‹#›</a:t>
            </a:fld>
            <a:endParaRPr lang="en-US"/>
          </a:p>
        </p:txBody>
      </p:sp>
    </p:spTree>
    <p:extLst>
      <p:ext uri="{BB962C8B-B14F-4D97-AF65-F5344CB8AC3E}">
        <p14:creationId xmlns:p14="http://schemas.microsoft.com/office/powerpoint/2010/main" xmlns="" val="1893091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409256-BB9D-4EE1-978B-903609A03B5E}" type="datetimeFigureOut">
              <a:rPr lang="en-US" smtClean="0"/>
              <a:pPr/>
              <a:t>10/5/2015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2E791C-0A8C-41CF-A358-0882E33B6A3D}" type="slidenum">
              <a:rPr lang="en-US" smtClean="0"/>
              <a:pPr/>
              <a:t>‹#›</a:t>
            </a:fld>
            <a:endParaRPr lang="en-US"/>
          </a:p>
        </p:txBody>
      </p:sp>
    </p:spTree>
    <p:extLst>
      <p:ext uri="{BB962C8B-B14F-4D97-AF65-F5344CB8AC3E}">
        <p14:creationId xmlns:p14="http://schemas.microsoft.com/office/powerpoint/2010/main" xmlns="" val="2359856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71499" y="2279177"/>
            <a:ext cx="6960358" cy="1754326"/>
          </a:xfrm>
          <a:prstGeom prst="rect">
            <a:avLst/>
          </a:prstGeom>
          <a:noFill/>
        </p:spPr>
        <p:txBody>
          <a:bodyPr wrap="square" rtlCol="0">
            <a:spAutoFit/>
          </a:bodyPr>
          <a:lstStyle/>
          <a:p>
            <a:r>
              <a:rPr lang="fa-IR" sz="5400" dirty="0" smtClean="0">
                <a:solidFill>
                  <a:srgbClr val="C00000"/>
                </a:solidFill>
                <a:cs typeface="B Titr" panose="00000700000000000000" pitchFamily="2" charset="-78"/>
              </a:rPr>
              <a:t>دنیای گیاهان</a:t>
            </a:r>
          </a:p>
          <a:p>
            <a:r>
              <a:rPr lang="fa-IR" sz="5400" dirty="0" smtClean="0">
                <a:solidFill>
                  <a:srgbClr val="C00000"/>
                </a:solidFill>
                <a:cs typeface="B Titr" panose="00000700000000000000" pitchFamily="2" charset="-78"/>
              </a:rPr>
              <a:t> </a:t>
            </a:r>
            <a:endParaRPr lang="en-US" sz="5400" dirty="0">
              <a:solidFill>
                <a:srgbClr val="C00000"/>
              </a:solidFill>
              <a:cs typeface="B Titr" panose="00000700000000000000" pitchFamily="2" charset="-78"/>
            </a:endParaRPr>
          </a:p>
        </p:txBody>
      </p:sp>
      <p:sp>
        <p:nvSpPr>
          <p:cNvPr id="5" name="TextBox 4"/>
          <p:cNvSpPr txBox="1"/>
          <p:nvPr/>
        </p:nvSpPr>
        <p:spPr>
          <a:xfrm>
            <a:off x="4967786" y="4735773"/>
            <a:ext cx="3684895" cy="523220"/>
          </a:xfrm>
          <a:prstGeom prst="rect">
            <a:avLst/>
          </a:prstGeom>
          <a:noFill/>
        </p:spPr>
        <p:txBody>
          <a:bodyPr wrap="square" rtlCol="0">
            <a:spAutoFit/>
          </a:bodyPr>
          <a:lstStyle/>
          <a:p>
            <a:r>
              <a:rPr lang="fa-IR" sz="2800" b="1" dirty="0" smtClean="0">
                <a:solidFill>
                  <a:srgbClr val="C00000"/>
                </a:solidFill>
                <a:cs typeface="B Nazanin" panose="00000400000000000000" pitchFamily="2" charset="-78"/>
              </a:rPr>
              <a:t>مژگان خانی زاده</a:t>
            </a:r>
            <a:endParaRPr lang="en-US" sz="2800" b="1" dirty="0">
              <a:solidFill>
                <a:srgbClr val="C00000"/>
              </a:solidFill>
              <a:cs typeface="B Nazanin" panose="00000400000000000000" pitchFamily="2" charset="-78"/>
            </a:endParaRPr>
          </a:p>
        </p:txBody>
      </p:sp>
    </p:spTree>
    <p:extLst>
      <p:ext uri="{BB962C8B-B14F-4D97-AF65-F5344CB8AC3E}">
        <p14:creationId xmlns:p14="http://schemas.microsoft.com/office/powerpoint/2010/main" xmlns="" val="15043942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lnSpc>
                <a:spcPct val="150000"/>
              </a:lnSpc>
              <a:buNone/>
            </a:pPr>
            <a:r>
              <a:rPr lang="fa-IR" b="1" dirty="0" smtClean="0">
                <a:cs typeface="B Nazanin" pitchFamily="2" charset="-78"/>
              </a:rPr>
              <a:t>گیاه همه آبی را که جذب کرده ، مصرف نمی کند ، بلکه بخش زیادی از آب به صورت بخار از روزنه های برگ خارج می شود .</a:t>
            </a:r>
            <a:endParaRPr lang="en-US" b="1" dirty="0" smtClean="0">
              <a:cs typeface="B Nazanin" pitchFamily="2" charset="-78"/>
            </a:endParaRPr>
          </a:p>
          <a:p>
            <a:pPr algn="r" rtl="1">
              <a:lnSpc>
                <a:spcPct val="150000"/>
              </a:lnSpc>
              <a:buNone/>
            </a:pPr>
            <a:r>
              <a:rPr lang="fa-IR" b="1" dirty="0" smtClean="0">
                <a:cs typeface="B Nazanin" pitchFamily="2" charset="-78"/>
              </a:rPr>
              <a:t> کاغذ آغشته به کبالت کلرید ، در برخورد با بخار آب صورتی رنگ می شود و از آنجا که بیش تر روزنه ها در زیر سطح برگ قرار دارند . اگر تعدادی از این کاغذها را زیر چند برگ قرار دهیم ، با صورتی شدن آن ها متوجه خرو ج بخار آب از بگر خواهیم شد.</a:t>
            </a:r>
            <a:endParaRPr lang="en-US" b="1" dirty="0" smtClean="0">
              <a:cs typeface="B Nazanin" pitchFamily="2" charset="-78"/>
            </a:endParaRPr>
          </a:p>
          <a:p>
            <a:pPr algn="r">
              <a:lnSpc>
                <a:spcPct val="150000"/>
              </a:lnSpc>
              <a:buNone/>
            </a:pPr>
            <a:endParaRPr lang="en-US" b="1" dirty="0">
              <a:cs typeface="B Nazanin" pitchFamily="2"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a:lnSpc>
                <a:spcPct val="150000"/>
              </a:lnSpc>
              <a:buNone/>
            </a:pPr>
            <a:r>
              <a:rPr lang="fa-IR" b="1" dirty="0" smtClean="0">
                <a:solidFill>
                  <a:srgbClr val="FF0000"/>
                </a:solidFill>
                <a:cs typeface="B Nazanin" pitchFamily="2" charset="-78"/>
              </a:rPr>
              <a:t>2- انتقال </a:t>
            </a:r>
            <a:r>
              <a:rPr lang="fa-IR" b="1" dirty="0" smtClean="0">
                <a:solidFill>
                  <a:srgbClr val="FF0000"/>
                </a:solidFill>
                <a:cs typeface="B Nazanin" pitchFamily="2" charset="-78"/>
              </a:rPr>
              <a:t>شیره خام در </a:t>
            </a:r>
            <a:r>
              <a:rPr lang="fa-IR" b="1" dirty="0" smtClean="0">
                <a:solidFill>
                  <a:srgbClr val="FF0000"/>
                </a:solidFill>
                <a:cs typeface="B Nazanin" pitchFamily="2" charset="-78"/>
              </a:rPr>
              <a:t>گیاه :</a:t>
            </a:r>
          </a:p>
          <a:p>
            <a:pPr algn="r">
              <a:lnSpc>
                <a:spcPct val="150000"/>
              </a:lnSpc>
              <a:buNone/>
            </a:pPr>
            <a:r>
              <a:rPr lang="fa-IR" b="1" dirty="0" smtClean="0">
                <a:solidFill>
                  <a:srgbClr val="FF0000"/>
                </a:solidFill>
                <a:cs typeface="B Nazanin" pitchFamily="2" charset="-78"/>
              </a:rPr>
              <a:t> </a:t>
            </a:r>
            <a:r>
              <a:rPr lang="fa-IR" b="1" dirty="0" smtClean="0">
                <a:cs typeface="B Nazanin" pitchFamily="2" charset="-78"/>
              </a:rPr>
              <a:t>این مواد پس ازورود به سلول تار کشنده در عرض ریشه حرکت می کنند و وارد آوند ها ی چوبی می شوند و توسط این آوند ها به سمت بالا حرکت می کنند .به جز تارهای کشند ه قسمت های دیگر ریشه ی گیاه نمی توانند آب و املاح را جذب کنند .</a:t>
            </a:r>
            <a:endParaRPr lang="en-US" b="1" dirty="0">
              <a:cs typeface="B Nazanin" pitchFamily="2"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lnSpc>
                <a:spcPct val="200000"/>
              </a:lnSpc>
              <a:buNone/>
            </a:pPr>
            <a:r>
              <a:rPr lang="fa-IR" b="1" dirty="0" smtClean="0">
                <a:solidFill>
                  <a:srgbClr val="FF0000"/>
                </a:solidFill>
                <a:cs typeface="B Nazanin" pitchFamily="2" charset="-78"/>
              </a:rPr>
              <a:t>3- سرنوشت شیره خام در برگ ها </a:t>
            </a:r>
            <a:r>
              <a:rPr lang="fa-IR" b="1" dirty="0" smtClean="0">
                <a:solidFill>
                  <a:srgbClr val="FF0000"/>
                </a:solidFill>
                <a:cs typeface="B Nazanin" pitchFamily="2" charset="-78"/>
              </a:rPr>
              <a:t>:</a:t>
            </a:r>
          </a:p>
          <a:p>
            <a:pPr algn="r" rtl="1">
              <a:lnSpc>
                <a:spcPct val="200000"/>
              </a:lnSpc>
              <a:buNone/>
            </a:pPr>
            <a:r>
              <a:rPr lang="fa-IR" b="1" dirty="0" smtClean="0">
                <a:cs typeface="B Nazanin" pitchFamily="2" charset="-78"/>
              </a:rPr>
              <a:t> </a:t>
            </a:r>
            <a:r>
              <a:rPr lang="fa-IR" b="1" dirty="0" smtClean="0">
                <a:cs typeface="B Nazanin" pitchFamily="2" charset="-78"/>
              </a:rPr>
              <a:t>شیره خام به مصرف سلول ها و گیاه می رسد که مهم ترین آن قرایند فتوسنتز در برگ ها است اما قسمتی از آب شیره خام تبخیر می شود .</a:t>
            </a:r>
            <a:endParaRPr lang="en-US" b="1" dirty="0">
              <a:cs typeface="B Nazanin" pitchFamily="2" charset="-7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7625" y="1825625"/>
            <a:ext cx="11598965" cy="4664628"/>
          </a:xfrm>
        </p:spPr>
        <p:txBody>
          <a:bodyPr>
            <a:normAutofit fontScale="92500"/>
          </a:bodyPr>
          <a:lstStyle/>
          <a:p>
            <a:pPr algn="r" rtl="1">
              <a:lnSpc>
                <a:spcPct val="150000"/>
              </a:lnSpc>
              <a:buNone/>
            </a:pPr>
            <a:r>
              <a:rPr lang="fa-IR" b="1" dirty="0" smtClean="0">
                <a:solidFill>
                  <a:srgbClr val="FF0000"/>
                </a:solidFill>
                <a:cs typeface="B Nazanin" pitchFamily="2" charset="-78"/>
              </a:rPr>
              <a:t>برگ </a:t>
            </a:r>
            <a:r>
              <a:rPr lang="fa-IR" b="1" dirty="0" smtClean="0">
                <a:solidFill>
                  <a:srgbClr val="FF0000"/>
                </a:solidFill>
                <a:cs typeface="B Nazanin" pitchFamily="2" charset="-78"/>
              </a:rPr>
              <a:t>:</a:t>
            </a:r>
          </a:p>
          <a:p>
            <a:pPr algn="r" rtl="1">
              <a:lnSpc>
                <a:spcPct val="150000"/>
              </a:lnSpc>
              <a:buNone/>
            </a:pPr>
            <a:r>
              <a:rPr lang="fa-IR" b="1" dirty="0" smtClean="0">
                <a:cs typeface="B Nazanin" pitchFamily="2" charset="-78"/>
              </a:rPr>
              <a:t> </a:t>
            </a:r>
            <a:r>
              <a:rPr lang="fa-IR" b="1" dirty="0" smtClean="0">
                <a:cs typeface="B Nazanin" pitchFamily="2" charset="-78"/>
              </a:rPr>
              <a:t>اندام فتوسنتز کننده در گیاه است و با استفاده از مواد مغذی خاک و کربن دی اکسید موجود در هوا و نور خورشید اکسیژن و کربوهیدرات </a:t>
            </a:r>
            <a:endParaRPr lang="en-US" b="1" dirty="0" smtClean="0">
              <a:cs typeface="B Nazanin" pitchFamily="2" charset="-78"/>
            </a:endParaRPr>
          </a:p>
          <a:p>
            <a:pPr algn="r" rtl="1">
              <a:lnSpc>
                <a:spcPct val="150000"/>
              </a:lnSpc>
              <a:buNone/>
            </a:pPr>
            <a:r>
              <a:rPr lang="fa-IR" b="1" dirty="0" smtClean="0">
                <a:cs typeface="B Nazanin" pitchFamily="2" charset="-78"/>
              </a:rPr>
              <a:t>می سازد . کربوهیدرات ساده ساخته شده می تواند به پروتئین و چربی تبدیل شود . مثل زیتون و سویا </a:t>
            </a:r>
            <a:endParaRPr lang="en-US" b="1" dirty="0" smtClean="0">
              <a:cs typeface="B Nazanin" pitchFamily="2" charset="-78"/>
            </a:endParaRPr>
          </a:p>
          <a:p>
            <a:pPr algn="r" rtl="1">
              <a:lnSpc>
                <a:spcPct val="150000"/>
              </a:lnSpc>
              <a:buNone/>
            </a:pPr>
            <a:r>
              <a:rPr lang="fa-IR" b="1" dirty="0" smtClean="0">
                <a:cs typeface="B Nazanin" pitchFamily="2" charset="-78"/>
              </a:rPr>
              <a:t>مواد ساخته شده در برگ ها به همراه آب ، وارد آوند های آبکش می شوند که به این مایع ، شیره پرورده می گویند . سلول هایی از گیاه که فتوسنتز نمی کنند ، مواد مغذی مورد نیاز خود را از شیره پرورده که مفدار زیادی کربوهیدرات دارد ، تامین می کنند .</a:t>
            </a:r>
            <a:endParaRPr lang="en-US" b="1" dirty="0">
              <a:cs typeface="B Nazanin" pitchFamily="2" charset="-7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828800"/>
            <a:ext cx="12056165" cy="3886199"/>
          </a:xfrm>
        </p:spPr>
        <p:txBody>
          <a:bodyPr>
            <a:noAutofit/>
          </a:bodyPr>
          <a:lstStyle/>
          <a:p>
            <a:pPr algn="r" rtl="1">
              <a:lnSpc>
                <a:spcPct val="150000"/>
              </a:lnSpc>
              <a:buNone/>
            </a:pPr>
            <a:r>
              <a:rPr lang="fa-IR" b="1" dirty="0" smtClean="0">
                <a:solidFill>
                  <a:srgbClr val="FF0000"/>
                </a:solidFill>
                <a:cs typeface="B Nazanin" pitchFamily="2" charset="-78"/>
              </a:rPr>
              <a:t>انواع گیاهان از نظر داشتن یا نداشتن آوند :</a:t>
            </a:r>
            <a:endParaRPr lang="en-US" b="1" dirty="0" smtClean="0">
              <a:solidFill>
                <a:srgbClr val="FF0000"/>
              </a:solidFill>
              <a:cs typeface="B Nazanin" pitchFamily="2" charset="-78"/>
            </a:endParaRPr>
          </a:p>
          <a:p>
            <a:pPr algn="r" rtl="1">
              <a:lnSpc>
                <a:spcPct val="150000"/>
              </a:lnSpc>
              <a:buNone/>
            </a:pPr>
            <a:r>
              <a:rPr lang="fa-IR" b="1" dirty="0" smtClean="0">
                <a:cs typeface="B Nazanin" pitchFamily="2" charset="-78"/>
              </a:rPr>
              <a:t>گیاهان به دو دسته آوند دار و بدودن آوند تقسیم می شوند . بیشتر گیاهان آوند دار هستند .</a:t>
            </a:r>
            <a:endParaRPr lang="en-US" b="1" dirty="0" smtClean="0">
              <a:cs typeface="B Nazanin" pitchFamily="2" charset="-78"/>
            </a:endParaRPr>
          </a:p>
          <a:p>
            <a:pPr algn="r" rtl="1">
              <a:lnSpc>
                <a:spcPct val="150000"/>
              </a:lnSpc>
              <a:buNone/>
            </a:pPr>
            <a:r>
              <a:rPr lang="fa-IR" b="1" dirty="0" smtClean="0">
                <a:cs typeface="B Nazanin" pitchFamily="2" charset="-78"/>
              </a:rPr>
              <a:t>گیاهان آوند دار شامل سرخس ها ، بازدانگان و نهان دانگان هستند گیاهان بدون آوند هم شامل </a:t>
            </a:r>
            <a:r>
              <a:rPr lang="fa-IR" b="1" dirty="0" smtClean="0">
                <a:cs typeface="B Nazanin" pitchFamily="2" charset="-78"/>
              </a:rPr>
              <a:t>خزه ها </a:t>
            </a:r>
            <a:r>
              <a:rPr lang="fa-IR" b="1" dirty="0" smtClean="0">
                <a:cs typeface="B Nazanin" pitchFamily="2" charset="-78"/>
              </a:rPr>
              <a:t>می </a:t>
            </a:r>
            <a:r>
              <a:rPr lang="fa-IR" b="1" dirty="0" smtClean="0">
                <a:cs typeface="B Nazanin" pitchFamily="2" charset="-78"/>
              </a:rPr>
              <a:t>باشند.</a:t>
            </a:r>
          </a:p>
          <a:p>
            <a:pPr algn="r" rtl="1">
              <a:lnSpc>
                <a:spcPct val="150000"/>
              </a:lnSpc>
              <a:buNone/>
            </a:pPr>
            <a:r>
              <a:rPr lang="fa-IR" b="1" dirty="0" smtClean="0">
                <a:cs typeface="B Nazanin" pitchFamily="2" charset="-78"/>
              </a:rPr>
              <a:t>سرخس ها :  سرخس هابیشتر در جاهای مرطوب زندگی می کنند . مثلا استاهای شمال کشور . در این مناطق سرخس ها به طور خودرو رشد می کنند ، یعنی خودشان تولید مثل می کنند و مثلا نیازی نیست که انسان آن ها را بکارد و از آن ها مراقبت کند . </a:t>
            </a:r>
            <a:endParaRPr lang="en-US" b="1" dirty="0" smtClean="0">
              <a:cs typeface="B Nazanin" pitchFamily="2" charset="-78"/>
            </a:endParaRPr>
          </a:p>
          <a:p>
            <a:pPr algn="r" rtl="1">
              <a:lnSpc>
                <a:spcPct val="150000"/>
              </a:lnSpc>
              <a:buNone/>
            </a:pPr>
            <a:endParaRPr lang="en-US" b="1" dirty="0" smtClean="0">
              <a:cs typeface="B Nazanin" pitchFamily="2" charset="-7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7443" y="1984651"/>
            <a:ext cx="11483009" cy="4356514"/>
          </a:xfrm>
        </p:spPr>
        <p:txBody>
          <a:bodyPr>
            <a:normAutofit/>
          </a:bodyPr>
          <a:lstStyle/>
          <a:p>
            <a:pPr algn="r" rtl="1">
              <a:lnSpc>
                <a:spcPct val="170000"/>
              </a:lnSpc>
              <a:buNone/>
            </a:pPr>
            <a:r>
              <a:rPr lang="fa-IR" b="1" dirty="0" smtClean="0">
                <a:cs typeface="B Nazanin" pitchFamily="2" charset="-78"/>
              </a:rPr>
              <a:t>این </a:t>
            </a:r>
            <a:r>
              <a:rPr lang="fa-IR" b="1" dirty="0" smtClean="0">
                <a:cs typeface="B Nazanin" pitchFamily="2" charset="-78"/>
              </a:rPr>
              <a:t>گیاهان بدون دانه اند که با هاگ تولید مثل می کنند. پشت برگ های سرخس برآمدگی هایی به رنگ نارنجی یا قهوه ای ظاهر می شود . هر یک از این بر آمدگی ها ، مجموعه ای از تعدادی هاگدان است که در آن ها هاگ تشکیل می شود . با پاره شدن هاگدان سرخس ، هاگ ها در هوا پراکند ه می شوند و چنانچه روی خاک گرم و مرطوب در معرض نور قرار گیرند ، رشد کرده و سرخس چدیدی را به وجود می </a:t>
            </a:r>
            <a:r>
              <a:rPr lang="fa-IR" b="1" dirty="0" smtClean="0">
                <a:cs typeface="B Nazanin" pitchFamily="2" charset="-78"/>
              </a:rPr>
              <a:t>آورند.</a:t>
            </a:r>
            <a:endParaRPr lang="en-US" b="1" dirty="0">
              <a:cs typeface="B Nazanin" pitchFamily="2" charset="-78"/>
            </a:endParaRPr>
          </a:p>
        </p:txBody>
      </p:sp>
      <p:pic>
        <p:nvPicPr>
          <p:cNvPr id="4" name="Picture 3" descr="E:\mozhgan\سرای دانش\94-95\پایه نهم\231242236172243488910482351882347210211219[1].jpg"/>
          <p:cNvPicPr/>
          <p:nvPr/>
        </p:nvPicPr>
        <p:blipFill>
          <a:blip r:embed="rId2">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rot="10800000" flipH="1" flipV="1">
            <a:off x="1094250" y="5143263"/>
            <a:ext cx="3000672" cy="1714737"/>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8661" y="1739348"/>
            <a:ext cx="11748051" cy="4909930"/>
          </a:xfrm>
        </p:spPr>
        <p:txBody>
          <a:bodyPr>
            <a:normAutofit fontScale="85000" lnSpcReduction="20000"/>
          </a:bodyPr>
          <a:lstStyle/>
          <a:p>
            <a:pPr algn="r" rtl="1">
              <a:lnSpc>
                <a:spcPct val="150000"/>
              </a:lnSpc>
              <a:buNone/>
            </a:pPr>
            <a:r>
              <a:rPr lang="fa-IR" b="1" dirty="0" smtClean="0">
                <a:solidFill>
                  <a:srgbClr val="FF0000"/>
                </a:solidFill>
                <a:cs typeface="B Nazanin" pitchFamily="2" charset="-78"/>
              </a:rPr>
              <a:t>ویژگی های سرخس ها :</a:t>
            </a:r>
            <a:r>
              <a:rPr lang="en-US" b="1" dirty="0" smtClean="0">
                <a:solidFill>
                  <a:srgbClr val="FF0000"/>
                </a:solidFill>
                <a:cs typeface="B Nazanin" pitchFamily="2" charset="-78"/>
              </a:rPr>
              <a:t> </a:t>
            </a:r>
          </a:p>
          <a:p>
            <a:pPr lvl="0" algn="r" rtl="1">
              <a:lnSpc>
                <a:spcPct val="150000"/>
              </a:lnSpc>
              <a:buNone/>
            </a:pPr>
            <a:r>
              <a:rPr lang="fa-IR" b="1" dirty="0" smtClean="0">
                <a:cs typeface="B Nazanin" pitchFamily="2" charset="-78"/>
              </a:rPr>
              <a:t>1-دارای ساقه ی زیرزمینی    </a:t>
            </a:r>
          </a:p>
          <a:p>
            <a:pPr lvl="0" algn="r" rtl="1">
              <a:lnSpc>
                <a:spcPct val="150000"/>
              </a:lnSpc>
              <a:buNone/>
            </a:pPr>
            <a:r>
              <a:rPr lang="fa-IR" b="1" dirty="0" smtClean="0">
                <a:cs typeface="B Nazanin" pitchFamily="2" charset="-78"/>
              </a:rPr>
              <a:t> </a:t>
            </a:r>
            <a:r>
              <a:rPr lang="fa-IR" b="1" dirty="0" smtClean="0">
                <a:cs typeface="B Nazanin" pitchFamily="2" charset="-78"/>
              </a:rPr>
              <a:t>2- دارای برگ هایی با دمبرگ طویل     </a:t>
            </a:r>
            <a:endParaRPr lang="fa-IR" b="1" dirty="0" smtClean="0">
              <a:cs typeface="B Nazanin" pitchFamily="2" charset="-78"/>
            </a:endParaRPr>
          </a:p>
          <a:p>
            <a:pPr lvl="0" algn="r" rtl="1">
              <a:lnSpc>
                <a:spcPct val="150000"/>
              </a:lnSpc>
              <a:buNone/>
            </a:pPr>
            <a:r>
              <a:rPr lang="fa-IR" b="1" dirty="0" smtClean="0">
                <a:cs typeface="B Nazanin" pitchFamily="2" charset="-78"/>
              </a:rPr>
              <a:t> </a:t>
            </a:r>
            <a:r>
              <a:rPr lang="fa-IR" b="1" dirty="0" smtClean="0">
                <a:cs typeface="B Nazanin" pitchFamily="2" charset="-78"/>
              </a:rPr>
              <a:t>3- خودر در استان های شمالی کشور </a:t>
            </a:r>
          </a:p>
          <a:p>
            <a:pPr algn="r" rtl="1">
              <a:lnSpc>
                <a:spcPct val="150000"/>
              </a:lnSpc>
              <a:buNone/>
            </a:pPr>
            <a:r>
              <a:rPr lang="fa-IR" b="1" dirty="0" smtClean="0">
                <a:cs typeface="B Nazanin" pitchFamily="2" charset="-78"/>
              </a:rPr>
              <a:t>4- دارای ساقه ی زیرزمینی  </a:t>
            </a:r>
          </a:p>
          <a:p>
            <a:pPr algn="r" rtl="1">
              <a:lnSpc>
                <a:spcPct val="150000"/>
              </a:lnSpc>
              <a:buNone/>
            </a:pPr>
            <a:r>
              <a:rPr lang="fa-IR" b="1" dirty="0" smtClean="0">
                <a:cs typeface="B Nazanin" pitchFamily="2" charset="-78"/>
              </a:rPr>
              <a:t>  5- دارای هاگدان در پشت برگ ها    </a:t>
            </a:r>
          </a:p>
          <a:p>
            <a:pPr algn="r" rtl="1">
              <a:lnSpc>
                <a:spcPct val="150000"/>
              </a:lnSpc>
              <a:buNone/>
            </a:pPr>
            <a:r>
              <a:rPr lang="fa-IR" b="1" dirty="0" smtClean="0">
                <a:cs typeface="B Nazanin" pitchFamily="2" charset="-78"/>
              </a:rPr>
              <a:t> 6- دانه و گل تولید نمی کنند   </a:t>
            </a:r>
          </a:p>
          <a:p>
            <a:pPr algn="r" rtl="1">
              <a:lnSpc>
                <a:spcPct val="150000"/>
              </a:lnSpc>
              <a:buNone/>
            </a:pPr>
            <a:r>
              <a:rPr lang="fa-IR" b="1" dirty="0" smtClean="0">
                <a:cs typeface="B Nazanin" pitchFamily="2" charset="-78"/>
              </a:rPr>
              <a:t> 7- دارای آوند </a:t>
            </a:r>
            <a:endParaRPr lang="en-US" b="1" dirty="0">
              <a:cs typeface="B Nazanin" pitchFamily="2" charset="-7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825625"/>
            <a:ext cx="10949609" cy="4724262"/>
          </a:xfrm>
        </p:spPr>
        <p:txBody>
          <a:bodyPr>
            <a:normAutofit/>
          </a:bodyPr>
          <a:lstStyle/>
          <a:p>
            <a:pPr algn="r">
              <a:lnSpc>
                <a:spcPct val="150000"/>
              </a:lnSpc>
              <a:buNone/>
            </a:pPr>
            <a:r>
              <a:rPr lang="fa-IR" b="1" dirty="0" smtClean="0">
                <a:solidFill>
                  <a:srgbClr val="FF0000"/>
                </a:solidFill>
                <a:cs typeface="B Nazanin" pitchFamily="2" charset="-78"/>
              </a:rPr>
              <a:t>بازدانگان </a:t>
            </a:r>
            <a:r>
              <a:rPr lang="fa-IR" b="1" dirty="0" smtClean="0">
                <a:solidFill>
                  <a:srgbClr val="FF0000"/>
                </a:solidFill>
                <a:cs typeface="B Nazanin" pitchFamily="2" charset="-78"/>
              </a:rPr>
              <a:t>:</a:t>
            </a:r>
          </a:p>
          <a:p>
            <a:pPr algn="r">
              <a:lnSpc>
                <a:spcPct val="150000"/>
              </a:lnSpc>
              <a:buNone/>
            </a:pPr>
            <a:r>
              <a:rPr lang="fa-IR" b="1" dirty="0" smtClean="0">
                <a:cs typeface="B Nazanin" pitchFamily="2" charset="-78"/>
              </a:rPr>
              <a:t>به </a:t>
            </a:r>
            <a:r>
              <a:rPr lang="fa-IR" b="1" dirty="0" smtClean="0">
                <a:cs typeface="B Nazanin" pitchFamily="2" charset="-78"/>
              </a:rPr>
              <a:t>این گیاهان مخروط دار هم گفته می شود حتما مخروط های کاج و سرو را دیده اید و کاج و سرو هر دو جزو بازدانگان به حساب می آیند .این گیاهان آوند دار و بر خلاف سرخس های دانه دارند ، اما بدون گل هستند . کاج و سرو دارای مخروط های نر و ماده اند و تخمک و گرده در این بخش ها تشکیل می شوند و هر مخروط از تعدادی پولک ساخته شده است .دانه های گیاهان مخروط دار ، درون میوه تشکیل نمی شوند ، بلکه روی پولک های مخروط های ماده به وجود می آیند .</a:t>
            </a:r>
            <a:r>
              <a:rPr lang="en-US" b="1" dirty="0" smtClean="0">
                <a:cs typeface="B Nazanin" pitchFamily="2" charset="-78"/>
              </a:rPr>
              <a:t> </a:t>
            </a:r>
            <a:endParaRPr lang="en-US" b="1" dirty="0">
              <a:cs typeface="B Nazanin" pitchFamily="2" charset="-78"/>
            </a:endParaRPr>
          </a:p>
        </p:txBody>
      </p:sp>
      <p:pic>
        <p:nvPicPr>
          <p:cNvPr id="4" name="Picture 3" descr="E:\mozhgan\سرای دانش\94-95\پایه نهم\pine1[1].jpg"/>
          <p:cNvPicPr/>
          <p:nvPr/>
        </p:nvPicPr>
        <p:blipFill>
          <a:blip r:embed="rId2">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rot="16200000">
            <a:off x="1855254" y="6576"/>
            <a:ext cx="1658105" cy="3278428"/>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5861" y="1875318"/>
            <a:ext cx="11251094" cy="4664629"/>
          </a:xfrm>
        </p:spPr>
        <p:txBody>
          <a:bodyPr>
            <a:normAutofit fontScale="92500" lnSpcReduction="20000"/>
          </a:bodyPr>
          <a:lstStyle/>
          <a:p>
            <a:pPr algn="r" rtl="1">
              <a:lnSpc>
                <a:spcPct val="150000"/>
              </a:lnSpc>
              <a:buNone/>
            </a:pPr>
            <a:r>
              <a:rPr lang="fa-IR" b="1" dirty="0" smtClean="0">
                <a:solidFill>
                  <a:srgbClr val="FF0000"/>
                </a:solidFill>
                <a:cs typeface="B Nazanin" pitchFamily="2" charset="-78"/>
              </a:rPr>
              <a:t>نهان دانگان :</a:t>
            </a:r>
            <a:endParaRPr lang="en-US" b="1" dirty="0" smtClean="0">
              <a:solidFill>
                <a:srgbClr val="FF0000"/>
              </a:solidFill>
              <a:cs typeface="B Nazanin" pitchFamily="2" charset="-78"/>
            </a:endParaRPr>
          </a:p>
          <a:p>
            <a:pPr algn="r" rtl="1">
              <a:lnSpc>
                <a:spcPct val="150000"/>
              </a:lnSpc>
              <a:buNone/>
            </a:pPr>
            <a:r>
              <a:rPr lang="fa-IR" b="1" dirty="0" smtClean="0">
                <a:cs typeface="B Nazanin" pitchFamily="2" charset="-78"/>
              </a:rPr>
              <a:t>همه ی گیاهانی که گل تولید می کنند ، جزو نهان دانگان به حساب می آیند . مهم ترین نقش گل ها تولد دانه است . </a:t>
            </a:r>
            <a:endParaRPr lang="en-US" b="1" dirty="0" smtClean="0">
              <a:cs typeface="B Nazanin" pitchFamily="2" charset="-78"/>
            </a:endParaRPr>
          </a:p>
          <a:p>
            <a:pPr algn="r" rtl="1">
              <a:lnSpc>
                <a:spcPct val="150000"/>
              </a:lnSpc>
              <a:buNone/>
            </a:pPr>
            <a:r>
              <a:rPr lang="fa-IR" b="1" dirty="0" smtClean="0">
                <a:cs typeface="B Nazanin" pitchFamily="2" charset="-78"/>
              </a:rPr>
              <a:t>در پرچم ها کیسه ی گرده وجود دارد که درون آن ها دانه های گرده ساخته می شود . این دانه های گرده با نشستن روی قسمت مادگی همان گل یا گلی دیگر از همان گونه ، لوله ی گرده می سازند و این لوله ی گرده گامت نر را به سمت تخمک هدایت می کند تا نهایتا لقاح رخ بدهد و سلول تخم ایجاد شود . بعد از لقاح ، با گذشت زمان تخمک تبدیل به دانه و تخمدان تبدیل به میوه می شود . میوه ی سیب از تغییر تخمدان گل و دانه ی آن از تغییر تخمک حاصل شده است . </a:t>
            </a:r>
            <a:endParaRPr lang="en-US" b="1" dirty="0" smtClean="0">
              <a:cs typeface="B Nazanin" pitchFamily="2" charset="-78"/>
            </a:endParaRPr>
          </a:p>
          <a:p>
            <a:pPr algn="r">
              <a:lnSpc>
                <a:spcPct val="150000"/>
              </a:lnSpc>
              <a:buNone/>
            </a:pPr>
            <a:endParaRPr lang="en-US" b="1" dirty="0">
              <a:cs typeface="B Nazanin" pitchFamily="2" charset="-78"/>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8052" y="1825625"/>
            <a:ext cx="11658600" cy="4351338"/>
          </a:xfrm>
        </p:spPr>
        <p:txBody>
          <a:bodyPr>
            <a:normAutofit/>
          </a:bodyPr>
          <a:lstStyle/>
          <a:p>
            <a:pPr algn="r" rtl="1">
              <a:lnSpc>
                <a:spcPct val="150000"/>
              </a:lnSpc>
              <a:buNone/>
            </a:pPr>
            <a:r>
              <a:rPr lang="fa-IR" b="1" dirty="0" smtClean="0">
                <a:cs typeface="B Nazanin" pitchFamily="2" charset="-78"/>
              </a:rPr>
              <a:t>دانه های گیاهان گل دار در میوه محصور شده اند که به همین علت به آن ها نهان دانه نیز می گویند .</a:t>
            </a:r>
            <a:endParaRPr lang="en-US" b="1" dirty="0" smtClean="0">
              <a:cs typeface="B Nazanin" pitchFamily="2" charset="-78"/>
            </a:endParaRPr>
          </a:p>
          <a:p>
            <a:pPr algn="r" rtl="1">
              <a:lnSpc>
                <a:spcPct val="150000"/>
              </a:lnSpc>
              <a:buNone/>
            </a:pPr>
            <a:r>
              <a:rPr lang="fa-IR" b="1" dirty="0" smtClean="0">
                <a:cs typeface="B Nazanin" pitchFamily="2" charset="-78"/>
              </a:rPr>
              <a:t>انواع نهان دانگان </a:t>
            </a:r>
            <a:r>
              <a:rPr lang="fa-IR" b="1" dirty="0" smtClean="0">
                <a:cs typeface="B Nazanin" pitchFamily="2" charset="-78"/>
              </a:rPr>
              <a:t>:</a:t>
            </a:r>
          </a:p>
          <a:p>
            <a:pPr algn="r" rtl="1">
              <a:lnSpc>
                <a:spcPct val="150000"/>
              </a:lnSpc>
              <a:buNone/>
            </a:pPr>
            <a:r>
              <a:rPr lang="fa-IR" b="1" dirty="0" smtClean="0">
                <a:cs typeface="B Nazanin" pitchFamily="2" charset="-78"/>
              </a:rPr>
              <a:t> </a:t>
            </a:r>
            <a:r>
              <a:rPr lang="fa-IR" b="1" dirty="0" smtClean="0">
                <a:cs typeface="B Nazanin" pitchFamily="2" charset="-78"/>
              </a:rPr>
              <a:t>1- تک لپه ایها    </a:t>
            </a:r>
            <a:endParaRPr lang="fa-IR" b="1" dirty="0" smtClean="0">
              <a:cs typeface="B Nazanin" pitchFamily="2" charset="-78"/>
            </a:endParaRPr>
          </a:p>
          <a:p>
            <a:pPr algn="r" rtl="1">
              <a:lnSpc>
                <a:spcPct val="150000"/>
              </a:lnSpc>
              <a:buNone/>
            </a:pPr>
            <a:r>
              <a:rPr lang="fa-IR" b="1" dirty="0" smtClean="0">
                <a:cs typeface="B Nazanin" pitchFamily="2" charset="-78"/>
              </a:rPr>
              <a:t> </a:t>
            </a:r>
            <a:r>
              <a:rPr lang="fa-IR" b="1" dirty="0" smtClean="0">
                <a:cs typeface="B Nazanin" pitchFamily="2" charset="-78"/>
              </a:rPr>
              <a:t>2- دو لپه </a:t>
            </a:r>
            <a:r>
              <a:rPr lang="fa-IR" b="1" dirty="0" smtClean="0">
                <a:cs typeface="B Nazanin" pitchFamily="2" charset="-78"/>
              </a:rPr>
              <a:t>ایها</a:t>
            </a:r>
            <a:endParaRPr lang="en-US" b="1" dirty="0">
              <a:cs typeface="B Nazanin"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9026" y="2097156"/>
            <a:ext cx="12085983" cy="3647152"/>
          </a:xfrm>
          <a:prstGeom prst="rect">
            <a:avLst/>
          </a:prstGeom>
          <a:noFill/>
        </p:spPr>
        <p:txBody>
          <a:bodyPr wrap="square" rtlCol="0">
            <a:spAutoFit/>
          </a:bodyPr>
          <a:lstStyle/>
          <a:p>
            <a:pPr algn="r" rtl="1">
              <a:lnSpc>
                <a:spcPct val="250000"/>
              </a:lnSpc>
            </a:pPr>
            <a:r>
              <a:rPr lang="fa-IR" sz="2400" b="1" dirty="0" smtClean="0">
                <a:cs typeface="B Nazanin" pitchFamily="2" charset="-78"/>
              </a:rPr>
              <a:t>انسان ها و جانداران دیگر ، بدون گیاهان دوام نمی آورند و زندگی آن ها وابسته به زندگی این موجودات است .</a:t>
            </a:r>
            <a:endParaRPr lang="en-US" sz="2400" b="1" dirty="0" smtClean="0">
              <a:cs typeface="B Nazanin" pitchFamily="2" charset="-78"/>
            </a:endParaRPr>
          </a:p>
          <a:p>
            <a:pPr algn="r" rtl="1">
              <a:lnSpc>
                <a:spcPct val="250000"/>
              </a:lnSpc>
            </a:pPr>
            <a:r>
              <a:rPr lang="fa-IR" sz="2400" b="1" dirty="0" smtClean="0">
                <a:cs typeface="B Nazanin" pitchFamily="2" charset="-78"/>
              </a:rPr>
              <a:t>سلول های گیاهی ، مانند هر سلول دیگری برای زنده ماندن  به مواد مغذی نیاز دارند و از آنجا که گیاها ن فتوسنتز می کنند باید آب و مواد معدنی از خاک به اندام های سبز گیاه برسد تا در آنجا به مولکول های کربوهیدرات تبدیل شود و سپس این کربوهیدرات به تمام نقاط گیاه حتی ریشه ها منتقل شود </a:t>
            </a:r>
            <a:r>
              <a:rPr lang="fa-IR" sz="2400" b="1" dirty="0" smtClean="0">
                <a:cs typeface="B Nazanin" pitchFamily="2" charset="-78"/>
              </a:rPr>
              <a:t>.</a:t>
            </a:r>
            <a:endParaRPr lang="en-US" sz="2400" b="1" dirty="0" smtClean="0">
              <a:cs typeface="B Nazanin" pitchFamily="2" charset="-78"/>
            </a:endParaRPr>
          </a:p>
        </p:txBody>
      </p:sp>
    </p:spTree>
    <p:extLst>
      <p:ext uri="{BB962C8B-B14F-4D97-AF65-F5344CB8AC3E}">
        <p14:creationId xmlns:p14="http://schemas.microsoft.com/office/powerpoint/2010/main" xmlns="" val="28338504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417" y="1825625"/>
            <a:ext cx="11718235" cy="4833592"/>
          </a:xfrm>
        </p:spPr>
        <p:txBody>
          <a:bodyPr>
            <a:normAutofit fontScale="92500" lnSpcReduction="10000"/>
          </a:bodyPr>
          <a:lstStyle/>
          <a:p>
            <a:pPr lvl="0" algn="r" rtl="1">
              <a:lnSpc>
                <a:spcPct val="150000"/>
              </a:lnSpc>
              <a:buNone/>
            </a:pPr>
            <a:r>
              <a:rPr lang="fa-IR" b="1" dirty="0" smtClean="0">
                <a:solidFill>
                  <a:srgbClr val="FF0000"/>
                </a:solidFill>
                <a:cs typeface="B Nazanin" pitchFamily="2" charset="-78"/>
              </a:rPr>
              <a:t>تک لپه ایها :</a:t>
            </a:r>
            <a:endParaRPr lang="en-US" b="1" dirty="0" smtClean="0">
              <a:solidFill>
                <a:srgbClr val="FF0000"/>
              </a:solidFill>
              <a:cs typeface="B Nazanin" pitchFamily="2" charset="-78"/>
            </a:endParaRPr>
          </a:p>
          <a:p>
            <a:pPr lvl="0" algn="r" rtl="1">
              <a:lnSpc>
                <a:spcPct val="150000"/>
              </a:lnSpc>
              <a:buNone/>
            </a:pPr>
            <a:r>
              <a:rPr lang="fa-IR" b="1" dirty="0" smtClean="0">
                <a:cs typeface="B Nazanin" pitchFamily="2" charset="-78"/>
              </a:rPr>
              <a:t>1-دانه یک قسمتی است    2- برگ ها باریک و رگبرگ ها موازی اند     </a:t>
            </a:r>
          </a:p>
          <a:p>
            <a:pPr lvl="0" algn="r" rtl="1">
              <a:lnSpc>
                <a:spcPct val="150000"/>
              </a:lnSpc>
              <a:buNone/>
            </a:pPr>
            <a:r>
              <a:rPr lang="fa-IR" b="1" dirty="0" smtClean="0">
                <a:cs typeface="B Nazanin" pitchFamily="2" charset="-78"/>
              </a:rPr>
              <a:t> 3- اجزای گل ( کاسبرگ و گلبرگ ) مضربی از 3 است </a:t>
            </a:r>
            <a:endParaRPr lang="en-US" b="1" dirty="0" smtClean="0">
              <a:cs typeface="B Nazanin" pitchFamily="2" charset="-78"/>
            </a:endParaRPr>
          </a:p>
          <a:p>
            <a:pPr algn="r" rtl="1">
              <a:lnSpc>
                <a:spcPct val="150000"/>
              </a:lnSpc>
              <a:buNone/>
            </a:pPr>
            <a:r>
              <a:rPr lang="fa-IR" b="1" dirty="0" smtClean="0">
                <a:cs typeface="B Nazanin" pitchFamily="2" charset="-78"/>
              </a:rPr>
              <a:t>4 </a:t>
            </a:r>
            <a:r>
              <a:rPr lang="fa-IR" b="1" dirty="0" smtClean="0">
                <a:cs typeface="B Nazanin" pitchFamily="2" charset="-78"/>
              </a:rPr>
              <a:t>- آوند ها در داخل ساقه پراکند ه اند             </a:t>
            </a:r>
            <a:endParaRPr lang="fa-IR" b="1" dirty="0" smtClean="0">
              <a:cs typeface="B Nazanin" pitchFamily="2" charset="-78"/>
            </a:endParaRPr>
          </a:p>
          <a:p>
            <a:pPr algn="r" rtl="1">
              <a:lnSpc>
                <a:spcPct val="150000"/>
              </a:lnSpc>
              <a:buNone/>
            </a:pPr>
            <a:r>
              <a:rPr lang="fa-IR" b="1" dirty="0" smtClean="0">
                <a:cs typeface="B Nazanin" pitchFamily="2" charset="-78"/>
              </a:rPr>
              <a:t> </a:t>
            </a:r>
            <a:r>
              <a:rPr lang="fa-IR" b="1" dirty="0" smtClean="0">
                <a:cs typeface="B Nazanin" pitchFamily="2" charset="-78"/>
              </a:rPr>
              <a:t>5- ساقه تو خالی است       </a:t>
            </a:r>
            <a:endParaRPr lang="fa-IR" b="1" dirty="0" smtClean="0">
              <a:cs typeface="B Nazanin" pitchFamily="2" charset="-78"/>
            </a:endParaRPr>
          </a:p>
          <a:p>
            <a:pPr algn="r" rtl="1">
              <a:lnSpc>
                <a:spcPct val="150000"/>
              </a:lnSpc>
              <a:buNone/>
            </a:pPr>
            <a:r>
              <a:rPr lang="fa-IR" b="1" dirty="0" smtClean="0">
                <a:cs typeface="B Nazanin" pitchFamily="2" charset="-78"/>
              </a:rPr>
              <a:t>6- </a:t>
            </a:r>
            <a:r>
              <a:rPr lang="fa-IR" b="1" dirty="0" smtClean="0">
                <a:cs typeface="B Nazanin" pitchFamily="2" charset="-78"/>
              </a:rPr>
              <a:t>دارای ریشه اقشان هستند   </a:t>
            </a:r>
            <a:endParaRPr lang="en-US" b="1" dirty="0" smtClean="0">
              <a:cs typeface="B Nazanin" pitchFamily="2" charset="-78"/>
            </a:endParaRPr>
          </a:p>
          <a:p>
            <a:pPr algn="r">
              <a:lnSpc>
                <a:spcPct val="150000"/>
              </a:lnSpc>
              <a:buNone/>
            </a:pPr>
            <a:r>
              <a:rPr lang="fa-IR" b="1" dirty="0" smtClean="0">
                <a:cs typeface="B Nazanin" pitchFamily="2" charset="-78"/>
              </a:rPr>
              <a:t> 7-  برگ بدون دمبرگ و مستقیما به ساقه متصل است</a:t>
            </a:r>
            <a:endParaRPr lang="en-US" b="1" dirty="0">
              <a:cs typeface="B Nazanin" pitchFamily="2" charset="-78"/>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9539" y="1775929"/>
            <a:ext cx="11353800" cy="4843532"/>
          </a:xfrm>
        </p:spPr>
        <p:txBody>
          <a:bodyPr>
            <a:normAutofit/>
          </a:bodyPr>
          <a:lstStyle/>
          <a:p>
            <a:pPr algn="r" rtl="1">
              <a:lnSpc>
                <a:spcPct val="150000"/>
              </a:lnSpc>
              <a:buNone/>
            </a:pPr>
            <a:r>
              <a:rPr lang="fa-IR" b="1" dirty="0" smtClean="0">
                <a:solidFill>
                  <a:srgbClr val="FF0000"/>
                </a:solidFill>
                <a:cs typeface="B Nazanin" pitchFamily="2" charset="-78"/>
              </a:rPr>
              <a:t>-دو لپه ایها :</a:t>
            </a:r>
            <a:endParaRPr lang="en-US" b="1" dirty="0" smtClean="0">
              <a:solidFill>
                <a:srgbClr val="FF0000"/>
              </a:solidFill>
              <a:cs typeface="B Nazanin" pitchFamily="2" charset="-78"/>
            </a:endParaRPr>
          </a:p>
          <a:p>
            <a:pPr algn="r" rtl="1">
              <a:lnSpc>
                <a:spcPct val="150000"/>
              </a:lnSpc>
              <a:buNone/>
            </a:pPr>
            <a:r>
              <a:rPr lang="fa-IR" b="1" dirty="0" smtClean="0">
                <a:cs typeface="B Nazanin" pitchFamily="2" charset="-78"/>
              </a:rPr>
              <a:t>1-دانه دو قسمتی است    2- برگ ها پهن و رگبرگ ها منشعب و غیر موازی اند  </a:t>
            </a:r>
            <a:endParaRPr lang="fa-IR" b="1" dirty="0" smtClean="0">
              <a:cs typeface="B Nazanin" pitchFamily="2" charset="-78"/>
            </a:endParaRPr>
          </a:p>
          <a:p>
            <a:pPr algn="r" rtl="1">
              <a:lnSpc>
                <a:spcPct val="150000"/>
              </a:lnSpc>
              <a:buNone/>
            </a:pPr>
            <a:r>
              <a:rPr lang="fa-IR" b="1" dirty="0" smtClean="0">
                <a:cs typeface="B Nazanin" pitchFamily="2" charset="-78"/>
              </a:rPr>
              <a:t>3- </a:t>
            </a:r>
            <a:r>
              <a:rPr lang="fa-IR" b="1" dirty="0" smtClean="0">
                <a:cs typeface="B Nazanin" pitchFamily="2" charset="-78"/>
              </a:rPr>
              <a:t>اجزای گل ( کاسبرگ و گلبرگ ) مضربی از 2 یا 5</a:t>
            </a:r>
            <a:endParaRPr lang="en-US" b="1" dirty="0" smtClean="0">
              <a:cs typeface="B Nazanin" pitchFamily="2" charset="-78"/>
            </a:endParaRPr>
          </a:p>
          <a:p>
            <a:pPr algn="r" rtl="1">
              <a:lnSpc>
                <a:spcPct val="150000"/>
              </a:lnSpc>
              <a:buNone/>
            </a:pPr>
            <a:r>
              <a:rPr lang="fa-IR" b="1" dirty="0" smtClean="0">
                <a:cs typeface="B Nazanin" pitchFamily="2" charset="-78"/>
              </a:rPr>
              <a:t>4- آوند ها حول دایره های متحد المرکز در ساقه قرار گرفته اند    5- دارای ریشه راست </a:t>
            </a:r>
            <a:r>
              <a:rPr lang="fa-IR" b="1" dirty="0" smtClean="0">
                <a:cs typeface="B Nazanin" pitchFamily="2" charset="-78"/>
              </a:rPr>
              <a:t>هستند</a:t>
            </a:r>
          </a:p>
          <a:p>
            <a:pPr algn="r" rtl="1">
              <a:lnSpc>
                <a:spcPct val="150000"/>
              </a:lnSpc>
              <a:buNone/>
            </a:pPr>
            <a:r>
              <a:rPr lang="fa-IR" b="1" dirty="0" smtClean="0">
                <a:cs typeface="B Nazanin" pitchFamily="2" charset="-78"/>
              </a:rPr>
              <a:t>6- </a:t>
            </a:r>
            <a:r>
              <a:rPr lang="fa-IR" b="1" dirty="0" smtClean="0">
                <a:cs typeface="B Nazanin" pitchFamily="2" charset="-78"/>
              </a:rPr>
              <a:t>برگ به وسیله دمبرگ به ساقه متصل است </a:t>
            </a:r>
            <a:endParaRPr lang="en-US" b="1" dirty="0" smtClean="0">
              <a:cs typeface="B Nazanin" pitchFamily="2" charset="-78"/>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7504" y="1835564"/>
            <a:ext cx="11492949" cy="4351338"/>
          </a:xfrm>
        </p:spPr>
        <p:txBody>
          <a:bodyPr/>
          <a:lstStyle/>
          <a:p>
            <a:pPr algn="r">
              <a:lnSpc>
                <a:spcPct val="150000"/>
              </a:lnSpc>
              <a:buNone/>
            </a:pPr>
            <a:r>
              <a:rPr lang="fa-IR" b="1" dirty="0" smtClean="0">
                <a:cs typeface="B Nazanin" pitchFamily="2" charset="-78"/>
              </a:rPr>
              <a:t>در ریشه ی دولپه ایها آوندها ی چوب به شکل ستاره در مرکز قرار گرفته اند و آوند های آبکشی در بین بازوهای این ستاره قرار دارند ، اما درریشه ی تک لپه ایها در چند حلقه و به طور نامنظم قرار گرفته اند .نخود ، گیاه دولپه و ذرت ، گیاه تک لپه ای است</a:t>
            </a:r>
            <a:endParaRPr lang="en-US" b="1" dirty="0" smtClean="0">
              <a:cs typeface="B Nazanin" pitchFamily="2" charset="-78"/>
            </a:endParaRPr>
          </a:p>
          <a:p>
            <a:pPr algn="r">
              <a:lnSpc>
                <a:spcPct val="150000"/>
              </a:lnSpc>
              <a:buNone/>
            </a:pPr>
            <a:endParaRPr lang="en-US" dirty="0"/>
          </a:p>
        </p:txBody>
      </p:sp>
      <p:pic>
        <p:nvPicPr>
          <p:cNvPr id="4" name="Picture 3" descr="E:\mozhgan\سرای دانش\94-95\پایه نهم\Root_Secondary_growth[1].png"/>
          <p:cNvPicPr/>
          <p:nvPr/>
        </p:nvPicPr>
        <p:blipFill>
          <a:blip r:embed="rId2" cstate="print">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425488" y="3556290"/>
            <a:ext cx="2943877" cy="3152623"/>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lnSpc>
                <a:spcPct val="200000"/>
              </a:lnSpc>
              <a:buNone/>
            </a:pPr>
            <a:r>
              <a:rPr lang="fa-IR" b="1" dirty="0" smtClean="0">
                <a:solidFill>
                  <a:srgbClr val="FF0000"/>
                </a:solidFill>
                <a:cs typeface="B Nazanin" pitchFamily="2" charset="-78"/>
              </a:rPr>
              <a:t>اندام گیاهان :</a:t>
            </a:r>
            <a:endParaRPr lang="en-US" b="1" dirty="0" smtClean="0">
              <a:solidFill>
                <a:srgbClr val="FF0000"/>
              </a:solidFill>
              <a:cs typeface="B Nazanin" pitchFamily="2" charset="-78"/>
            </a:endParaRPr>
          </a:p>
          <a:p>
            <a:pPr lvl="0" algn="r" rtl="1">
              <a:lnSpc>
                <a:spcPct val="200000"/>
              </a:lnSpc>
              <a:buNone/>
            </a:pPr>
            <a:r>
              <a:rPr lang="fa-IR" b="1" dirty="0" smtClean="0">
                <a:cs typeface="B Nazanin" pitchFamily="2" charset="-78"/>
              </a:rPr>
              <a:t>1- رویشی       </a:t>
            </a:r>
          </a:p>
          <a:p>
            <a:pPr lvl="0" algn="r" rtl="1">
              <a:lnSpc>
                <a:spcPct val="200000"/>
              </a:lnSpc>
              <a:buNone/>
            </a:pPr>
            <a:r>
              <a:rPr lang="fa-IR" b="1" dirty="0" smtClean="0">
                <a:cs typeface="B Nazanin" pitchFamily="2" charset="-78"/>
              </a:rPr>
              <a:t>2- </a:t>
            </a:r>
            <a:r>
              <a:rPr lang="fa-IR" b="1" dirty="0" smtClean="0">
                <a:cs typeface="B Nazanin" pitchFamily="2" charset="-78"/>
              </a:rPr>
              <a:t>زایشی </a:t>
            </a:r>
            <a:endParaRPr lang="en-US" b="1" dirty="0" smtClean="0">
              <a:cs typeface="B Nazanin" pitchFamily="2" charset="-78"/>
            </a:endParaRPr>
          </a:p>
          <a:p>
            <a:pPr algn="r">
              <a:lnSpc>
                <a:spcPct val="200000"/>
              </a:lnSpc>
              <a:buNone/>
            </a:pPr>
            <a:endParaRPr lang="en-US" b="1" dirty="0">
              <a:cs typeface="B Nazanin" pitchFamily="2" charset="-78"/>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lnSpc>
                <a:spcPct val="150000"/>
              </a:lnSpc>
              <a:buNone/>
            </a:pPr>
            <a:r>
              <a:rPr lang="fa-IR" b="1" dirty="0" smtClean="0">
                <a:cs typeface="B Nazanin" pitchFamily="2" charset="-78"/>
              </a:rPr>
              <a:t>رویشی </a:t>
            </a:r>
            <a:r>
              <a:rPr lang="fa-IR" b="1" dirty="0" smtClean="0">
                <a:cs typeface="B Nazanin" pitchFamily="2" charset="-78"/>
              </a:rPr>
              <a:t>:</a:t>
            </a:r>
          </a:p>
          <a:p>
            <a:pPr algn="r" rtl="1">
              <a:lnSpc>
                <a:spcPct val="150000"/>
              </a:lnSpc>
              <a:buNone/>
            </a:pPr>
            <a:r>
              <a:rPr lang="fa-IR" b="1" dirty="0" smtClean="0">
                <a:cs typeface="B Nazanin" pitchFamily="2" charset="-78"/>
              </a:rPr>
              <a:t>شامل </a:t>
            </a:r>
            <a:r>
              <a:rPr lang="fa-IR" b="1" dirty="0" smtClean="0">
                <a:cs typeface="B Nazanin" pitchFamily="2" charset="-78"/>
              </a:rPr>
              <a:t>ریشه ، ساقه ، برگ </a:t>
            </a:r>
            <a:endParaRPr lang="en-US" b="1" dirty="0" smtClean="0">
              <a:cs typeface="B Nazanin" pitchFamily="2" charset="-78"/>
            </a:endParaRPr>
          </a:p>
          <a:p>
            <a:pPr algn="r">
              <a:lnSpc>
                <a:spcPct val="150000"/>
              </a:lnSpc>
              <a:buNone/>
            </a:pPr>
            <a:r>
              <a:rPr lang="fa-IR" b="1" dirty="0" smtClean="0">
                <a:cs typeface="B Nazanin" pitchFamily="2" charset="-78"/>
              </a:rPr>
              <a:t>اندام های زایشی در نهان دانگان متنوع اند . مثلا در بوته های بیابان و گیاه کاکتوس جهت حفظ آب ، برگ ها به تیغ تبدیل شده اند / کار فتوسنتز به عهده ساقه است . مواد غذایی عمدتا در برگ ساخته می شوند اما در نقاط مختلفی نظیر ریشه ، ساقه ، برگ ، دانه ، میوه یا گل ذخیره می شوند .</a:t>
            </a:r>
            <a:endParaRPr lang="en-US" b="1" dirty="0">
              <a:cs typeface="B Nazanin" pitchFamily="2" charset="-78"/>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lnSpc>
                <a:spcPct val="160000"/>
              </a:lnSpc>
              <a:buNone/>
            </a:pPr>
            <a:r>
              <a:rPr lang="fa-IR" b="1" dirty="0" smtClean="0">
                <a:cs typeface="B Nazanin" pitchFamily="2" charset="-78"/>
              </a:rPr>
              <a:t>خزه های قدیمی ترین گیاهان روی زمین اند خزه ها گیاهانی بدون آوند و بدون دانه اند و با هاگ تولید مثل می کنند . خزه ها ارتفاع زیادی ندارند ، در جاهای مرطوب و دسته جمعی رشد کرده و پوشش مخمل مانند روی زمین ایجاد می کنند و برای مثال در مناطق شمالی کشور روی صخره ها ، تنه درختان و حتی روی دیوار و سقف کلبه های چوبی داخل چنگل به چشم می خورند . خزه ها ریشه ، ساقه و برگ واقعی ندارند و بخش های برگی شکل و ساقه مانند ، از سلولهای مشابهی تشکیل شده اند . </a:t>
            </a:r>
            <a:endParaRPr lang="en-US" b="1" dirty="0">
              <a:cs typeface="B Nazanin" pitchFamily="2" charset="-78"/>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lnSpc>
                <a:spcPct val="160000"/>
              </a:lnSpc>
              <a:buNone/>
            </a:pPr>
            <a:r>
              <a:rPr lang="fa-IR" b="1" dirty="0" smtClean="0">
                <a:cs typeface="B Nazanin" pitchFamily="2" charset="-78"/>
              </a:rPr>
              <a:t>خزه ها به جای ریشه ، اجزایی به نام ریشه سا دارند که ازیک یا چند سلول ساخته شده اند هاگدان خزه ها در راس خزه قرار دارند و هنگامی که پاره می شوند ، هاگ ها پهش شده و با افتادن در جای گرم و مرطوب و درحضور نور رشد کرده و خزه جدیدی را به وجود می آورند .</a:t>
            </a:r>
            <a:endParaRPr lang="en-US" b="1" dirty="0" smtClean="0">
              <a:cs typeface="B Nazanin" pitchFamily="2" charset="-78"/>
            </a:endParaRPr>
          </a:p>
          <a:p>
            <a:pPr algn="r" rtl="1">
              <a:lnSpc>
                <a:spcPct val="160000"/>
              </a:lnSpc>
              <a:buNone/>
            </a:pPr>
            <a:r>
              <a:rPr lang="fa-IR" b="1" dirty="0" smtClean="0">
                <a:cs typeface="B Nazanin" pitchFamily="2" charset="-78"/>
              </a:rPr>
              <a:t>خزه ها به دلیل نداشتن آوند اندازه های کوچکی دارند و نمی توانند دراز شوند و به دلیل نداشتن ریشه واقعی و عمقی ، باید حتما در جاهای مرطوب و پر آب باشند . </a:t>
            </a:r>
            <a:endParaRPr lang="en-US" b="1" dirty="0" smtClean="0">
              <a:cs typeface="B Nazanin" pitchFamily="2" charset="-78"/>
            </a:endParaRP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lnSpc>
                <a:spcPct val="150000"/>
              </a:lnSpc>
              <a:buNone/>
            </a:pPr>
            <a:r>
              <a:rPr lang="fa-IR" b="1" dirty="0" smtClean="0">
                <a:cs typeface="B Nazanin" pitchFamily="2" charset="-78"/>
              </a:rPr>
              <a:t>گیاهان در زندگی ما و جانوران ، نقش بسیار مهمی نظیر فتوسنتز ، تولید غذا واکسیژن را ایقا می کنند .</a:t>
            </a:r>
            <a:endParaRPr lang="en-US" b="1" dirty="0" smtClean="0">
              <a:cs typeface="B Nazanin" pitchFamily="2" charset="-78"/>
            </a:endParaRPr>
          </a:p>
          <a:p>
            <a:pPr algn="r" rtl="1">
              <a:lnSpc>
                <a:spcPct val="150000"/>
              </a:lnSpc>
              <a:buNone/>
            </a:pPr>
            <a:r>
              <a:rPr lang="fa-IR" b="1" dirty="0" smtClean="0">
                <a:cs typeface="B Nazanin" pitchFamily="2" charset="-78"/>
              </a:rPr>
              <a:t>گیاهان در هنگام فتوسنتز ، کرین دی اکسید فراوانی را جذب و به اکسیژن تیدیل می کنند و و با افزایش کربن دی اکسید ، مقدار فتوسنتز افزایش می یابد . اما این افزایش تا حدی امکان پذیر است و چنانچه مقدار کربن دی اکسید زادتر شود ، دیگر در مدار فتوسنتز تاثیری نخواهد داشت .</a:t>
            </a:r>
            <a:endParaRPr lang="en-US" b="1" dirty="0" smtClean="0">
              <a:cs typeface="B Nazanin" pitchFamily="2" charset="-78"/>
            </a:endParaRPr>
          </a:p>
          <a:p>
            <a:pPr algn="r">
              <a:lnSpc>
                <a:spcPct val="150000"/>
              </a:lnSpc>
              <a:buNone/>
            </a:pPr>
            <a:endParaRPr lang="en-US" b="1" dirty="0">
              <a:cs typeface="B Nazanin" pitchFamily="2" charset="-78"/>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lnSpc>
                <a:spcPct val="150000"/>
              </a:lnSpc>
              <a:buNone/>
            </a:pPr>
            <a:r>
              <a:rPr lang="fa-IR" b="1" dirty="0" smtClean="0">
                <a:cs typeface="B Nazanin" pitchFamily="2" charset="-78"/>
              </a:rPr>
              <a:t>تاثیر گیاهان در زندگی بشر :</a:t>
            </a:r>
            <a:endParaRPr lang="en-US" b="1" dirty="0" smtClean="0">
              <a:cs typeface="B Nazanin" pitchFamily="2" charset="-78"/>
            </a:endParaRPr>
          </a:p>
          <a:p>
            <a:pPr lvl="0" algn="r" rtl="1">
              <a:lnSpc>
                <a:spcPct val="150000"/>
              </a:lnSpc>
              <a:buFont typeface="Wingdings" pitchFamily="2" charset="2"/>
              <a:buChar char="ü"/>
            </a:pPr>
            <a:r>
              <a:rPr lang="fa-IR" b="1" dirty="0" smtClean="0">
                <a:cs typeface="B Nazanin" pitchFamily="2" charset="-78"/>
              </a:rPr>
              <a:t>تامین غذای جانداران : غلات نظیر گند م ، ذرت </a:t>
            </a:r>
            <a:endParaRPr lang="en-US" b="1" dirty="0" smtClean="0">
              <a:cs typeface="B Nazanin" pitchFamily="2" charset="-78"/>
            </a:endParaRPr>
          </a:p>
          <a:p>
            <a:pPr lvl="0" algn="r" rtl="1">
              <a:lnSpc>
                <a:spcPct val="150000"/>
              </a:lnSpc>
              <a:buFont typeface="Wingdings" pitchFamily="2" charset="2"/>
              <a:buChar char="ü"/>
            </a:pPr>
            <a:r>
              <a:rPr lang="fa-IR" b="1" dirty="0" smtClean="0">
                <a:cs typeface="B Nazanin" pitchFamily="2" charset="-78"/>
              </a:rPr>
              <a:t>تامین اکسیژن هوای تنفسی </a:t>
            </a:r>
            <a:endParaRPr lang="en-US" b="1" dirty="0" smtClean="0">
              <a:cs typeface="B Nazanin" pitchFamily="2" charset="-78"/>
            </a:endParaRPr>
          </a:p>
          <a:p>
            <a:pPr lvl="0" algn="r" rtl="1">
              <a:lnSpc>
                <a:spcPct val="150000"/>
              </a:lnSpc>
              <a:buFont typeface="Wingdings" pitchFamily="2" charset="2"/>
              <a:buChar char="ü"/>
            </a:pPr>
            <a:r>
              <a:rPr lang="fa-IR" b="1" dirty="0" smtClean="0">
                <a:cs typeface="B Nazanin" pitchFamily="2" charset="-78"/>
              </a:rPr>
              <a:t>تولید کاغذ از چوب و نشر علم </a:t>
            </a:r>
            <a:endParaRPr lang="en-US" b="1" dirty="0" smtClean="0">
              <a:cs typeface="B Nazanin" pitchFamily="2" charset="-78"/>
            </a:endParaRPr>
          </a:p>
          <a:p>
            <a:pPr algn="r" rtl="1">
              <a:lnSpc>
                <a:spcPct val="150000"/>
              </a:lnSpc>
              <a:buFont typeface="Wingdings" pitchFamily="2" charset="2"/>
              <a:buChar char="ü"/>
            </a:pPr>
            <a:r>
              <a:rPr lang="fa-IR" b="1" dirty="0" smtClean="0">
                <a:cs typeface="B Nazanin" pitchFamily="2" charset="-78"/>
              </a:rPr>
              <a:t>تولید </a:t>
            </a:r>
            <a:r>
              <a:rPr lang="fa-IR" b="1" dirty="0" smtClean="0">
                <a:cs typeface="B Nazanin" pitchFamily="2" charset="-78"/>
              </a:rPr>
              <a:t>دارو : خاکشیر ، خار شتر ، گل انگشتانه </a:t>
            </a:r>
            <a:endParaRPr lang="en-US" b="1" dirty="0">
              <a:cs typeface="B Nazanin" pitchFamily="2" charset="-78"/>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5"/>
            <a:ext cx="11098696" cy="4545358"/>
          </a:xfrm>
        </p:spPr>
        <p:txBody>
          <a:bodyPr/>
          <a:lstStyle/>
          <a:p>
            <a:pPr algn="r" rtl="1">
              <a:lnSpc>
                <a:spcPct val="200000"/>
              </a:lnSpc>
              <a:buFont typeface="Wingdings" pitchFamily="2" charset="2"/>
              <a:buChar char="ü"/>
            </a:pPr>
            <a:r>
              <a:rPr lang="fa-IR" b="1" dirty="0" smtClean="0">
                <a:cs typeface="B Nazanin" pitchFamily="2" charset="-78"/>
              </a:rPr>
              <a:t>تولید پنبه جهت صنایع بهداشتی و تولید کاغذ مرغوب</a:t>
            </a:r>
            <a:endParaRPr lang="en-US" b="1" dirty="0" smtClean="0">
              <a:cs typeface="B Nazanin" pitchFamily="2" charset="-78"/>
            </a:endParaRPr>
          </a:p>
          <a:p>
            <a:pPr algn="r" rtl="1">
              <a:lnSpc>
                <a:spcPct val="200000"/>
              </a:lnSpc>
              <a:buFont typeface="Wingdings" pitchFamily="2" charset="2"/>
              <a:buChar char="ü"/>
            </a:pPr>
            <a:r>
              <a:rPr lang="fa-IR" b="1" dirty="0" smtClean="0">
                <a:cs typeface="B Nazanin" pitchFamily="2" charset="-78"/>
              </a:rPr>
              <a:t> </a:t>
            </a:r>
            <a:r>
              <a:rPr lang="fa-IR" b="1" dirty="0" smtClean="0">
                <a:cs typeface="B Nazanin" pitchFamily="2" charset="-78"/>
              </a:rPr>
              <a:t>استفاده از چوب در ساخت صنایع چوبی نظیر میل ، تخت خواب </a:t>
            </a:r>
            <a:endParaRPr lang="en-US" b="1" dirty="0" smtClean="0">
              <a:cs typeface="B Nazanin" pitchFamily="2" charset="-78"/>
            </a:endParaRPr>
          </a:p>
          <a:p>
            <a:pPr algn="r" rtl="1">
              <a:lnSpc>
                <a:spcPct val="200000"/>
              </a:lnSpc>
              <a:buFont typeface="Wingdings" pitchFamily="2" charset="2"/>
              <a:buChar char="ü"/>
            </a:pPr>
            <a:r>
              <a:rPr lang="fa-IR" b="1" dirty="0" smtClean="0">
                <a:cs typeface="B Nazanin" pitchFamily="2" charset="-78"/>
              </a:rPr>
              <a:t>استفاده </a:t>
            </a:r>
            <a:r>
              <a:rPr lang="fa-IR" b="1" dirty="0" smtClean="0">
                <a:cs typeface="B Nazanin" pitchFamily="2" charset="-78"/>
              </a:rPr>
              <a:t>از صمغ گیاهان در تولید چسب و ماده اوله در ظهور عکس ، استون ، استفاده از گیاهان در تولید الکل </a:t>
            </a:r>
            <a:endParaRPr lang="en-US" b="1" dirty="0">
              <a:cs typeface="B Nazanin" pitchFamily="2"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6921" y="2272886"/>
            <a:ext cx="10515600" cy="4351338"/>
          </a:xfrm>
        </p:spPr>
        <p:txBody>
          <a:bodyPr/>
          <a:lstStyle/>
          <a:p>
            <a:pPr algn="r" rtl="1">
              <a:lnSpc>
                <a:spcPct val="150000"/>
              </a:lnSpc>
            </a:pPr>
            <a:r>
              <a:rPr lang="fa-IR" b="1" dirty="0" smtClean="0">
                <a:cs typeface="B Nazanin" pitchFamily="2" charset="-78"/>
              </a:rPr>
              <a:t>انتقال آب و مواد مغذی در بسیاری از گیاها ن ، از راه بافتی به نام بافت آوندی انجام می شود .بافت آوندی ، اجزای لوله مانندی به نام آوند دارد . آوند ها ، لوله های بسیار باریک و نی مانندی هستند که سبب انتقال آب ، املاح و غذای ساخته شده در گیاه می شوند .</a:t>
            </a:r>
            <a:endParaRPr lang="en-US" b="1" dirty="0" smtClean="0">
              <a:cs typeface="B Nazanin" pitchFamily="2" charset="-78"/>
            </a:endParaRPr>
          </a:p>
          <a:p>
            <a:pPr algn="r" rtl="1">
              <a:lnSpc>
                <a:spcPct val="150000"/>
              </a:lnSpc>
            </a:pPr>
            <a:r>
              <a:rPr lang="fa-IR" b="1" dirty="0" smtClean="0">
                <a:cs typeface="B Nazanin" pitchFamily="2" charset="-78"/>
              </a:rPr>
              <a:t>انواع آوند ک1- آوند چوبی               2- آوند آبکش</a:t>
            </a:r>
            <a:endParaRPr lang="en-US" b="1" dirty="0" smtClean="0">
              <a:cs typeface="B Nazanin" pitchFamily="2" charset="-78"/>
            </a:endParaRP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None/>
            </a:pPr>
            <a:r>
              <a:rPr lang="fa-IR" sz="19900" b="1" dirty="0" smtClean="0">
                <a:solidFill>
                  <a:srgbClr val="FF0000"/>
                </a:solidFill>
                <a:cs typeface="B Nazanin" pitchFamily="2" charset="-78"/>
              </a:rPr>
              <a:t>پایان </a:t>
            </a:r>
            <a:endParaRPr lang="en-US" sz="19900" b="1" dirty="0">
              <a:solidFill>
                <a:srgbClr val="FF0000"/>
              </a:solidFill>
              <a:cs typeface="B Nazanin" pitchFamily="2"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7626" y="2345635"/>
            <a:ext cx="11499574" cy="3831328"/>
          </a:xfrm>
        </p:spPr>
        <p:txBody>
          <a:bodyPr>
            <a:noAutofit/>
          </a:bodyPr>
          <a:lstStyle/>
          <a:p>
            <a:pPr algn="r" rtl="1">
              <a:lnSpc>
                <a:spcPct val="150000"/>
              </a:lnSpc>
              <a:buNone/>
            </a:pPr>
            <a:r>
              <a:rPr lang="fa-IR" b="1" dirty="0" smtClean="0">
                <a:solidFill>
                  <a:srgbClr val="FF0000"/>
                </a:solidFill>
                <a:cs typeface="B Nazanin" pitchFamily="2" charset="-78"/>
              </a:rPr>
              <a:t>آوند چوبی : </a:t>
            </a:r>
            <a:r>
              <a:rPr lang="fa-IR" b="1" dirty="0" smtClean="0">
                <a:cs typeface="B Nazanin" pitchFamily="2" charset="-78"/>
              </a:rPr>
              <a:t>آب و مواد معدنی را از ریشه به برگ ها می برد .به آب و املاح حمل شده توسط آوندهای چوبی شیره خامگفته می شوند .</a:t>
            </a:r>
            <a:endParaRPr lang="en-US" b="1" dirty="0" smtClean="0">
              <a:cs typeface="B Nazanin" pitchFamily="2" charset="-78"/>
            </a:endParaRPr>
          </a:p>
          <a:p>
            <a:pPr algn="r" rtl="1">
              <a:lnSpc>
                <a:spcPct val="150000"/>
              </a:lnSpc>
              <a:buNone/>
            </a:pPr>
            <a:r>
              <a:rPr lang="fa-IR" b="1" dirty="0" smtClean="0">
                <a:cs typeface="B Nazanin" pitchFamily="2" charset="-78"/>
              </a:rPr>
              <a:t>دیواره آوند های چوبی ، بخش هایی از جنس چوب دارد که سبب می شود آوند چوبی شکل های متفاوتی داشته باشد . این آوند ها دیواره عرضی ندارند . آوند های چوبی شکل های متفاوتی دارند و بیشتر قطر ساقه و ریشه ی گیاهان را آوند های چوبی تشکیل می دهد .</a:t>
            </a:r>
            <a:endParaRPr lang="en-US" b="1" dirty="0" smtClean="0">
              <a:cs typeface="B Nazanin" pitchFamily="2" charset="-78"/>
            </a:endParaRPr>
          </a:p>
          <a:p>
            <a:pPr algn="r">
              <a:lnSpc>
                <a:spcPct val="150000"/>
              </a:lnSpc>
              <a:buNone/>
            </a:pPr>
            <a:endParaRPr lang="en-US" b="1" dirty="0">
              <a:cs typeface="B Nazanin" pitchFamily="2"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5922" y="2193373"/>
            <a:ext cx="11164957" cy="4351338"/>
          </a:xfrm>
        </p:spPr>
        <p:txBody>
          <a:bodyPr/>
          <a:lstStyle/>
          <a:p>
            <a:pPr algn="r" rtl="1">
              <a:lnSpc>
                <a:spcPct val="150000"/>
              </a:lnSpc>
              <a:buNone/>
            </a:pPr>
            <a:r>
              <a:rPr lang="fa-IR" b="1" dirty="0" smtClean="0">
                <a:solidFill>
                  <a:srgbClr val="FF0000"/>
                </a:solidFill>
                <a:cs typeface="B Nazanin" pitchFamily="2" charset="-78"/>
              </a:rPr>
              <a:t>آوند آبکش : </a:t>
            </a:r>
            <a:r>
              <a:rPr lang="fa-IR" b="1" dirty="0" smtClean="0">
                <a:cs typeface="B Nazanin" pitchFamily="2" charset="-78"/>
              </a:rPr>
              <a:t>مواد ساخته شده در برگ ها را به سراسر گیاه منتقل می کند .غذایی که توسط آوند آبکشی حمل می شود شیره پرورده گفته می شود.دیواره عرضی آوند آبکشی، مانند آبکش سوراخ دار است ، به همین علت به آن ها آوند آبکشی می گویند .این آوند ها نسبت به آوند های چوبی حجم کم تری از بافت های گیاهی را اشغال می کنند.. </a:t>
            </a:r>
            <a:endParaRPr lang="en-US" b="1" dirty="0" smtClean="0">
              <a:cs typeface="B Nazanin" pitchFamily="2"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087217"/>
            <a:ext cx="11353800" cy="4089746"/>
          </a:xfrm>
        </p:spPr>
        <p:txBody>
          <a:bodyPr/>
          <a:lstStyle/>
          <a:p>
            <a:pPr algn="r" rtl="1">
              <a:buNone/>
            </a:pPr>
            <a:r>
              <a:rPr lang="fa-IR" b="1" dirty="0" smtClean="0">
                <a:solidFill>
                  <a:srgbClr val="FF0000"/>
                </a:solidFill>
                <a:cs typeface="B Nazanin" pitchFamily="2" charset="-78"/>
              </a:rPr>
              <a:t>مقایسه ی آوند چوبی و آبکشی :</a:t>
            </a:r>
            <a:endParaRPr lang="en-US" dirty="0" smtClean="0">
              <a:solidFill>
                <a:srgbClr val="FF0000"/>
              </a:solidFill>
              <a:cs typeface="B Nazanin" pitchFamily="2" charset="-78"/>
            </a:endParaRPr>
          </a:p>
          <a:p>
            <a:pPr algn="r" rtl="1">
              <a:buNone/>
            </a:pPr>
            <a:endParaRPr lang="en-US" dirty="0">
              <a:cs typeface="B Nazanin" pitchFamily="2" charset="-78"/>
            </a:endParaRPr>
          </a:p>
        </p:txBody>
      </p:sp>
      <p:graphicFrame>
        <p:nvGraphicFramePr>
          <p:cNvPr id="4" name="Table 3"/>
          <p:cNvGraphicFramePr>
            <a:graphicFrameLocks noGrp="1"/>
          </p:cNvGraphicFramePr>
          <p:nvPr/>
        </p:nvGraphicFramePr>
        <p:xfrm>
          <a:off x="437318" y="2703442"/>
          <a:ext cx="11340552" cy="3683320"/>
        </p:xfrm>
        <a:graphic>
          <a:graphicData uri="http://schemas.openxmlformats.org/drawingml/2006/table">
            <a:tbl>
              <a:tblPr rtl="1"/>
              <a:tblGrid>
                <a:gridCol w="1133200"/>
                <a:gridCol w="1133200"/>
                <a:gridCol w="1134269"/>
                <a:gridCol w="1134269"/>
                <a:gridCol w="1134269"/>
                <a:gridCol w="1134269"/>
                <a:gridCol w="1134269"/>
                <a:gridCol w="1134269"/>
                <a:gridCol w="1134269"/>
                <a:gridCol w="1134269"/>
              </a:tblGrid>
              <a:tr h="1674236">
                <a:tc>
                  <a:txBody>
                    <a:bodyPr/>
                    <a:lstStyle/>
                    <a:p>
                      <a:pPr marL="0" marR="0" algn="ctr" rtl="1">
                        <a:lnSpc>
                          <a:spcPct val="150000"/>
                        </a:lnSpc>
                        <a:spcBef>
                          <a:spcPts val="0"/>
                        </a:spcBef>
                        <a:spcAft>
                          <a:spcPts val="0"/>
                        </a:spcAft>
                      </a:pPr>
                      <a:r>
                        <a:rPr lang="fa-IR" sz="1800" b="1">
                          <a:latin typeface="Times New Roman"/>
                          <a:ea typeface="Calibri"/>
                          <a:cs typeface="B Nazanin"/>
                        </a:rPr>
                        <a:t>نوع آوند </a:t>
                      </a:r>
                      <a:endParaRPr lang="en-US" sz="16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50000"/>
                        </a:lnSpc>
                        <a:spcBef>
                          <a:spcPts val="0"/>
                        </a:spcBef>
                        <a:spcAft>
                          <a:spcPts val="0"/>
                        </a:spcAft>
                      </a:pPr>
                      <a:r>
                        <a:rPr lang="fa-IR" sz="1800" b="1">
                          <a:latin typeface="Times New Roman"/>
                          <a:ea typeface="Calibri"/>
                          <a:cs typeface="B Nazanin"/>
                        </a:rPr>
                        <a:t>وظیفه آوند </a:t>
                      </a:r>
                      <a:endParaRPr lang="en-US" sz="16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50000"/>
                        </a:lnSpc>
                        <a:spcBef>
                          <a:spcPts val="0"/>
                        </a:spcBef>
                        <a:spcAft>
                          <a:spcPts val="0"/>
                        </a:spcAft>
                      </a:pPr>
                      <a:r>
                        <a:rPr lang="fa-IR" sz="1800" b="1">
                          <a:latin typeface="Times New Roman"/>
                          <a:ea typeface="Calibri"/>
                          <a:cs typeface="B Nazanin"/>
                        </a:rPr>
                        <a:t>نوع بافت </a:t>
                      </a:r>
                      <a:endParaRPr lang="en-US" sz="16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50000"/>
                        </a:lnSpc>
                        <a:spcBef>
                          <a:spcPts val="0"/>
                        </a:spcBef>
                        <a:spcAft>
                          <a:spcPts val="0"/>
                        </a:spcAft>
                      </a:pPr>
                      <a:r>
                        <a:rPr lang="fa-IR" sz="1800" b="1">
                          <a:latin typeface="Times New Roman"/>
                          <a:ea typeface="Calibri"/>
                          <a:cs typeface="B Nazanin"/>
                        </a:rPr>
                        <a:t>دیوراه عرضی </a:t>
                      </a:r>
                      <a:endParaRPr lang="en-US" sz="16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50000"/>
                        </a:lnSpc>
                        <a:spcBef>
                          <a:spcPts val="0"/>
                        </a:spcBef>
                        <a:spcAft>
                          <a:spcPts val="0"/>
                        </a:spcAft>
                      </a:pPr>
                      <a:r>
                        <a:rPr lang="fa-IR" sz="1800" b="1">
                          <a:latin typeface="Times New Roman"/>
                          <a:ea typeface="Calibri"/>
                          <a:cs typeface="B Nazanin"/>
                        </a:rPr>
                        <a:t>دیواره جوبی </a:t>
                      </a:r>
                      <a:endParaRPr lang="en-US" sz="16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50000"/>
                        </a:lnSpc>
                        <a:spcBef>
                          <a:spcPts val="0"/>
                        </a:spcBef>
                        <a:spcAft>
                          <a:spcPts val="0"/>
                        </a:spcAft>
                      </a:pPr>
                      <a:r>
                        <a:rPr lang="fa-IR" sz="1800" b="1">
                          <a:latin typeface="Times New Roman"/>
                          <a:ea typeface="Calibri"/>
                          <a:cs typeface="B Nazanin"/>
                        </a:rPr>
                        <a:t>ماده حمل شونده </a:t>
                      </a:r>
                      <a:endParaRPr lang="en-US" sz="16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50000"/>
                        </a:lnSpc>
                        <a:spcBef>
                          <a:spcPts val="0"/>
                        </a:spcBef>
                        <a:spcAft>
                          <a:spcPts val="0"/>
                        </a:spcAft>
                      </a:pPr>
                      <a:r>
                        <a:rPr lang="fa-IR" sz="1800" b="1">
                          <a:latin typeface="Times New Roman"/>
                          <a:ea typeface="Calibri"/>
                          <a:cs typeface="B Nazanin"/>
                        </a:rPr>
                        <a:t>پراکندگی آوند </a:t>
                      </a:r>
                      <a:endParaRPr lang="en-US" sz="16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50000"/>
                        </a:lnSpc>
                        <a:spcBef>
                          <a:spcPts val="0"/>
                        </a:spcBef>
                        <a:spcAft>
                          <a:spcPts val="0"/>
                        </a:spcAft>
                      </a:pPr>
                      <a:r>
                        <a:rPr lang="fa-IR" sz="1800" b="1">
                          <a:latin typeface="Times New Roman"/>
                          <a:ea typeface="Calibri"/>
                          <a:cs typeface="B Nazanin"/>
                        </a:rPr>
                        <a:t>میزان قند مومجود در محتوای آوند </a:t>
                      </a:r>
                      <a:endParaRPr lang="en-US" sz="16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50000"/>
                        </a:lnSpc>
                        <a:spcBef>
                          <a:spcPts val="0"/>
                        </a:spcBef>
                        <a:spcAft>
                          <a:spcPts val="0"/>
                        </a:spcAft>
                      </a:pPr>
                      <a:r>
                        <a:rPr lang="fa-IR" sz="1800" b="1">
                          <a:latin typeface="Times New Roman"/>
                          <a:ea typeface="Calibri"/>
                          <a:cs typeface="B Nazanin"/>
                        </a:rPr>
                        <a:t>مبدا </a:t>
                      </a:r>
                      <a:endParaRPr lang="en-US" sz="16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50000"/>
                        </a:lnSpc>
                        <a:spcBef>
                          <a:spcPts val="0"/>
                        </a:spcBef>
                        <a:spcAft>
                          <a:spcPts val="0"/>
                        </a:spcAft>
                      </a:pPr>
                      <a:r>
                        <a:rPr lang="fa-IR" sz="1800" b="1">
                          <a:latin typeface="Times New Roman"/>
                          <a:ea typeface="Calibri"/>
                          <a:cs typeface="B Nazanin"/>
                        </a:rPr>
                        <a:t>مقصد </a:t>
                      </a:r>
                      <a:endParaRPr lang="en-US" sz="16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04542">
                <a:tc>
                  <a:txBody>
                    <a:bodyPr/>
                    <a:lstStyle/>
                    <a:p>
                      <a:pPr marL="0" marR="0" algn="ctr" rtl="1">
                        <a:lnSpc>
                          <a:spcPct val="150000"/>
                        </a:lnSpc>
                        <a:spcBef>
                          <a:spcPts val="0"/>
                        </a:spcBef>
                        <a:spcAft>
                          <a:spcPts val="0"/>
                        </a:spcAft>
                      </a:pPr>
                      <a:r>
                        <a:rPr lang="fa-IR" sz="1800" b="1">
                          <a:latin typeface="Times New Roman"/>
                          <a:ea typeface="Calibri"/>
                          <a:cs typeface="B Nazanin"/>
                        </a:rPr>
                        <a:t>چوبی </a:t>
                      </a:r>
                      <a:endParaRPr lang="en-US" sz="16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50000"/>
                        </a:lnSpc>
                        <a:spcBef>
                          <a:spcPts val="0"/>
                        </a:spcBef>
                        <a:spcAft>
                          <a:spcPts val="0"/>
                        </a:spcAft>
                      </a:pPr>
                      <a:r>
                        <a:rPr lang="fa-IR" sz="1800" b="1">
                          <a:latin typeface="Times New Roman"/>
                          <a:ea typeface="Calibri"/>
                          <a:cs typeface="B Nazanin"/>
                        </a:rPr>
                        <a:t>حمل شیره خام </a:t>
                      </a:r>
                      <a:endParaRPr lang="en-US" sz="16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50000"/>
                        </a:lnSpc>
                        <a:spcBef>
                          <a:spcPts val="0"/>
                        </a:spcBef>
                        <a:spcAft>
                          <a:spcPts val="0"/>
                        </a:spcAft>
                      </a:pPr>
                      <a:r>
                        <a:rPr lang="fa-IR" sz="1800" b="1">
                          <a:latin typeface="Times New Roman"/>
                          <a:ea typeface="Calibri"/>
                          <a:cs typeface="B Nazanin"/>
                        </a:rPr>
                        <a:t>چوبی </a:t>
                      </a:r>
                      <a:endParaRPr lang="en-US" sz="16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50000"/>
                        </a:lnSpc>
                        <a:spcBef>
                          <a:spcPts val="0"/>
                        </a:spcBef>
                        <a:spcAft>
                          <a:spcPts val="0"/>
                        </a:spcAft>
                      </a:pPr>
                      <a:r>
                        <a:rPr lang="fa-IR" sz="1800" b="1" dirty="0">
                          <a:latin typeface="Times New Roman"/>
                          <a:ea typeface="Calibri"/>
                          <a:cs typeface="B Nazanin"/>
                        </a:rPr>
                        <a:t>ندارد </a:t>
                      </a:r>
                      <a:endParaRPr lang="en-US" sz="1600" b="1"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50000"/>
                        </a:lnSpc>
                        <a:spcBef>
                          <a:spcPts val="0"/>
                        </a:spcBef>
                        <a:spcAft>
                          <a:spcPts val="0"/>
                        </a:spcAft>
                      </a:pPr>
                      <a:r>
                        <a:rPr lang="fa-IR" sz="1800" b="1">
                          <a:latin typeface="Times New Roman"/>
                          <a:ea typeface="Calibri"/>
                          <a:cs typeface="B Nazanin"/>
                        </a:rPr>
                        <a:t>دارد </a:t>
                      </a:r>
                      <a:endParaRPr lang="en-US" sz="16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50000"/>
                        </a:lnSpc>
                        <a:spcBef>
                          <a:spcPts val="0"/>
                        </a:spcBef>
                        <a:spcAft>
                          <a:spcPts val="0"/>
                        </a:spcAft>
                      </a:pPr>
                      <a:r>
                        <a:rPr lang="fa-IR" sz="1800" b="1">
                          <a:latin typeface="Times New Roman"/>
                          <a:ea typeface="Calibri"/>
                          <a:cs typeface="B Nazanin"/>
                        </a:rPr>
                        <a:t>شیره خام </a:t>
                      </a:r>
                      <a:endParaRPr lang="en-US" sz="16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50000"/>
                        </a:lnSpc>
                        <a:spcBef>
                          <a:spcPts val="0"/>
                        </a:spcBef>
                        <a:spcAft>
                          <a:spcPts val="0"/>
                        </a:spcAft>
                      </a:pPr>
                      <a:r>
                        <a:rPr lang="fa-IR" sz="1800" b="1">
                          <a:latin typeface="Times New Roman"/>
                          <a:ea typeface="Calibri"/>
                          <a:cs typeface="B Nazanin"/>
                        </a:rPr>
                        <a:t>سراسر گیاه </a:t>
                      </a:r>
                      <a:endParaRPr lang="en-US" sz="16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50000"/>
                        </a:lnSpc>
                        <a:spcBef>
                          <a:spcPts val="0"/>
                        </a:spcBef>
                        <a:spcAft>
                          <a:spcPts val="0"/>
                        </a:spcAft>
                      </a:pPr>
                      <a:r>
                        <a:rPr lang="fa-IR" sz="1800" b="1">
                          <a:latin typeface="Times New Roman"/>
                          <a:ea typeface="Calibri"/>
                          <a:cs typeface="B Nazanin"/>
                        </a:rPr>
                        <a:t>کم </a:t>
                      </a:r>
                      <a:endParaRPr lang="en-US" sz="16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50000"/>
                        </a:lnSpc>
                        <a:spcBef>
                          <a:spcPts val="0"/>
                        </a:spcBef>
                        <a:spcAft>
                          <a:spcPts val="0"/>
                        </a:spcAft>
                      </a:pPr>
                      <a:r>
                        <a:rPr lang="fa-IR" sz="1800" b="1">
                          <a:latin typeface="Times New Roman"/>
                          <a:ea typeface="Calibri"/>
                          <a:cs typeface="B Nazanin"/>
                        </a:rPr>
                        <a:t>ریشه ها </a:t>
                      </a:r>
                      <a:endParaRPr lang="en-US" sz="16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50000"/>
                        </a:lnSpc>
                        <a:spcBef>
                          <a:spcPts val="0"/>
                        </a:spcBef>
                        <a:spcAft>
                          <a:spcPts val="0"/>
                        </a:spcAft>
                      </a:pPr>
                      <a:r>
                        <a:rPr lang="fa-IR" sz="1800" b="1">
                          <a:latin typeface="Times New Roman"/>
                          <a:ea typeface="Calibri"/>
                          <a:cs typeface="B Nazanin"/>
                        </a:rPr>
                        <a:t>اندام ها ی دیگر گیاه </a:t>
                      </a:r>
                      <a:endParaRPr lang="en-US" sz="16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04542">
                <a:tc>
                  <a:txBody>
                    <a:bodyPr/>
                    <a:lstStyle/>
                    <a:p>
                      <a:pPr marL="0" marR="0" algn="ctr" rtl="1">
                        <a:lnSpc>
                          <a:spcPct val="150000"/>
                        </a:lnSpc>
                        <a:spcBef>
                          <a:spcPts val="0"/>
                        </a:spcBef>
                        <a:spcAft>
                          <a:spcPts val="0"/>
                        </a:spcAft>
                      </a:pPr>
                      <a:r>
                        <a:rPr lang="fa-IR" sz="1800" b="1">
                          <a:latin typeface="Times New Roman"/>
                          <a:ea typeface="Calibri"/>
                          <a:cs typeface="B Nazanin"/>
                        </a:rPr>
                        <a:t>آبکشی </a:t>
                      </a:r>
                      <a:endParaRPr lang="en-US" sz="16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50000"/>
                        </a:lnSpc>
                        <a:spcBef>
                          <a:spcPts val="0"/>
                        </a:spcBef>
                        <a:spcAft>
                          <a:spcPts val="0"/>
                        </a:spcAft>
                      </a:pPr>
                      <a:r>
                        <a:rPr lang="fa-IR" sz="1800" b="1">
                          <a:latin typeface="Times New Roman"/>
                          <a:ea typeface="Calibri"/>
                          <a:cs typeface="B Nazanin"/>
                        </a:rPr>
                        <a:t>حمل شیره پروده</a:t>
                      </a:r>
                      <a:endParaRPr lang="en-US" sz="16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50000"/>
                        </a:lnSpc>
                        <a:spcBef>
                          <a:spcPts val="0"/>
                        </a:spcBef>
                        <a:spcAft>
                          <a:spcPts val="0"/>
                        </a:spcAft>
                      </a:pPr>
                      <a:r>
                        <a:rPr lang="fa-IR" sz="1800" b="1">
                          <a:latin typeface="Times New Roman"/>
                          <a:ea typeface="Calibri"/>
                          <a:cs typeface="B Nazanin"/>
                        </a:rPr>
                        <a:t>آبکشی </a:t>
                      </a:r>
                      <a:endParaRPr lang="en-US" sz="16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50000"/>
                        </a:lnSpc>
                        <a:spcBef>
                          <a:spcPts val="0"/>
                        </a:spcBef>
                        <a:spcAft>
                          <a:spcPts val="0"/>
                        </a:spcAft>
                      </a:pPr>
                      <a:r>
                        <a:rPr lang="fa-IR" sz="1800" b="1">
                          <a:latin typeface="Times New Roman"/>
                          <a:ea typeface="Calibri"/>
                          <a:cs typeface="B Nazanin"/>
                        </a:rPr>
                        <a:t>دارد </a:t>
                      </a:r>
                      <a:endParaRPr lang="en-US" sz="16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50000"/>
                        </a:lnSpc>
                        <a:spcBef>
                          <a:spcPts val="0"/>
                        </a:spcBef>
                        <a:spcAft>
                          <a:spcPts val="0"/>
                        </a:spcAft>
                      </a:pPr>
                      <a:r>
                        <a:rPr lang="fa-IR" sz="1800" b="1">
                          <a:latin typeface="Times New Roman"/>
                          <a:ea typeface="Calibri"/>
                          <a:cs typeface="B Nazanin"/>
                        </a:rPr>
                        <a:t>ندارد </a:t>
                      </a:r>
                      <a:endParaRPr lang="en-US" sz="16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50000"/>
                        </a:lnSpc>
                        <a:spcBef>
                          <a:spcPts val="0"/>
                        </a:spcBef>
                        <a:spcAft>
                          <a:spcPts val="0"/>
                        </a:spcAft>
                      </a:pPr>
                      <a:r>
                        <a:rPr lang="fa-IR" sz="1800" b="1">
                          <a:latin typeface="Times New Roman"/>
                          <a:ea typeface="Calibri"/>
                          <a:cs typeface="B Nazanin"/>
                        </a:rPr>
                        <a:t>شیره پرورده </a:t>
                      </a:r>
                      <a:endParaRPr lang="en-US" sz="16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50000"/>
                        </a:lnSpc>
                        <a:spcBef>
                          <a:spcPts val="0"/>
                        </a:spcBef>
                        <a:spcAft>
                          <a:spcPts val="0"/>
                        </a:spcAft>
                      </a:pPr>
                      <a:r>
                        <a:rPr lang="fa-IR" sz="1800" b="1" dirty="0">
                          <a:latin typeface="Times New Roman"/>
                          <a:ea typeface="Calibri"/>
                          <a:cs typeface="B Nazanin"/>
                        </a:rPr>
                        <a:t>سراسر گیاه </a:t>
                      </a:r>
                      <a:endParaRPr lang="en-US" sz="1600" b="1"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50000"/>
                        </a:lnSpc>
                        <a:spcBef>
                          <a:spcPts val="0"/>
                        </a:spcBef>
                        <a:spcAft>
                          <a:spcPts val="0"/>
                        </a:spcAft>
                      </a:pPr>
                      <a:r>
                        <a:rPr lang="fa-IR" sz="1800" b="1">
                          <a:latin typeface="Times New Roman"/>
                          <a:ea typeface="Calibri"/>
                          <a:cs typeface="B Nazanin"/>
                        </a:rPr>
                        <a:t>زیاد </a:t>
                      </a:r>
                      <a:endParaRPr lang="en-US" sz="16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50000"/>
                        </a:lnSpc>
                        <a:spcBef>
                          <a:spcPts val="0"/>
                        </a:spcBef>
                        <a:spcAft>
                          <a:spcPts val="0"/>
                        </a:spcAft>
                      </a:pPr>
                      <a:r>
                        <a:rPr lang="fa-IR" sz="1800" b="1">
                          <a:latin typeface="Times New Roman"/>
                          <a:ea typeface="Calibri"/>
                          <a:cs typeface="B Nazanin"/>
                        </a:rPr>
                        <a:t>برگ ها </a:t>
                      </a:r>
                      <a:endParaRPr lang="en-US" sz="16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50000"/>
                        </a:lnSpc>
                        <a:spcBef>
                          <a:spcPts val="0"/>
                        </a:spcBef>
                        <a:spcAft>
                          <a:spcPts val="0"/>
                        </a:spcAft>
                      </a:pPr>
                      <a:r>
                        <a:rPr lang="fa-IR" sz="1800" b="1" dirty="0">
                          <a:latin typeface="Times New Roman"/>
                          <a:ea typeface="Calibri"/>
                          <a:cs typeface="B Nazanin"/>
                        </a:rPr>
                        <a:t>اندام های دیگر گیاه </a:t>
                      </a:r>
                      <a:endParaRPr lang="en-US" sz="1600" b="1"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lnSpc>
                <a:spcPct val="200000"/>
              </a:lnSpc>
              <a:buNone/>
            </a:pPr>
            <a:r>
              <a:rPr lang="fa-IR" b="1" dirty="0" smtClean="0">
                <a:cs typeface="B Nazanin" pitchFamily="2" charset="-78"/>
              </a:rPr>
              <a:t>آوند ها در گیاه ، همچون رگ ها در بدن ما ، محل عبور و مرور مواد هستند و در برگ ها به خوبی مشخص اند . برای مثال در برگ نعنا رگ برگ ها ، دسته ای از آوند های جوبی و آبکش است .</a:t>
            </a:r>
            <a:endParaRPr lang="en-US" b="1" dirty="0" smtClean="0">
              <a:cs typeface="B Nazanin" pitchFamily="2" charset="-78"/>
            </a:endParaRPr>
          </a:p>
          <a:p>
            <a:pPr algn="r" rtl="1">
              <a:lnSpc>
                <a:spcPct val="200000"/>
              </a:lnSpc>
              <a:buNone/>
            </a:pPr>
            <a:endParaRPr lang="en-US" b="1" dirty="0">
              <a:cs typeface="B Nazanin" pitchFamily="2"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lnSpc>
                <a:spcPct val="150000"/>
              </a:lnSpc>
              <a:buNone/>
            </a:pPr>
            <a:r>
              <a:rPr lang="fa-IR" b="1" dirty="0" smtClean="0">
                <a:solidFill>
                  <a:srgbClr val="FF0000"/>
                </a:solidFill>
                <a:cs typeface="B Nazanin" pitchFamily="2" charset="-78"/>
              </a:rPr>
              <a:t>نحوه ی جذب و انتقال شیره خام از ریشه تا برگ :</a:t>
            </a:r>
            <a:endParaRPr lang="en-US" b="1" dirty="0" smtClean="0">
              <a:solidFill>
                <a:srgbClr val="FF0000"/>
              </a:solidFill>
              <a:cs typeface="B Nazanin" pitchFamily="2" charset="-78"/>
            </a:endParaRPr>
          </a:p>
          <a:p>
            <a:pPr algn="r" rtl="1">
              <a:lnSpc>
                <a:spcPct val="150000"/>
              </a:lnSpc>
              <a:buNone/>
            </a:pPr>
            <a:r>
              <a:rPr lang="fa-IR" b="1" dirty="0" smtClean="0">
                <a:cs typeface="B Nazanin" pitchFamily="2" charset="-78"/>
              </a:rPr>
              <a:t> 1- جذب آب و املاح محلول ، توسط رشته های ظریفی به نام تار کشنده که روی ریشه قرار دارند ، انجام می شود و هر تار کشنده ، در وافع یک سلول بسیار طویل است که دیواره بسیار نازکی دارد تا آب و مواد معدنی محلول در آب بتوانند از آن عبور کنند و وارد ریشه شوند .</a:t>
            </a:r>
            <a:endParaRPr lang="en-US" b="1" dirty="0" smtClean="0">
              <a:cs typeface="B Nazanin" pitchFamily="2" charset="-78"/>
            </a:endParaRPr>
          </a:p>
          <a:p>
            <a:pPr algn="r" rtl="1">
              <a:lnSpc>
                <a:spcPct val="150000"/>
              </a:lnSpc>
              <a:buNone/>
            </a:pPr>
            <a:r>
              <a:rPr lang="fa-IR" b="1" dirty="0" smtClean="0">
                <a:cs typeface="B Nazanin" pitchFamily="2" charset="-78"/>
              </a:rPr>
              <a:t> </a:t>
            </a:r>
            <a:endParaRPr lang="en-US" b="1" dirty="0">
              <a:cs typeface="B Nazanin" pitchFamily="2"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lnSpc>
                <a:spcPct val="150000"/>
              </a:lnSpc>
              <a:buNone/>
            </a:pPr>
            <a:r>
              <a:rPr lang="fa-IR" b="1" dirty="0" smtClean="0">
                <a:cs typeface="B Nazanin" pitchFamily="2" charset="-78"/>
              </a:rPr>
              <a:t>آب و مواد معدنی ، بعد از ورود به تار کشنده ، در عرض ریشه حرکت می کنند و وارد آوند های چوبی می شوند .</a:t>
            </a:r>
            <a:endParaRPr lang="en-US" b="1" dirty="0" smtClean="0">
              <a:cs typeface="B Nazanin" pitchFamily="2" charset="-78"/>
            </a:endParaRPr>
          </a:p>
          <a:p>
            <a:pPr algn="r" rtl="1">
              <a:lnSpc>
                <a:spcPct val="150000"/>
              </a:lnSpc>
              <a:buNone/>
            </a:pPr>
            <a:r>
              <a:rPr lang="fa-IR" b="1" dirty="0" smtClean="0">
                <a:cs typeface="B Nazanin" pitchFamily="2" charset="-78"/>
              </a:rPr>
              <a:t>گیاهان از کربوهیدرات شیره پروده تغذیه می کنند و همین طور می توانند از این کربوهیدرات به همراه مواد مغذی که ازخاک جذب می کنند ، مواد مورد نیا ز برای رشد و نمو خود را تامین کنند . مثلا می توانند با آن پروتئین و چربی بسازند .</a:t>
            </a:r>
            <a:endParaRPr lang="en-US" b="1" dirty="0" smtClean="0">
              <a:cs typeface="B Nazanin" pitchFamily="2" charset="-78"/>
            </a:endParaRP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706</TotalTime>
  <Words>1993</Words>
  <Application>Microsoft Office PowerPoint</Application>
  <PresentationFormat>Custom</PresentationFormat>
  <Paragraphs>112</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Alireza Golestan</dc:creator>
  <cp:lastModifiedBy>Alireza Golestan</cp:lastModifiedBy>
  <cp:revision>78</cp:revision>
  <dcterms:created xsi:type="dcterms:W3CDTF">2015-07-06T05:06:21Z</dcterms:created>
  <dcterms:modified xsi:type="dcterms:W3CDTF">2015-10-05T07:07:00Z</dcterms:modified>
</cp:coreProperties>
</file>