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79" r:id="rId4"/>
    <p:sldId id="280" r:id="rId5"/>
    <p:sldId id="281" r:id="rId6"/>
    <p:sldId id="282" r:id="rId7"/>
    <p:sldId id="283" r:id="rId8"/>
    <p:sldId id="284" r:id="rId9"/>
    <p:sldId id="27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65" autoAdjust="0"/>
    <p:restoredTop sz="94660"/>
  </p:normalViewPr>
  <p:slideViewPr>
    <p:cSldViewPr snapToGrid="0">
      <p:cViewPr varScale="1">
        <p:scale>
          <a:sx n="117" d="100"/>
          <a:sy n="117" d="100"/>
        </p:scale>
        <p:origin x="39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pPr/>
              <a:t>03.12.2017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2693336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pPr/>
              <a:t>03.12.2017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4073438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pPr/>
              <a:t>03.12.2017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2423265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pPr/>
              <a:t>03.12.2017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2062268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409256-BB9D-4EE1-978B-903609A03B5E}" type="datetimeFigureOut">
              <a:rPr lang="en-US" smtClean="0"/>
              <a:pPr/>
              <a:t>03.12.2017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76091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0409256-BB9D-4EE1-978B-903609A03B5E}" type="datetimeFigureOut">
              <a:rPr lang="en-US" smtClean="0"/>
              <a:pPr/>
              <a:t>03.12.2017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2509758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0409256-BB9D-4EE1-978B-903609A03B5E}" type="datetimeFigureOut">
              <a:rPr lang="en-US" smtClean="0"/>
              <a:pPr/>
              <a:t>03.12.2017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711737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0409256-BB9D-4EE1-978B-903609A03B5E}" type="datetimeFigureOut">
              <a:rPr lang="en-US" smtClean="0"/>
              <a:pPr/>
              <a:t>03.12.2017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3112851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409256-BB9D-4EE1-978B-903609A03B5E}" type="datetimeFigureOut">
              <a:rPr lang="en-US" smtClean="0"/>
              <a:pPr/>
              <a:t>03.12.2017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409009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409256-BB9D-4EE1-978B-903609A03B5E}" type="datetimeFigureOut">
              <a:rPr lang="en-US" smtClean="0"/>
              <a:pPr/>
              <a:t>03.12.2017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4104842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409256-BB9D-4EE1-978B-903609A03B5E}" type="datetimeFigureOut">
              <a:rPr lang="en-US" smtClean="0"/>
              <a:pPr/>
              <a:t>03.12.2017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1893091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409256-BB9D-4EE1-978B-903609A03B5E}" type="datetimeFigureOut">
              <a:rPr lang="en-US" smtClean="0"/>
              <a:pPr/>
              <a:t>03.12.2017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E791C-0A8C-41CF-A358-0882E33B6A3D}" type="slidenum">
              <a:rPr lang="en-US" smtClean="0"/>
              <a:pPr/>
              <a:t>‹#›</a:t>
            </a:fld>
            <a:endParaRPr lang="en-US"/>
          </a:p>
        </p:txBody>
      </p:sp>
    </p:spTree>
    <p:extLst>
      <p:ext uri="{BB962C8B-B14F-4D97-AF65-F5344CB8AC3E}">
        <p14:creationId xmlns:p14="http://schemas.microsoft.com/office/powerpoint/2010/main" val="2359856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74521" y="2127578"/>
            <a:ext cx="6096000" cy="1938992"/>
          </a:xfrm>
          <a:prstGeom prst="rect">
            <a:avLst/>
          </a:prstGeom>
        </p:spPr>
        <p:txBody>
          <a:bodyPr>
            <a:spAutoFit/>
          </a:bodyPr>
          <a:lstStyle/>
          <a:p>
            <a:pPr algn="ctr">
              <a:lnSpc>
                <a:spcPct val="200000"/>
              </a:lnSpc>
            </a:pPr>
            <a:r>
              <a:rPr lang="fa-IR" sz="3200" b="1" dirty="0" smtClean="0">
                <a:solidFill>
                  <a:srgbClr val="FF0000"/>
                </a:solidFill>
                <a:cs typeface="B Nazanin" pitchFamily="2" charset="-78"/>
              </a:rPr>
              <a:t>زبان فارسي2</a:t>
            </a:r>
          </a:p>
          <a:p>
            <a:pPr algn="ctr">
              <a:lnSpc>
                <a:spcPct val="200000"/>
              </a:lnSpc>
            </a:pPr>
            <a:r>
              <a:rPr lang="fa-IR" sz="3200" b="1" dirty="0" smtClean="0">
                <a:solidFill>
                  <a:srgbClr val="FF0000"/>
                </a:solidFill>
                <a:cs typeface="B Nazanin" pitchFamily="2" charset="-78"/>
              </a:rPr>
              <a:t>درس </a:t>
            </a:r>
            <a:r>
              <a:rPr lang="fa-IR" sz="3200" b="1" dirty="0" smtClean="0">
                <a:solidFill>
                  <a:srgbClr val="FF0000"/>
                </a:solidFill>
                <a:cs typeface="B Nazanin" pitchFamily="2" charset="-78"/>
              </a:rPr>
              <a:t>دوم</a:t>
            </a:r>
            <a:endParaRPr lang="en-US" sz="3200" b="1" dirty="0" smtClean="0">
              <a:solidFill>
                <a:srgbClr val="FF0000"/>
              </a:solidFill>
              <a:cs typeface="B Nazanin" pitchFamily="2" charset="-78"/>
            </a:endParaRPr>
          </a:p>
        </p:txBody>
      </p:sp>
    </p:spTree>
    <p:extLst>
      <p:ext uri="{BB962C8B-B14F-4D97-AF65-F5344CB8AC3E}">
        <p14:creationId xmlns:p14="http://schemas.microsoft.com/office/powerpoint/2010/main" val="10951960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624" y="2463166"/>
            <a:ext cx="11358561" cy="3916457"/>
          </a:xfrm>
          <a:prstGeom prst="rect">
            <a:avLst/>
          </a:prstGeom>
        </p:spPr>
        <p:txBody>
          <a:bodyPr wrap="square">
            <a:spAutoFit/>
          </a:bodyPr>
          <a:lstStyle/>
          <a:p>
            <a:pPr algn="r" rtl="1">
              <a:lnSpc>
                <a:spcPct val="150000"/>
              </a:lnSpc>
            </a:pPr>
            <a:r>
              <a:rPr lang="ar-SA" sz="2800" b="1" dirty="0">
                <a:cs typeface="B Nazanin" panose="00000400000000000000" pitchFamily="2" charset="-78"/>
              </a:rPr>
              <a:t>جمله:</a:t>
            </a:r>
            <a:endParaRPr lang="en-US" sz="2800" dirty="0">
              <a:cs typeface="B Nazanin" panose="00000400000000000000" pitchFamily="2" charset="-78"/>
            </a:endParaRPr>
          </a:p>
          <a:p>
            <a:pPr algn="r" rtl="1">
              <a:lnSpc>
                <a:spcPct val="150000"/>
              </a:lnSpc>
            </a:pPr>
            <a:r>
              <a:rPr lang="ar-SA" sz="2800" b="1" dirty="0">
                <a:cs typeface="B Nazanin" panose="00000400000000000000" pitchFamily="2" charset="-78"/>
              </a:rPr>
              <a:t>1- نهاد (صاحب خبر)</a:t>
            </a:r>
            <a:r>
              <a:rPr lang="ar-SA" sz="2800" dirty="0">
                <a:cs typeface="B Nazanin" panose="00000400000000000000" pitchFamily="2" charset="-78"/>
              </a:rPr>
              <a:t>: کلمه یا گروهی از کلمات که درباره آن خبر می­دهیم، جزء گروه اسمی محسوب می­شود. نهاد جمله ممکن است صفر باشد یعنی به قرینه محذوف شده باشد و از شناسه فعل پی به نهاد می­بریم.</a:t>
            </a:r>
            <a:endParaRPr lang="en-US" sz="2800" dirty="0">
              <a:cs typeface="B Nazanin" panose="00000400000000000000" pitchFamily="2" charset="-78"/>
            </a:endParaRPr>
          </a:p>
          <a:p>
            <a:pPr algn="r" rtl="1">
              <a:lnSpc>
                <a:spcPct val="150000"/>
              </a:lnSpc>
            </a:pPr>
            <a:r>
              <a:rPr lang="ar-SA" sz="2800" dirty="0">
                <a:cs typeface="B Nazanin" panose="00000400000000000000" pitchFamily="2" charset="-78"/>
              </a:rPr>
              <a:t>نهاد معمولاً در شخص و شمار با شناسه مطابقت می­کند. منظور از شخص سه حالت: اول شخص – دوم شخص – سوم شخص می­باشد و منظور از شمار دو حالت جمع و مفرد است.</a:t>
            </a:r>
            <a:endParaRPr lang="en-US" sz="2800" dirty="0">
              <a:cs typeface="B Nazanin" panose="00000400000000000000" pitchFamily="2" charset="-78"/>
            </a:endParaRPr>
          </a:p>
        </p:txBody>
      </p:sp>
    </p:spTree>
    <p:extLst>
      <p:ext uri="{BB962C8B-B14F-4D97-AF65-F5344CB8AC3E}">
        <p14:creationId xmlns:p14="http://schemas.microsoft.com/office/powerpoint/2010/main" val="2253548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1450" y="2050614"/>
            <a:ext cx="11758611" cy="3970318"/>
          </a:xfrm>
          <a:prstGeom prst="rect">
            <a:avLst/>
          </a:prstGeom>
        </p:spPr>
        <p:txBody>
          <a:bodyPr wrap="square">
            <a:spAutoFit/>
          </a:bodyPr>
          <a:lstStyle/>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راه تشخیص نهاد: مطابقت با شناسه</a:t>
            </a:r>
            <a:endParaRPr lang="en-US" sz="2800" b="1" dirty="0">
              <a:latin typeface="Times New Roman" panose="02020603050405020304" pitchFamily="18" charset="0"/>
              <a:ea typeface="Times New Roman" panose="02020603050405020304" pitchFamily="18" charset="0"/>
              <a:cs typeface="B Nazanin" panose="00000400000000000000" pitchFamily="2" charset="-78"/>
            </a:endParaRPr>
          </a:p>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نهاد ممکن است در آغاز، وسط و حتی پایان جمله باشد.</a:t>
            </a:r>
            <a:endParaRPr lang="en-US" sz="2800" b="1" dirty="0">
              <a:latin typeface="Times New Roman" panose="02020603050405020304" pitchFamily="18" charset="0"/>
              <a:ea typeface="Times New Roman" panose="02020603050405020304" pitchFamily="18" charset="0"/>
              <a:cs typeface="B Nazanin" panose="00000400000000000000" pitchFamily="2" charset="-78"/>
            </a:endParaRPr>
          </a:p>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گاهی نهاد چنان در دل یک جمله گم شده است که تشخیص آن ساده نیست که در آن صورت باید از طریق بررسی مطابقت شناسه با هر کدام از اجزای جمله نهاد را تشخیص داد. اگر نتوانیم می­توان با ایجاد تغییر در شخص و شمار فعل بررسی کنیم که این تغییرات بر روی کدام جزء جمله تأثیر می­گذارد.</a:t>
            </a:r>
            <a:endParaRPr lang="en-US" sz="2800" b="1"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251834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3411" y="2329801"/>
            <a:ext cx="11115675" cy="3323987"/>
          </a:xfrm>
          <a:prstGeom prst="rect">
            <a:avLst/>
          </a:prstGeom>
        </p:spPr>
        <p:txBody>
          <a:bodyPr wrap="square">
            <a:spAutoFit/>
          </a:bodyPr>
          <a:lstStyle/>
          <a:p>
            <a:pPr algn="r" rtl="1">
              <a:lnSpc>
                <a:spcPct val="150000"/>
              </a:lnSpc>
            </a:pPr>
            <a:r>
              <a:rPr lang="fa-IR" sz="2800" b="1"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2</a:t>
            </a:r>
            <a:r>
              <a:rPr lang="ar-SA" sz="2800" b="1"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a:t>
            </a:r>
            <a:r>
              <a:rPr lang="ar-SA" sz="28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گزاره (خبر):</a:t>
            </a:r>
            <a:endParaRPr lang="en-US" sz="2800" b="1" dirty="0">
              <a:latin typeface="Times New Roman" panose="02020603050405020304" pitchFamily="18" charset="0"/>
              <a:ea typeface="Times New Roman" panose="02020603050405020304" pitchFamily="18" charset="0"/>
            </a:endParaRPr>
          </a:p>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گزاره یعنی همه جمله منهای نهاد: </a:t>
            </a:r>
            <a:endParaRPr lang="en-US" sz="2800" b="1" dirty="0">
              <a:latin typeface="Times New Roman" panose="02020603050405020304" pitchFamily="18" charset="0"/>
              <a:ea typeface="Times New Roman" panose="02020603050405020304" pitchFamily="18" charset="0"/>
            </a:endParaRPr>
          </a:p>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1. هسته گزاره: فعل (بن= ماضی: مصدر ـَن پایانی یا مضارع: امر ب آغازی، شناسه: ـَم ی ـَد یم ید ـَند)</a:t>
            </a:r>
            <a:endParaRPr lang="en-US" sz="2800" b="1" dirty="0">
              <a:latin typeface="Times New Roman" panose="02020603050405020304" pitchFamily="18" charset="0"/>
              <a:ea typeface="Times New Roman" panose="02020603050405020304" pitchFamily="18" charset="0"/>
            </a:endParaRPr>
          </a:p>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2. اجزای دیگر گزاره</a:t>
            </a:r>
            <a:endParaRPr lang="en-US" sz="28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25865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50514"/>
            <a:ext cx="11930062" cy="3970318"/>
          </a:xfrm>
          <a:prstGeom prst="rect">
            <a:avLst/>
          </a:prstGeom>
        </p:spPr>
        <p:txBody>
          <a:bodyPr wrap="square">
            <a:spAutoFit/>
          </a:bodyPr>
          <a:lstStyle/>
          <a:p>
            <a:pPr algn="ctr" rtl="1">
              <a:lnSpc>
                <a:spcPct val="150000"/>
              </a:lnSpc>
            </a:pPr>
            <a:r>
              <a:rPr lang="ar-SA" sz="2800" b="1" dirty="0">
                <a:solidFill>
                  <a:srgbClr val="FF0000"/>
                </a:solidFill>
                <a:latin typeface="Times New Roman" panose="02020603050405020304" pitchFamily="18" charset="0"/>
                <a:ea typeface="Times New Roman" panose="02020603050405020304" pitchFamily="18" charset="0"/>
                <a:cs typeface="B Lotus" panose="00000400000000000000" pitchFamily="2" charset="-78"/>
              </a:rPr>
              <a:t>جزء غیر اصلی گزاره شامل:</a:t>
            </a:r>
            <a:endParaRPr lang="en-US" sz="2800" b="1" dirty="0">
              <a:solidFill>
                <a:srgbClr val="FF0000"/>
              </a:solidFill>
              <a:latin typeface="Times New Roman" panose="02020603050405020304" pitchFamily="18" charset="0"/>
              <a:ea typeface="Times New Roman" panose="02020603050405020304" pitchFamily="18" charset="0"/>
            </a:endParaRPr>
          </a:p>
          <a:p>
            <a:pPr algn="r" rtl="1">
              <a:lnSpc>
                <a:spcPct val="150000"/>
              </a:lnSpc>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1- مفعول: را	چه کسی را + فعل، چه چیزی را + فعل</a:t>
            </a:r>
            <a:endParaRPr lang="en-US" sz="2800" dirty="0">
              <a:latin typeface="Times New Roman" panose="02020603050405020304" pitchFamily="18" charset="0"/>
              <a:ea typeface="Times New Roman" panose="02020603050405020304" pitchFamily="18" charset="0"/>
            </a:endParaRPr>
          </a:p>
          <a:p>
            <a:pPr algn="r" rtl="1">
              <a:lnSpc>
                <a:spcPct val="150000"/>
              </a:lnSpc>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2- متمم: حرف اضافه (از، به، با، برای، در، درباره...) </a:t>
            </a:r>
            <a:endParaRPr lang="en-US" sz="2800" dirty="0">
              <a:latin typeface="Times New Roman" panose="02020603050405020304" pitchFamily="18" charset="0"/>
              <a:ea typeface="Times New Roman" panose="02020603050405020304" pitchFamily="18" charset="0"/>
            </a:endParaRPr>
          </a:p>
          <a:p>
            <a:pPr algn="r" rtl="1">
              <a:lnSpc>
                <a:spcPct val="150000"/>
              </a:lnSpc>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3- مسند: .افعال اسنادی (ربطی): است، بود، شد، گشت، گردید .افعال ص20: گردانید، کرد، ساخت، نمود، پنداشتم، دیدم، دانستم، یافتم، می­نامیدند، می­­خواندند، می­گفتند، صدا می­زدند، می­شمارند، به شمار </a:t>
            </a:r>
            <a:endParaRPr lang="fa-IR" sz="2800"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endParaRPr>
          </a:p>
          <a:p>
            <a:pPr algn="r" rtl="1">
              <a:lnSpc>
                <a:spcPct val="150000"/>
              </a:lnSpc>
            </a:pPr>
            <a:r>
              <a:rPr lang="ar-SA" sz="2800"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می­آوردند</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به حساب می­آوردند.</a:t>
            </a:r>
            <a:endParaRPr lang="en-US" sz="2800" dirty="0">
              <a:effectLst/>
              <a:latin typeface="Times New Roman" panose="02020603050405020304" pitchFamily="18" charset="0"/>
              <a:ea typeface="Times New Roman" panose="02020603050405020304" pitchFamily="18" charset="0"/>
            </a:endParaRPr>
          </a:p>
        </p:txBody>
      </p:sp>
      <p:sp>
        <p:nvSpPr>
          <p:cNvPr id="3" name="Rectangle 2"/>
          <p:cNvSpPr/>
          <p:nvPr/>
        </p:nvSpPr>
        <p:spPr>
          <a:xfrm>
            <a:off x="285751" y="5102736"/>
            <a:ext cx="11644312" cy="1384995"/>
          </a:xfrm>
          <a:prstGeom prst="rect">
            <a:avLst/>
          </a:prstGeom>
        </p:spPr>
        <p:txBody>
          <a:bodyPr wrap="square">
            <a:spAutoFit/>
          </a:bodyPr>
          <a:lstStyle/>
          <a:p>
            <a:pPr algn="r" rtl="1">
              <a:lnSpc>
                <a:spcPct val="150000"/>
              </a:lnSpc>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4- قید: از اجزای اصلی جمله نیست و برای توضیح بیشتر در جمله می-آید و در نمودار درختی نمایش داده نمی­شود و راه شناخت آن حذف آن از جمله است و دارای انواعی است.</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316548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005398"/>
            <a:ext cx="11787187" cy="4555093"/>
          </a:xfrm>
          <a:prstGeom prst="rect">
            <a:avLst/>
          </a:prstGeom>
        </p:spPr>
        <p:txBody>
          <a:bodyPr wrap="square">
            <a:spAutoFit/>
          </a:bodyPr>
          <a:lstStyle/>
          <a:p>
            <a:pPr algn="r" rtl="1">
              <a:lnSpc>
                <a:spcPct val="150000"/>
              </a:lnSpc>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استثناء عدم مطابقت نهاد جمله و شناسه (نهاد پیوسته)</a:t>
            </a:r>
            <a:endParaRPr lang="en-US" sz="2800" dirty="0">
              <a:latin typeface="Times New Roman" panose="02020603050405020304" pitchFamily="18" charset="0"/>
              <a:ea typeface="Times New Roman" panose="02020603050405020304" pitchFamily="18" charset="0"/>
            </a:endParaRPr>
          </a:p>
          <a:p>
            <a:pPr algn="r" rtl="1">
              <a:lnSpc>
                <a:spcPct val="150000"/>
              </a:lnSpc>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1- برای احترام: نهاد سوم شخص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مفرد</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===&gt; شناسه سوم شخص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جمع</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پیامبر فرمودند</a:t>
            </a:r>
            <a:endParaRPr lang="en-US" sz="2800" dirty="0">
              <a:latin typeface="Times New Roman" panose="02020603050405020304" pitchFamily="18" charset="0"/>
              <a:ea typeface="Times New Roman" panose="02020603050405020304" pitchFamily="18" charset="0"/>
            </a:endParaRPr>
          </a:p>
          <a:p>
            <a:pPr algn="r" rtl="1">
              <a:lnSpc>
                <a:spcPct val="150000"/>
              </a:lnSpc>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2- برای نهاد غیر جاندار: نهاد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جمع</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===&gt; شناسه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مفرد</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جمع</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کتاب­ها از دستم افتاد.</a:t>
            </a:r>
            <a:endParaRPr lang="en-US" sz="2800" dirty="0">
              <a:latin typeface="Times New Roman" panose="02020603050405020304" pitchFamily="18" charset="0"/>
              <a:ea typeface="Times New Roman" panose="02020603050405020304" pitchFamily="18" charset="0"/>
            </a:endParaRPr>
          </a:p>
          <a:p>
            <a:pPr algn="r" rtl="1">
              <a:lnSpc>
                <a:spcPct val="150000"/>
              </a:lnSpc>
              <a:spcBef>
                <a:spcPts val="1200"/>
              </a:spcBef>
              <a:spcAft>
                <a:spcPts val="1200"/>
              </a:spcAft>
            </a:pPr>
            <a:r>
              <a:rPr lang="ar-SA" sz="2800"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اگر </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جان بخشی (تشخیص) استفاده کنیم برای نهاد جمع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باید</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شناسه جمع بیاوریم: ستاره­ها چشمک زدند.</a:t>
            </a:r>
            <a:endParaRPr lang="en-US" sz="2800" dirty="0">
              <a:latin typeface="Times New Roman" panose="02020603050405020304" pitchFamily="18" charset="0"/>
              <a:ea typeface="Times New Roman" panose="02020603050405020304" pitchFamily="18" charset="0"/>
            </a:endParaRPr>
          </a:p>
          <a:p>
            <a:pPr algn="r" rtl="1">
              <a:lnSpc>
                <a:spcPct val="150000"/>
              </a:lnSpc>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3- برای برخی اسم­های مبهم (هیچ­یک، هر یک، هیچ­کدام، هر کدام):===&gt; شناسه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جمع</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 مفرد</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97814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4812" y="2403112"/>
            <a:ext cx="11239500" cy="3477875"/>
          </a:xfrm>
          <a:prstGeom prst="rect">
            <a:avLst/>
          </a:prstGeom>
        </p:spPr>
        <p:txBody>
          <a:bodyPr wrap="square">
            <a:spAutoFit/>
          </a:bodyPr>
          <a:lstStyle/>
          <a:p>
            <a:pPr algn="r" rtl="1">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نکات بسیار مهم</a:t>
            </a:r>
            <a:endParaRPr lang="en-US" sz="2400" dirty="0">
              <a:latin typeface="Times New Roman" panose="02020603050405020304" pitchFamily="18" charset="0"/>
              <a:ea typeface="Times New Roman" panose="02020603050405020304" pitchFamily="18" charset="0"/>
            </a:endParaRPr>
          </a:p>
          <a:p>
            <a:pPr algn="r" rtl="1">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1. اگر بین دو نهاد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و</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باشد و یکی از نهادها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من</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یا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ما</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باشد شناسه فعل اول شخص جمع است.</a:t>
            </a:r>
            <a:endParaRPr lang="en-US" sz="2400" dirty="0">
              <a:latin typeface="Times New Roman" panose="02020603050405020304" pitchFamily="18" charset="0"/>
              <a:ea typeface="Times New Roman" panose="02020603050405020304" pitchFamily="18" charset="0"/>
            </a:endParaRPr>
          </a:p>
          <a:p>
            <a:pPr algn="r" rtl="1">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 و ---- ===&gt; شناسه اول شخص جمع: یم</a:t>
            </a:r>
            <a:endParaRPr lang="en-US" sz="2400" dirty="0">
              <a:latin typeface="Times New Roman" panose="02020603050405020304" pitchFamily="18" charset="0"/>
              <a:ea typeface="Times New Roman" panose="02020603050405020304" pitchFamily="18" charset="0"/>
            </a:endParaRPr>
          </a:p>
          <a:p>
            <a:pPr algn="r" rtl="1">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2. اگر بین دو نهاد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و</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باشد و یکی از نهادها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تو</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یا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شما</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باشد شناسه فعل دوم شخص جمع است.</a:t>
            </a:r>
            <a:endParaRPr lang="en-US" sz="2400" dirty="0">
              <a:latin typeface="Times New Roman" panose="02020603050405020304" pitchFamily="18" charset="0"/>
              <a:ea typeface="Times New Roman" panose="02020603050405020304" pitchFamily="18" charset="0"/>
            </a:endParaRPr>
          </a:p>
          <a:p>
            <a:pPr algn="r" rtl="1">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 و ---- ===&gt; شناسه دوم شخص جمع: </a:t>
            </a:r>
            <a:r>
              <a:rPr lang="ar-SA" sz="2800"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ید</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32615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63" y="2303473"/>
            <a:ext cx="11287125" cy="3354765"/>
          </a:xfrm>
          <a:prstGeom prst="rect">
            <a:avLst/>
          </a:prstGeom>
        </p:spPr>
        <p:txBody>
          <a:bodyPr wrap="square">
            <a:spAutoFit/>
          </a:bodyPr>
          <a:lstStyle/>
          <a:p>
            <a:pPr algn="r" rtl="1">
              <a:lnSpc>
                <a:spcPct val="150000"/>
              </a:lnSpc>
              <a:spcBef>
                <a:spcPts val="1200"/>
              </a:spcBef>
              <a:spcAft>
                <a:spcPts val="1200"/>
              </a:spcAft>
            </a:pPr>
            <a:r>
              <a:rPr lang="ar-SA" sz="3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3. اگر بین دو نهاد </a:t>
            </a:r>
            <a:r>
              <a:rPr lang="ar-SA" sz="32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با</a:t>
            </a:r>
            <a:r>
              <a:rPr lang="ar-SA" sz="3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باشد و نهادها هر چه بیاید شناسه با نهاد پیش از با (اولی) مطابقت دارد زیرا کلمه بعد از با متمم است.</a:t>
            </a:r>
            <a:endParaRPr lang="en-US" sz="2800" dirty="0">
              <a:latin typeface="Times New Roman" panose="02020603050405020304" pitchFamily="18" charset="0"/>
              <a:ea typeface="Times New Roman" panose="02020603050405020304" pitchFamily="18" charset="0"/>
            </a:endParaRPr>
          </a:p>
          <a:p>
            <a:pPr algn="r" rtl="1">
              <a:lnSpc>
                <a:spcPct val="150000"/>
              </a:lnSpc>
              <a:spcBef>
                <a:spcPts val="1200"/>
              </a:spcBef>
              <a:spcAft>
                <a:spcPts val="1200"/>
              </a:spcAft>
            </a:pPr>
            <a:r>
              <a:rPr lang="ar-SA" sz="3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4. اگر نهاد جمله دو یا چند کلمه مفرد باشد که حرف </a:t>
            </a:r>
            <a:r>
              <a:rPr lang="ar-SA" sz="32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و</a:t>
            </a:r>
            <a:r>
              <a:rPr lang="ar-SA" sz="3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میانشان باشد شناسه معمولاً به صورت جمع به کار می­رود.</a:t>
            </a:r>
            <a:endParaRPr lang="en-US" sz="2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36121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80331" y="2312894"/>
            <a:ext cx="4827494" cy="2215991"/>
          </a:xfrm>
          <a:prstGeom prst="rect">
            <a:avLst/>
          </a:prstGeom>
          <a:noFill/>
        </p:spPr>
        <p:txBody>
          <a:bodyPr wrap="square" rtlCol="0">
            <a:spAutoFit/>
          </a:bodyPr>
          <a:lstStyle/>
          <a:p>
            <a:r>
              <a:rPr lang="fa-IR" sz="13800" dirty="0" smtClean="0">
                <a:solidFill>
                  <a:srgbClr val="C00000"/>
                </a:solidFill>
                <a:cs typeface="B Titr" panose="00000700000000000000" pitchFamily="2" charset="-78"/>
              </a:rPr>
              <a:t>پایان</a:t>
            </a:r>
            <a:endParaRPr lang="en-US" sz="13800" dirty="0">
              <a:solidFill>
                <a:srgbClr val="C00000"/>
              </a:solidFill>
              <a:cs typeface="B Titr" panose="00000700000000000000" pitchFamily="2" charset="-78"/>
            </a:endParaRPr>
          </a:p>
        </p:txBody>
      </p:sp>
    </p:spTree>
    <p:extLst>
      <p:ext uri="{BB962C8B-B14F-4D97-AF65-F5344CB8AC3E}">
        <p14:creationId xmlns:p14="http://schemas.microsoft.com/office/powerpoint/2010/main" val="24429217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488</TotalTime>
  <Words>480</Words>
  <Application>Microsoft Office PowerPoint</Application>
  <PresentationFormat>Widescreen</PresentationFormat>
  <Paragraphs>31</Paragraphs>
  <Slides>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B Lotus</vt:lpstr>
      <vt:lpstr>B Nazanin</vt:lpstr>
      <vt:lpstr>B Titr</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Alireza Golestan</dc:creator>
  <cp:lastModifiedBy>Windows User</cp:lastModifiedBy>
  <cp:revision>73</cp:revision>
  <dcterms:created xsi:type="dcterms:W3CDTF">2015-07-06T05:06:21Z</dcterms:created>
  <dcterms:modified xsi:type="dcterms:W3CDTF">2017-12-03T15:16:06Z</dcterms:modified>
</cp:coreProperties>
</file>