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26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3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12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wmf"/><Relationship Id="rId9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6.png"/><Relationship Id="rId4" Type="http://schemas.openxmlformats.org/officeDocument/2006/relationships/image" Target="../media/image3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1.png"/><Relationship Id="rId4" Type="http://schemas.openxmlformats.org/officeDocument/2006/relationships/image" Target="../media/image40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1.png"/><Relationship Id="rId4" Type="http://schemas.openxmlformats.org/officeDocument/2006/relationships/image" Target="../media/image4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4.png"/><Relationship Id="rId4" Type="http://schemas.openxmlformats.org/officeDocument/2006/relationships/image" Target="../media/image4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6.png"/><Relationship Id="rId4" Type="http://schemas.openxmlformats.org/officeDocument/2006/relationships/image" Target="../media/image45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48.png"/><Relationship Id="rId4" Type="http://schemas.openxmlformats.org/officeDocument/2006/relationships/image" Target="../media/image4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0.png"/><Relationship Id="rId4" Type="http://schemas.openxmlformats.org/officeDocument/2006/relationships/image" Target="../media/image49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1.png"/><Relationship Id="rId4" Type="http://schemas.openxmlformats.org/officeDocument/2006/relationships/image" Target="../media/image5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4.png"/><Relationship Id="rId4" Type="http://schemas.openxmlformats.org/officeDocument/2006/relationships/image" Target="../media/image53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54.png"/><Relationship Id="rId4" Type="http://schemas.openxmlformats.org/officeDocument/2006/relationships/image" Target="../media/image55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2489" y="699247"/>
            <a:ext cx="7510389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سال دوم دبیرستان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هندسه 1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فصل 1(همنهشتی/مثلث متساوی الساقین)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مدرس: فاطمه سرایی</a:t>
            </a:r>
            <a:endParaRPr lang="en-US" sz="40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15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مثلث 	نیمساز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, C</a:t>
            </a:r>
            <a:r>
              <a:rPr lang="fa-IR" sz="2800" b="1" dirty="0" smtClean="0">
                <a:cs typeface="B Nazanin" panose="00000400000000000000" pitchFamily="2" charset="-78"/>
              </a:rPr>
              <a:t> همدیگر را در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a-IR" sz="2800" b="1" dirty="0" smtClean="0">
                <a:cs typeface="B Nazanin" panose="00000400000000000000" pitchFamily="2" charset="-78"/>
              </a:rPr>
              <a:t> قطع کرده اند. زاویه ی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a-IR" sz="2800" b="1" dirty="0" smtClean="0">
                <a:cs typeface="B Nazanin" panose="00000400000000000000" pitchFamily="2" charset="-78"/>
              </a:rPr>
              <a:t> را بیابید در صورتی که داشته باشیم: 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275577" y="2997491"/>
          <a:ext cx="2088135" cy="58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8" name="Equation" r:id="rId3" imgW="901440" imgH="253800" progId="Equation.DSMT4">
                  <p:embed/>
                </p:oleObj>
              </mc:Choice>
              <mc:Fallback>
                <p:oleObj name="Equation" r:id="rId3" imgW="9014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5577" y="2997491"/>
                        <a:ext cx="2088135" cy="588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9605010" y="2334815"/>
          <a:ext cx="697230" cy="528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9" name="Equation" r:id="rId5" imgW="368280" imgH="279360" progId="Equation.DSMT4">
                  <p:embed/>
                </p:oleObj>
              </mc:Choice>
              <mc:Fallback>
                <p:oleObj name="Equation" r:id="rId5" imgW="3682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5010" y="2334815"/>
                        <a:ext cx="697230" cy="528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997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845309" y="2559304"/>
          <a:ext cx="6820397" cy="263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Equation" r:id="rId3" imgW="2958840" imgH="1143000" progId="Equation.DSMT4">
                  <p:embed/>
                </p:oleObj>
              </mc:Choice>
              <mc:Fallback>
                <p:oleObj name="Equation" r:id="rId3" imgW="295884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5309" y="2559304"/>
                        <a:ext cx="6820397" cy="263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796" y="401191"/>
            <a:ext cx="2946768" cy="182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5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نیمساز داخلی دو راس را بکشیم، زاویه ی حاصل از دو نیمساز برابر 90+نصف زاویه دیگر می شود.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مثلا اگر نیمسازهای </a:t>
            </a:r>
            <a:r>
              <a:rPr lang="en-US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A , B</a:t>
            </a: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را رسم کنیم و آن ها هم دیگر را در </a:t>
            </a:r>
            <a:r>
              <a:rPr lang="en-US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M</a:t>
            </a: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قطع کنند : 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994402" y="4591050"/>
          <a:ext cx="2125726" cy="992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Equation" r:id="rId3" imgW="952200" imgH="444240" progId="Equation.DSMT4">
                  <p:embed/>
                </p:oleObj>
              </mc:Choice>
              <mc:Fallback>
                <p:oleObj name="Equation" r:id="rId3" imgW="9522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94402" y="4591050"/>
                        <a:ext cx="2125726" cy="992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479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			 	</a:t>
            </a:r>
            <a:r>
              <a:rPr lang="en-US" sz="2800" b="1" dirty="0" smtClean="0">
                <a:cs typeface="B Nazanin" panose="00000400000000000000" pitchFamily="2" charset="-78"/>
              </a:rPr>
              <a:t>  </a:t>
            </a:r>
            <a:r>
              <a:rPr lang="fa-IR" sz="2800" b="1" dirty="0" smtClean="0">
                <a:cs typeface="B Nazanin" panose="00000400000000000000" pitchFamily="2" charset="-78"/>
              </a:rPr>
              <a:t>ثابت کنید : 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665035" y="2432568"/>
          <a:ext cx="2936133" cy="465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3" name="Equation" r:id="rId3" imgW="1282680" imgH="203040" progId="Equation.DSMT4">
                  <p:embed/>
                </p:oleObj>
              </mc:Choice>
              <mc:Fallback>
                <p:oleObj name="Equation" r:id="rId3" imgW="12826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5035" y="2432568"/>
                        <a:ext cx="2936133" cy="465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420364" y="2432568"/>
          <a:ext cx="1768600" cy="410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Equation" r:id="rId5" imgW="711000" imgH="164880" progId="Equation.DSMT4">
                  <p:embed/>
                </p:oleObj>
              </mc:Choice>
              <mc:Fallback>
                <p:oleObj name="Equation" r:id="rId5" imgW="71100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0364" y="2432568"/>
                        <a:ext cx="1768600" cy="410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8922" y="3360392"/>
            <a:ext cx="3866667" cy="2600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85247" y="5513294"/>
            <a:ext cx="304576" cy="2151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386636"/>
              </p:ext>
            </p:extLst>
          </p:nvPr>
        </p:nvGraphicFramePr>
        <p:xfrm>
          <a:off x="3016698" y="5410587"/>
          <a:ext cx="241673" cy="25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5" name="Equation" r:id="rId8" imgW="342720" imgH="355320" progId="Equation.DSMT4">
                  <p:embed/>
                </p:oleObj>
              </mc:Choice>
              <mc:Fallback>
                <p:oleObj name="Equation" r:id="rId8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16698" y="5410587"/>
                        <a:ext cx="241673" cy="25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879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781810" y="2503424"/>
          <a:ext cx="7630414" cy="3094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Equation" r:id="rId3" imgW="3695400" imgH="1498320" progId="Equation.DSMT4">
                  <p:embed/>
                </p:oleObj>
              </mc:Choice>
              <mc:Fallback>
                <p:oleObj name="Equation" r:id="rId3" imgW="3695400" imgH="1498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1810" y="2503424"/>
                        <a:ext cx="7630414" cy="3094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034" y="703776"/>
            <a:ext cx="3121337" cy="20988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50359" y="2406416"/>
            <a:ext cx="245867" cy="1642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640660"/>
              </p:ext>
            </p:extLst>
          </p:nvPr>
        </p:nvGraphicFramePr>
        <p:xfrm>
          <a:off x="1555270" y="2371072"/>
          <a:ext cx="226540" cy="234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Equation" r:id="rId6" imgW="342720" imgH="355320" progId="Equation.DSMT4">
                  <p:embed/>
                </p:oleObj>
              </mc:Choice>
              <mc:Fallback>
                <p:oleObj name="Equation" r:id="rId6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5270" y="2371072"/>
                        <a:ext cx="226540" cy="234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1566657" y="2761657"/>
            <a:ext cx="215153" cy="2837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ثابت کنید اگر دو مثلث هم نهشت باشند، میانه های متناظر با هم برابرند.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</p:spTree>
    <p:extLst>
      <p:ext uri="{BB962C8B-B14F-4D97-AF65-F5344CB8AC3E}">
        <p14:creationId xmlns:p14="http://schemas.microsoft.com/office/powerpoint/2010/main" val="13250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5984" y="2273855"/>
            <a:ext cx="62525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وقتی دو مثلث هم نهشت هستند تمام اجزای آن از جمله سه ضلع و سه زاویه با هم برابرند.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652901" y="4169918"/>
          <a:ext cx="9354570" cy="184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3" imgW="3936960" imgH="774360" progId="Equation.DSMT4">
                  <p:embed/>
                </p:oleObj>
              </mc:Choice>
              <mc:Fallback>
                <p:oleObj name="Equation" r:id="rId3" imgW="3936960" imgH="774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2901" y="4169918"/>
                        <a:ext cx="9354570" cy="1840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84448" y="5139055"/>
            <a:ext cx="1814595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(نصف پاره خط ها)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8129" y="2187495"/>
            <a:ext cx="3741823" cy="198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3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8" y="2633473"/>
            <a:ext cx="10453657" cy="145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3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320" y="2445437"/>
            <a:ext cx="8485992" cy="374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9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9038"/>
          <a:stretch/>
        </p:blipFill>
        <p:spPr>
          <a:xfrm>
            <a:off x="967384" y="2616808"/>
            <a:ext cx="10309605" cy="15040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23" y="4623656"/>
            <a:ext cx="10585326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8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دو مثلث طبق سه حالت زیر کاملا بر هم منطبق می شوند (هم نهشتند) 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هرگاه سه ضلع از مثلثی با سه ضلع از مثلث دیگر برابر یاشد.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هرگاه دو ضلع از مثلثی با دو ضلع از مثلث دیگر برابر باشد و زاویه ی بین آن ها با هم برابر شود.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هرگاه 2 زاویه از مثلثی با دو زاویه از مثلث دیگر برابر باسد و ضلع بین آن ها برابر باشد.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مثلث های هم نهشت</a:t>
            </a:r>
          </a:p>
        </p:txBody>
      </p:sp>
    </p:spTree>
    <p:extLst>
      <p:ext uri="{BB962C8B-B14F-4D97-AF65-F5344CB8AC3E}">
        <p14:creationId xmlns:p14="http://schemas.microsoft.com/office/powerpoint/2010/main" val="174102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87" y="2541192"/>
            <a:ext cx="10516799" cy="28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4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528" y="2410935"/>
            <a:ext cx="9919317" cy="373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4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329" y="2566188"/>
            <a:ext cx="9527716" cy="3542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</p:spTree>
    <p:extLst>
      <p:ext uri="{BB962C8B-B14F-4D97-AF65-F5344CB8AC3E}">
        <p14:creationId xmlns:p14="http://schemas.microsoft.com/office/powerpoint/2010/main" val="190890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760" y="2273855"/>
            <a:ext cx="10584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مثال:</a:t>
            </a:r>
            <a:r>
              <a:rPr lang="fa-IR" sz="2800" b="1" dirty="0" smtClean="0">
                <a:cs typeface="B Nazanin" panose="00000400000000000000" pitchFamily="2" charset="-78"/>
              </a:rPr>
              <a:t> در شکل روبرو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fa-IR" sz="2800" b="1" dirty="0" smtClean="0">
                <a:cs typeface="B Nazanin" panose="00000400000000000000" pitchFamily="2" charset="-78"/>
              </a:rPr>
              <a:t> مربع و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MDC</a:t>
            </a:r>
            <a:r>
              <a:rPr lang="fa-IR" sz="2800" b="1" dirty="0" smtClean="0">
                <a:cs typeface="B Nazanin" panose="00000400000000000000" pitchFamily="2" charset="-78"/>
              </a:rPr>
              <a:t> متساوی الساقین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است. زاویه ی </a:t>
            </a:r>
            <a:r>
              <a:rPr lang="en-US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MAD</a:t>
            </a: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را بیابید.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زوایا در مثلث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057903" y="4101264"/>
          <a:ext cx="5451857" cy="1494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Equation" r:id="rId3" imgW="2361960" imgH="647640" progId="Equation.DSMT4">
                  <p:embed/>
                </p:oleObj>
              </mc:Choice>
              <mc:Fallback>
                <p:oleObj name="Equation" r:id="rId3" imgW="236196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7903" y="4101264"/>
                        <a:ext cx="5451857" cy="1494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343" y="2610973"/>
            <a:ext cx="2723809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5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760" y="2273855"/>
            <a:ext cx="10584815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مثلث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fa-IR" sz="2800" b="1" dirty="0" smtClean="0">
                <a:cs typeface="B Nazanin" panose="00000400000000000000" pitchFamily="2" charset="-78"/>
              </a:rPr>
              <a:t> متساوی الساقین و </a:t>
            </a:r>
            <a:r>
              <a:rPr lang="en-US" sz="2800" b="1" dirty="0" smtClean="0">
                <a:cs typeface="B Nazanin" panose="00000400000000000000" pitchFamily="2" charset="-78"/>
              </a:rPr>
              <a:t>		  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مقدار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fa-IR" sz="2800" b="1" dirty="0" smtClean="0">
                <a:cs typeface="B Nazanin" panose="00000400000000000000" pitchFamily="2" charset="-78"/>
              </a:rPr>
              <a:t> را محاسبه کنید.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5776213" y="2403326"/>
          <a:ext cx="1819403" cy="474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Equation" r:id="rId3" imgW="876240" imgH="228600" progId="Equation.DSMT4">
                  <p:embed/>
                </p:oleObj>
              </mc:Choice>
              <mc:Fallback>
                <p:oleObj name="Equation" r:id="rId3" imgW="876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76213" y="2403326"/>
                        <a:ext cx="1819403" cy="474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829464" y="3901694"/>
          <a:ext cx="8629111" cy="1580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Equation" r:id="rId5" imgW="4228920" imgH="774360" progId="Equation.DSMT4">
                  <p:embed/>
                </p:oleObj>
              </mc:Choice>
              <mc:Fallback>
                <p:oleObj name="Equation" r:id="rId5" imgW="4228920" imgH="774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29464" y="3901694"/>
                        <a:ext cx="8629111" cy="15807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79514" y="4322716"/>
            <a:ext cx="116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خارجی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1159" y="2130346"/>
            <a:ext cx="3157832" cy="146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5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760" y="2359199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با توجه به شکل روبرو ثابت کنید:  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5786381" y="2443721"/>
          <a:ext cx="1574416" cy="515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4" name="Equation" r:id="rId3" imgW="736560" imgH="241200" progId="Equation.DSMT4">
                  <p:embed/>
                </p:oleObj>
              </mc:Choice>
              <mc:Fallback>
                <p:oleObj name="Equation" r:id="rId3" imgW="7365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86381" y="2443721"/>
                        <a:ext cx="1574416" cy="515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5075" t="57958" r="59370" b="26042"/>
          <a:stretch/>
        </p:blipFill>
        <p:spPr>
          <a:xfrm>
            <a:off x="1511807" y="3044002"/>
            <a:ext cx="3514799" cy="203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4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2694431" y="2807569"/>
          <a:ext cx="8875169" cy="3008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Equation" r:id="rId3" imgW="4254480" imgH="1447560" progId="Equation.DSMT4">
                  <p:embed/>
                </p:oleObj>
              </mc:Choice>
              <mc:Fallback>
                <p:oleObj name="Equation" r:id="rId3" imgW="4254480" imgH="1447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4431" y="2807569"/>
                        <a:ext cx="8875169" cy="3008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1253" y="2880988"/>
            <a:ext cx="1814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53" y="3665062"/>
            <a:ext cx="1814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7054" y="4316863"/>
            <a:ext cx="181459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: می دانیم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25075" t="57958" r="59370" b="26042"/>
          <a:stretch/>
        </p:blipFill>
        <p:spPr>
          <a:xfrm>
            <a:off x="1001253" y="434905"/>
            <a:ext cx="3514799" cy="203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7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760" y="2359199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 , OC</a:t>
            </a:r>
            <a:r>
              <a:rPr lang="fa-I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نیمساز هستند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, y</a:t>
            </a:r>
            <a:r>
              <a:rPr lang="fa-I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را بیابید.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301744" y="3425952"/>
          <a:ext cx="6790678" cy="2582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Equation" r:id="rId3" imgW="2971800" imgH="1130040" progId="Equation.DSMT4">
                  <p:embed/>
                </p:oleObj>
              </mc:Choice>
              <mc:Fallback>
                <p:oleObj name="Equation" r:id="rId3" imgW="297180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1744" y="3425952"/>
                        <a:ext cx="6790678" cy="2582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9975" y="3425952"/>
            <a:ext cx="10688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نیمساز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29975" y="4084901"/>
            <a:ext cx="10688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نیمساز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443" y="2701600"/>
            <a:ext cx="2304762" cy="2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9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79" y="2517695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, y</a:t>
            </a:r>
            <a:r>
              <a:rPr lang="fa-I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را بیابید. 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635945" y="4342247"/>
          <a:ext cx="7778649" cy="1581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3" imgW="3060360" imgH="622080" progId="Equation.DSMT4">
                  <p:embed/>
                </p:oleObj>
              </mc:Choice>
              <mc:Fallback>
                <p:oleObj name="Equation" r:id="rId3" imgW="3060360" imgH="622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945" y="4342247"/>
                        <a:ext cx="7778649" cy="1581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44369" y="5246925"/>
            <a:ext cx="991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خارجی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r="5174" b="10478"/>
          <a:stretch/>
        </p:blipFill>
        <p:spPr>
          <a:xfrm>
            <a:off x="1059418" y="2561526"/>
            <a:ext cx="3169902" cy="182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9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79" y="2517695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fa-IR" sz="2800" b="1" dirty="0" smtClean="0">
                <a:cs typeface="B Nazanin" panose="00000400000000000000" pitchFamily="2" charset="-78"/>
              </a:rPr>
              <a:t> نیمساز زاویه ی خارجی راس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sz="2800" b="1" dirty="0" smtClean="0">
                <a:cs typeface="B Nazanin" panose="00000400000000000000" pitchFamily="2" charset="-78"/>
              </a:rPr>
              <a:t> است.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x, y</a:t>
            </a:r>
            <a:r>
              <a:rPr lang="fa-IR" sz="2800" b="1" dirty="0" smtClean="0">
                <a:cs typeface="B Nazanin" panose="00000400000000000000" pitchFamily="2" charset="-78"/>
              </a:rPr>
              <a:t> را بیابید.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730752" y="3423411"/>
          <a:ext cx="7683842" cy="2742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Equation" r:id="rId3" imgW="3416040" imgH="1218960" progId="Equation.DSMT4">
                  <p:embed/>
                </p:oleObj>
              </mc:Choice>
              <mc:Fallback>
                <p:oleObj name="Equation" r:id="rId3" imgW="341604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0752" y="3423411"/>
                        <a:ext cx="7683842" cy="2742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4064" y="4992572"/>
            <a:ext cx="881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خارجی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096" y="3768735"/>
            <a:ext cx="3211656" cy="174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2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48" y="2188511"/>
            <a:ext cx="113507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دو مثلث قائم الزاویه علاوه بر سه حالت قبل طبق دو حالت زیر هم منطبق می شوند: (وقتی می توان از این دو حالت استفاده کرد که وترها را بدانیم با هم برابرند.)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هرگاه وتر و یکی از اضلاع زاویه قائمه از مثلثی با وتر و یک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ضلع زاویه قائمه از مثلث دیگر برابر باشند.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هرگاه وتر و یک زاویه ی حاده از مثلثی با وتر و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یک زاویه حاده از مثلث دیگر برابر باشد.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44" y="3403852"/>
            <a:ext cx="1492805" cy="1668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45" y="3403852"/>
            <a:ext cx="1499443" cy="16758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416" y="5011321"/>
            <a:ext cx="1341033" cy="15212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45" y="5020608"/>
            <a:ext cx="1341033" cy="152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64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79" y="2517695"/>
            <a:ext cx="10584815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روبرو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fa-IR" sz="2800" b="1" dirty="0" smtClean="0">
                <a:cs typeface="B Nazanin" panose="00000400000000000000" pitchFamily="2" charset="-78"/>
              </a:rPr>
              <a:t> و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fa-IR" sz="2800" b="1" dirty="0" smtClean="0">
                <a:cs typeface="B Nazanin" panose="00000400000000000000" pitchFamily="2" charset="-78"/>
              </a:rPr>
              <a:t> است. با توجه به اندازه های روی شکل،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a-IR" sz="2800" b="1" dirty="0" smtClean="0">
                <a:cs typeface="B Nazanin" panose="00000400000000000000" pitchFamily="2" charset="-78"/>
              </a:rPr>
              <a:t> چند درجه است؟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122186" y="3848829"/>
          <a:ext cx="4563110" cy="2349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3" imgW="2120760" imgH="1091880" progId="Equation.DSMT4">
                  <p:embed/>
                </p:oleObj>
              </mc:Choice>
              <mc:Fallback>
                <p:oleObj name="Equation" r:id="rId3" imgW="212076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22186" y="3848829"/>
                        <a:ext cx="4563110" cy="2349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05335" y="3968444"/>
            <a:ext cx="1975105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05335" y="4825806"/>
            <a:ext cx="1975105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539" y="3892209"/>
            <a:ext cx="3120429" cy="186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8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79" y="2517695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 = AC</a:t>
            </a:r>
            <a:r>
              <a:rPr lang="fa-I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است. مقدار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a-IR" sz="2800" b="1" dirty="0" smtClean="0">
                <a:cs typeface="B Nazanin" panose="00000400000000000000" pitchFamily="2" charset="-78"/>
              </a:rPr>
              <a:t> را بیابید.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88" y="3202498"/>
            <a:ext cx="2408927" cy="269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3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540763" y="2721610"/>
          <a:ext cx="10047111" cy="282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Equation" r:id="rId3" imgW="4470120" imgH="1257120" progId="Equation.DSMT4">
                  <p:embed/>
                </p:oleObj>
              </mc:Choice>
              <mc:Fallback>
                <p:oleObj name="Equation" r:id="rId3" imgW="4470120" imgH="1257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0763" y="2721610"/>
                        <a:ext cx="10047111" cy="282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98975" y="3580487"/>
            <a:ext cx="8963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خارجی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4257" y="3376640"/>
            <a:ext cx="1115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طبق شکل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524" y="491349"/>
            <a:ext cx="1992912" cy="223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79" y="2517695"/>
            <a:ext cx="1058481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		</a:t>
            </a:r>
            <a:r>
              <a:rPr lang="en-US" sz="2800" b="1" dirty="0" smtClean="0">
                <a:cs typeface="B Nazanin" panose="00000400000000000000" pitchFamily="2" charset="-78"/>
              </a:rPr>
              <a:t>       </a:t>
            </a:r>
            <a:r>
              <a:rPr lang="fa-IR" sz="2800" b="1" dirty="0" smtClean="0">
                <a:cs typeface="B Nazanin" panose="00000400000000000000" pitchFamily="2" charset="-78"/>
              </a:rPr>
              <a:t>. اندازه ی زاویه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a-IR" sz="2800" b="1" dirty="0" smtClean="0">
                <a:cs typeface="B Nazanin" panose="00000400000000000000" pitchFamily="2" charset="-78"/>
              </a:rPr>
              <a:t> را به دست آورید.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8095488" y="2619225"/>
          <a:ext cx="1471986" cy="481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Equation" r:id="rId3" imgW="698400" imgH="228600" progId="Equation.DSMT4">
                  <p:embed/>
                </p:oleObj>
              </mc:Choice>
              <mc:Fallback>
                <p:oleObj name="Equation" r:id="rId3" imgW="698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95488" y="2619225"/>
                        <a:ext cx="1471986" cy="481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9227" y="3797859"/>
            <a:ext cx="3938134" cy="20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0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2493517" y="2881342"/>
          <a:ext cx="9357107" cy="2434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Equation" r:id="rId3" imgW="4686120" imgH="1218960" progId="Equation.DSMT4">
                  <p:embed/>
                </p:oleObj>
              </mc:Choice>
              <mc:Fallback>
                <p:oleObj name="Equation" r:id="rId3" imgW="468612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3517" y="2881342"/>
                        <a:ext cx="9357107" cy="24343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7899" y="2930110"/>
            <a:ext cx="18519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58112" y="3553916"/>
            <a:ext cx="8963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خارجی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8112" y="4044876"/>
            <a:ext cx="8963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خارجی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50" y="466986"/>
            <a:ext cx="3938134" cy="20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" b="74360"/>
          <a:stretch/>
        </p:blipFill>
        <p:spPr>
          <a:xfrm>
            <a:off x="955167" y="2478786"/>
            <a:ext cx="10152214" cy="150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2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" t="24758"/>
          <a:stretch/>
        </p:blipFill>
        <p:spPr>
          <a:xfrm>
            <a:off x="1877567" y="2535936"/>
            <a:ext cx="8790433" cy="362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" r="8757" b="73445"/>
          <a:stretch/>
        </p:blipFill>
        <p:spPr>
          <a:xfrm>
            <a:off x="847936" y="2551747"/>
            <a:ext cx="10278890" cy="154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5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" t="24581" r="9416"/>
          <a:stretch/>
        </p:blipFill>
        <p:spPr>
          <a:xfrm>
            <a:off x="1816607" y="2194560"/>
            <a:ext cx="8887969" cy="377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7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" t="355" r="8816" b="18109"/>
          <a:stretch/>
        </p:blipFill>
        <p:spPr>
          <a:xfrm>
            <a:off x="1182625" y="2560319"/>
            <a:ext cx="10108740" cy="348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6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fa-IR" sz="2800" b="1" dirty="0" smtClean="0">
                <a:cs typeface="B Nazanin" panose="00000400000000000000" pitchFamily="2" charset="-78"/>
              </a:rPr>
              <a:t> و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fa-IR" sz="2800" b="1" dirty="0" smtClean="0">
                <a:cs typeface="B Nazanin" panose="00000400000000000000" pitchFamily="2" charset="-78"/>
              </a:rPr>
              <a:t> موازی و مساویند. ثابت کنید 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244" y="3334246"/>
            <a:ext cx="3065172" cy="216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03812" y="2232212"/>
            <a:ext cx="5029200" cy="2218764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42637" y="2618319"/>
            <a:ext cx="21515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8800" dirty="0" smtClean="0"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پایان</a:t>
            </a:r>
            <a:endParaRPr lang="en-US" sz="8800" dirty="0"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3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قبلا گفتیم اگر دو خط موازی باشند و خطی مورب آن ها را قطع کند در این صورت چهار زاویه ی حاده ی ایجاد شده با هم برابر هستند.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935730" y="3917608"/>
          <a:ext cx="1236980" cy="649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Equation" r:id="rId3" imgW="507960" imgH="266400" progId="Equation.DSMT4">
                  <p:embed/>
                </p:oleObj>
              </mc:Choice>
              <mc:Fallback>
                <p:oleObj name="Equation" r:id="rId3" imgW="5079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35730" y="3917608"/>
                        <a:ext cx="1236980" cy="649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935730" y="4567023"/>
          <a:ext cx="710882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name="Equation" r:id="rId5" imgW="3340080" imgH="787320" progId="Equation.DSMT4">
                  <p:embed/>
                </p:oleObj>
              </mc:Choice>
              <mc:Fallback>
                <p:oleObj name="Equation" r:id="rId5" imgW="334008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5730" y="4567023"/>
                        <a:ext cx="710882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49440" y="4480560"/>
            <a:ext cx="87581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فرض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54667" y="5405223"/>
            <a:ext cx="142646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اجزای متناظر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380" y="3814746"/>
            <a:ext cx="2918755" cy="172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6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روبرو ثابت کنید</a:t>
            </a:r>
            <a:r>
              <a:rPr lang="fa-IR" sz="2800" b="1" dirty="0">
                <a:cs typeface="B Nazanin" panose="00000400000000000000" pitchFamily="2" charset="-78"/>
              </a:rPr>
              <a:t>: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 = ED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887787" y="3575665"/>
          <a:ext cx="7570788" cy="231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3" imgW="3733560" imgH="1143000" progId="Equation.DSMT4">
                  <p:embed/>
                </p:oleObj>
              </mc:Choice>
              <mc:Fallback>
                <p:oleObj name="Equation" r:id="rId3" imgW="373356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7787" y="3575665"/>
                        <a:ext cx="7570788" cy="231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81819" y="4023894"/>
            <a:ext cx="20360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متساوی الساقین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98208" y="4602480"/>
            <a:ext cx="87581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ض ز 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12096" y="5118006"/>
            <a:ext cx="1755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اجزای متناظر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162" y="2588683"/>
            <a:ext cx="2296576" cy="187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مثلث متساوی الساقین 		</a:t>
            </a:r>
            <a:r>
              <a:rPr lang="en-US" sz="2800" b="1" dirty="0" smtClean="0">
                <a:cs typeface="B Nazanin" panose="00000400000000000000" pitchFamily="2" charset="-78"/>
              </a:rPr>
              <a:t>	</a:t>
            </a:r>
            <a:r>
              <a:rPr lang="fa-IR" sz="2800" b="1" dirty="0" smtClean="0">
                <a:cs typeface="B Nazanin" panose="00000400000000000000" pitchFamily="2" charset="-78"/>
              </a:rPr>
              <a:t>و	</a:t>
            </a:r>
            <a:r>
              <a:rPr lang="en-US" sz="2800" b="1" dirty="0" smtClean="0">
                <a:cs typeface="B Nazanin" panose="00000400000000000000" pitchFamily="2" charset="-78"/>
              </a:rPr>
              <a:t>  </a:t>
            </a:r>
            <a:r>
              <a:rPr lang="fa-IR" sz="2800" b="1" dirty="0" smtClean="0">
                <a:cs typeface="B Nazanin" panose="00000400000000000000" pitchFamily="2" charset="-78"/>
              </a:rPr>
              <a:t> نیمساز داخلی رأس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fa-IR" sz="2800" b="1" dirty="0" smtClean="0">
                <a:cs typeface="B Nazanin" panose="00000400000000000000" pitchFamily="2" charset="-78"/>
              </a:rPr>
              <a:t> و نیمساز خارجی رأس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a-IR" sz="2800" b="1" dirty="0" smtClean="0">
                <a:cs typeface="B Nazanin" panose="00000400000000000000" pitchFamily="2" charset="-78"/>
              </a:rPr>
              <a:t> یکدیگر را در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a-IR" sz="2800" b="1" dirty="0" smtClean="0">
                <a:cs typeface="B Nazanin" panose="00000400000000000000" pitchFamily="2" charset="-78"/>
              </a:rPr>
              <a:t> قطع کرده اند. اندازه ی زاویه ی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a-IR" sz="2800" b="1" dirty="0" smtClean="0">
                <a:cs typeface="B Nazanin" panose="00000400000000000000" pitchFamily="2" charset="-78"/>
              </a:rPr>
              <a:t> چقدر است؟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357604" y="2273855"/>
          <a:ext cx="828090" cy="575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3" imgW="368280" imgH="279360" progId="Equation.DSMT4">
                  <p:embed/>
                </p:oleObj>
              </mc:Choice>
              <mc:Fallback>
                <p:oleObj name="Equation" r:id="rId3" imgW="3682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7604" y="2273855"/>
                        <a:ext cx="828090" cy="575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940611" y="2433942"/>
          <a:ext cx="1332484" cy="444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5" imgW="761760" imgH="253800" progId="Equation.DSMT4">
                  <p:embed/>
                </p:oleObj>
              </mc:Choice>
              <mc:Fallback>
                <p:oleObj name="Equation" r:id="rId5" imgW="7617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0611" y="2433942"/>
                        <a:ext cx="1332484" cy="444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807835" y="2349016"/>
          <a:ext cx="933069" cy="45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Equation" r:id="rId7" imgW="469800" imgH="228600" progId="Equation.DSMT4">
                  <p:embed/>
                </p:oleObj>
              </mc:Choice>
              <mc:Fallback>
                <p:oleObj name="Equation" r:id="rId7" imgW="469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7835" y="2349016"/>
                        <a:ext cx="933069" cy="45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184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07" y="3363124"/>
            <a:ext cx="9978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داخلی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73346" y="2710033"/>
          <a:ext cx="9318660" cy="2044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3" imgW="4051080" imgH="888840" progId="Equation.DSMT4">
                  <p:embed/>
                </p:oleObj>
              </mc:Choice>
              <mc:Fallback>
                <p:oleObj name="Equation" r:id="rId3" imgW="4051080" imgH="888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3346" y="2710033"/>
                        <a:ext cx="9318660" cy="2044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94433" y="3363124"/>
            <a:ext cx="11283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خارجی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36" y="671600"/>
            <a:ext cx="2743694" cy="18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864" y="2273855"/>
            <a:ext cx="10641711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در مثلثی، نیمساز یک زاویه و نیمساز زاویه ی خارجی یک زاویه را رسم کنیم زاویه ای تشکیل می شود که برابر نصف زاویه ی دیگر است.</a:t>
            </a:r>
            <a:endParaRPr lang="fa-IR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</a:t>
            </a:r>
          </a:p>
        </p:txBody>
      </p:sp>
    </p:spTree>
    <p:extLst>
      <p:ext uri="{BB962C8B-B14F-4D97-AF65-F5344CB8AC3E}">
        <p14:creationId xmlns:p14="http://schemas.microsoft.com/office/powerpoint/2010/main" val="9166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9711592-03A5-4B42-A36B-AEA3D454CD0B}" vid="{BC50ED07-599E-4414-ABB3-82541E7BF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4503</TotalTime>
  <Words>537</Words>
  <Application>Microsoft Office PowerPoint</Application>
  <PresentationFormat>Widescreen</PresentationFormat>
  <Paragraphs>97</Paragraphs>
  <Slides>40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B Nazanin</vt:lpstr>
      <vt:lpstr>B Titr</vt:lpstr>
      <vt:lpstr>Calibri</vt:lpstr>
      <vt:lpstr>Calibri Light</vt:lpstr>
      <vt:lpstr>Times New Roman</vt:lpstr>
      <vt:lpstr>Theme1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hanieh</dc:creator>
  <cp:lastModifiedBy>Alireza Golestan</cp:lastModifiedBy>
  <cp:revision>240</cp:revision>
  <dcterms:created xsi:type="dcterms:W3CDTF">2015-11-12T17:53:35Z</dcterms:created>
  <dcterms:modified xsi:type="dcterms:W3CDTF">2015-12-03T12:03:54Z</dcterms:modified>
</cp:coreProperties>
</file>