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1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oleObject" Target="../embeddings/oleObject6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6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11" Type="http://schemas.openxmlformats.org/officeDocument/2006/relationships/image" Target="../media/image17.png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11" Type="http://schemas.openxmlformats.org/officeDocument/2006/relationships/image" Target="../media/image22.png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11" Type="http://schemas.openxmlformats.org/officeDocument/2006/relationships/image" Target="../media/image27.png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:معصومه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4(هرم و مخلوط)</a:t>
            </a:r>
            <a:endParaRPr lang="fa-IR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30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557025"/>
            <a:ext cx="114208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هرم: </a:t>
            </a:r>
            <a:r>
              <a:rPr lang="fa-IR" sz="2800" b="1" dirty="0" smtClean="0">
                <a:cs typeface="B Nazanin" panose="00000400000000000000" pitchFamily="2" charset="-78"/>
              </a:rPr>
              <a:t>یک چند وجهی که همه وجه های آن به جز یک وجه در یک راس مشترکند.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راس هرم:</a:t>
            </a:r>
            <a:r>
              <a:rPr lang="fa-IR" sz="2800" b="1" dirty="0" smtClean="0">
                <a:cs typeface="B Nazanin" panose="00000400000000000000" pitchFamily="2" charset="-78"/>
              </a:rPr>
              <a:t>راسی که همه ی وجه ها به جز یکی در آن مشترکند را راس هرم می نامند.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قاعده هرم: </a:t>
            </a:r>
            <a:r>
              <a:rPr lang="fa-IR" sz="2800" b="1" dirty="0" smtClean="0">
                <a:cs typeface="B Nazanin" panose="00000400000000000000" pitchFamily="2" charset="-78"/>
              </a:rPr>
              <a:t>وجهی که با سایر وجه ها در یک راس مشترک نیست.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575" t="33594" r="82138" b="37500"/>
          <a:stretch/>
        </p:blipFill>
        <p:spPr>
          <a:xfrm>
            <a:off x="505596" y="442475"/>
            <a:ext cx="2123304" cy="259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4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1321" y="2385575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هرم منتظم : </a:t>
            </a:r>
            <a:r>
              <a:rPr lang="fa-IR" sz="2800" b="1" dirty="0" smtClean="0">
                <a:cs typeface="B Nazanin" panose="00000400000000000000" pitchFamily="2" charset="-78"/>
              </a:rPr>
              <a:t>اگر قاعده ی یک هرم چند ضلعی منتظم باشد و پای ارتفاع هرم بر مرکز قاعده عمود باشد آن هرم را هرم منتظم می نامیم. در هرم های منتظم وجه های جانبی مثلث های متساوی الساقین هستند.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حجم هرم: </a:t>
            </a:r>
            <a:r>
              <a:rPr lang="fa-IR" sz="2800" b="1" dirty="0" smtClean="0">
                <a:cs typeface="B Nazanin" panose="00000400000000000000" pitchFamily="2" charset="-78"/>
              </a:rPr>
              <a:t>حجم یک هرم برابر با یک سوم حاصل ضرب مساحت قاعده در ارتفاع است 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774356"/>
              </p:ext>
            </p:extLst>
          </p:nvPr>
        </p:nvGraphicFramePr>
        <p:xfrm>
          <a:off x="591321" y="5670387"/>
          <a:ext cx="1368425" cy="7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Equation" r:id="rId3" imgW="1981080" imgH="1041120" progId="Equation.DSMT4">
                  <p:embed/>
                </p:oleObj>
              </mc:Choice>
              <mc:Fallback>
                <p:oleObj name="Equation" r:id="rId3" imgW="198108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1321" y="5670387"/>
                        <a:ext cx="1368425" cy="71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037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1321" y="2385575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مثال: قاعده یک هرم منتظم مربعی به ضلع      و ارتفاع آن       است حجم هرم را به دست آورید.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624426"/>
              </p:ext>
            </p:extLst>
          </p:nvPr>
        </p:nvGraphicFramePr>
        <p:xfrm>
          <a:off x="6080125" y="2841852"/>
          <a:ext cx="603252" cy="25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7" name="Equation" r:id="rId3" imgW="799920" imgH="342720" progId="Equation.DSMT4">
                  <p:embed/>
                </p:oleObj>
              </mc:Choice>
              <mc:Fallback>
                <p:oleObj name="Equation" r:id="rId3" imgW="79992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80125" y="2841852"/>
                        <a:ext cx="603252" cy="25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053569"/>
              </p:ext>
            </p:extLst>
          </p:nvPr>
        </p:nvGraphicFramePr>
        <p:xfrm>
          <a:off x="3979863" y="2789237"/>
          <a:ext cx="709612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Equation" r:id="rId5" imgW="939600" imgH="355320" progId="Equation.DSMT4">
                  <p:embed/>
                </p:oleObj>
              </mc:Choice>
              <mc:Fallback>
                <p:oleObj name="Equation" r:id="rId5" imgW="939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9863" y="2789237"/>
                        <a:ext cx="709612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579709"/>
              </p:ext>
            </p:extLst>
          </p:nvPr>
        </p:nvGraphicFramePr>
        <p:xfrm>
          <a:off x="790577" y="4252723"/>
          <a:ext cx="58928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name="Equation" r:id="rId7" imgW="5892480" imgH="1041120" progId="Equation.DSMT4">
                  <p:embed/>
                </p:oleObj>
              </mc:Choice>
              <mc:Fallback>
                <p:oleObj name="Equation" r:id="rId7" imgW="589248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0577" y="4252723"/>
                        <a:ext cx="58928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98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1321" y="2385575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چهار وجهی منتظم : هرم منتظم با قاعده مثلث که هر چهار وجه آن مثلث متساوی الاضلاع است طول ارتفاع یک چهار وجهی منتظم به طول یال    برابر با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480486"/>
              </p:ext>
            </p:extLst>
          </p:nvPr>
        </p:nvGraphicFramePr>
        <p:xfrm>
          <a:off x="3663371" y="3394680"/>
          <a:ext cx="67129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Equation" r:id="rId3" imgW="825480" imgH="1130040" progId="Equation.DSMT4">
                  <p:embed/>
                </p:oleObj>
              </mc:Choice>
              <mc:Fallback>
                <p:oleObj name="Equation" r:id="rId3" imgW="82548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63371" y="3394680"/>
                        <a:ext cx="671298" cy="91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625405"/>
              </p:ext>
            </p:extLst>
          </p:nvPr>
        </p:nvGraphicFramePr>
        <p:xfrm>
          <a:off x="5430838" y="3714561"/>
          <a:ext cx="241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Equation" r:id="rId5" imgW="241200" imgH="279360" progId="Equation.DSMT4">
                  <p:embed/>
                </p:oleObj>
              </mc:Choice>
              <mc:Fallback>
                <p:oleObj name="Equation" r:id="rId5" imgW="2412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0838" y="3714561"/>
                        <a:ext cx="241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12701" t="17968" r="72914" b="55469"/>
          <a:stretch/>
        </p:blipFill>
        <p:spPr>
          <a:xfrm>
            <a:off x="695539" y="4145784"/>
            <a:ext cx="2533435" cy="263013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99263"/>
              </p:ext>
            </p:extLst>
          </p:nvPr>
        </p:nvGraphicFramePr>
        <p:xfrm>
          <a:off x="3929063" y="4895700"/>
          <a:ext cx="15240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6" name="Equation" r:id="rId8" imgW="1523880" imgH="1130040" progId="Equation.DSMT4">
                  <p:embed/>
                </p:oleObj>
              </mc:Choice>
              <mc:Fallback>
                <p:oleObj name="Equation" r:id="rId8" imgW="152388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9063" y="4895700"/>
                        <a:ext cx="15240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019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1914087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نکته: 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رابطه بین ضلع قاعده و ارتفاع وجه و ارتفاع هرم: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یک هرم با قاعده مربعی به طول ضلع      و ارتفاع       و ارتفاع وجه       با استفاده از قضیه فیثاغورس رابطه زیر بین               برقرار است.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958629"/>
              </p:ext>
            </p:extLst>
          </p:nvPr>
        </p:nvGraphicFramePr>
        <p:xfrm>
          <a:off x="6659562" y="4070350"/>
          <a:ext cx="241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Equation" r:id="rId3" imgW="241200" imgH="279360" progId="Equation.DSMT4">
                  <p:embed/>
                </p:oleObj>
              </mc:Choice>
              <mc:Fallback>
                <p:oleObj name="Equation" r:id="rId3" imgW="2412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9562" y="4070350"/>
                        <a:ext cx="241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790597"/>
              </p:ext>
            </p:extLst>
          </p:nvPr>
        </p:nvGraphicFramePr>
        <p:xfrm>
          <a:off x="5160962" y="3994150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Equation" r:id="rId5" imgW="266400" imgH="355320" progId="Equation.DSMT4">
                  <p:embed/>
                </p:oleObj>
              </mc:Choice>
              <mc:Fallback>
                <p:oleObj name="Equation" r:id="rId5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60962" y="3994150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972915"/>
              </p:ext>
            </p:extLst>
          </p:nvPr>
        </p:nvGraphicFramePr>
        <p:xfrm>
          <a:off x="2974975" y="3873500"/>
          <a:ext cx="381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Equation" r:id="rId7" imgW="380880" imgH="393480" progId="Equation.DSMT4">
                  <p:embed/>
                </p:oleObj>
              </mc:Choice>
              <mc:Fallback>
                <p:oleObj name="Equation" r:id="rId7" imgW="380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74975" y="3873500"/>
                        <a:ext cx="3810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04945"/>
              </p:ext>
            </p:extLst>
          </p:nvPr>
        </p:nvGraphicFramePr>
        <p:xfrm>
          <a:off x="7874000" y="4865302"/>
          <a:ext cx="973137" cy="395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Equation" r:id="rId9" imgW="1155600" imgH="469800" progId="Equation.DSMT4">
                  <p:embed/>
                </p:oleObj>
              </mc:Choice>
              <mc:Fallback>
                <p:oleObj name="Equation" r:id="rId9" imgW="11556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74000" y="4865302"/>
                        <a:ext cx="973137" cy="395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5287" y="4543425"/>
            <a:ext cx="2000250" cy="2171700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110689"/>
              </p:ext>
            </p:extLst>
          </p:nvPr>
        </p:nvGraphicFramePr>
        <p:xfrm>
          <a:off x="2665413" y="5601582"/>
          <a:ext cx="2149475" cy="89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Equation" r:id="rId12" imgW="2514600" imgH="1041120" progId="Equation.DSMT4">
                  <p:embed/>
                </p:oleObj>
              </mc:Choice>
              <mc:Fallback>
                <p:oleObj name="Equation" r:id="rId12" imgW="251460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65413" y="5601582"/>
                        <a:ext cx="2149475" cy="89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41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171" y="2442725"/>
            <a:ext cx="11420819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2- رابطه بین قطر قاعده یال جانبی و ارتفاع هرم: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هرم منتظم با قاعده مربعی که طول ضلع قاعده آن      و طول یال جانبی آن      و طول ارتفاع      باشد به کمک قضیه فیثاغورس رابطه ی زیر بین                    برقرار است.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992498"/>
              </p:ext>
            </p:extLst>
          </p:nvPr>
        </p:nvGraphicFramePr>
        <p:xfrm>
          <a:off x="4816475" y="3727692"/>
          <a:ext cx="241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Equation" r:id="rId3" imgW="241200" imgH="279360" progId="Equation.DSMT4">
                  <p:embed/>
                </p:oleObj>
              </mc:Choice>
              <mc:Fallback>
                <p:oleObj name="Equation" r:id="rId3" imgW="2412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6475" y="3727692"/>
                        <a:ext cx="241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659353"/>
              </p:ext>
            </p:extLst>
          </p:nvPr>
        </p:nvGraphicFramePr>
        <p:xfrm>
          <a:off x="1544637" y="3664192"/>
          <a:ext cx="355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Equation" r:id="rId5" imgW="355320" imgH="406080" progId="Equation.DSMT4">
                  <p:embed/>
                </p:oleObj>
              </mc:Choice>
              <mc:Fallback>
                <p:oleObj name="Equation" r:id="rId5" imgW="35532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4637" y="3664192"/>
                        <a:ext cx="3556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16795"/>
              </p:ext>
            </p:extLst>
          </p:nvPr>
        </p:nvGraphicFramePr>
        <p:xfrm>
          <a:off x="10804525" y="4460876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Equation" r:id="rId7" imgW="266400" imgH="355320" progId="Equation.DSMT4">
                  <p:embed/>
                </p:oleObj>
              </mc:Choice>
              <mc:Fallback>
                <p:oleObj name="Equation" r:id="rId7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04525" y="4460876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973115"/>
              </p:ext>
            </p:extLst>
          </p:nvPr>
        </p:nvGraphicFramePr>
        <p:xfrm>
          <a:off x="3806825" y="4460876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9" imgW="1130040" imgH="469800" progId="Equation.DSMT4">
                  <p:embed/>
                </p:oleObj>
              </mc:Choice>
              <mc:Fallback>
                <p:oleObj name="Equation" r:id="rId9" imgW="11300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6825" y="4460876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6074" y="5012659"/>
            <a:ext cx="27527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7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171" y="2442725"/>
            <a:ext cx="11420819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حجم هرم منتظمی را که قاعده آن یک شش ضلعی منتظم بوده و بزرگترین قطر قاعده 6 و طول یال جانبی آن 5 می باشد را حساب کنید.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51187"/>
              </p:ext>
            </p:extLst>
          </p:nvPr>
        </p:nvGraphicFramePr>
        <p:xfrm>
          <a:off x="4371976" y="5012659"/>
          <a:ext cx="5157788" cy="455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Equation" r:id="rId3" imgW="7188120" imgH="634680" progId="Equation.DSMT4">
                  <p:embed/>
                </p:oleObj>
              </mc:Choice>
              <mc:Fallback>
                <p:oleObj name="Equation" r:id="rId3" imgW="718812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71976" y="5012659"/>
                        <a:ext cx="5157788" cy="455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170705"/>
              </p:ext>
            </p:extLst>
          </p:nvPr>
        </p:nvGraphicFramePr>
        <p:xfrm>
          <a:off x="4249738" y="5468294"/>
          <a:ext cx="25336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Equation" r:id="rId5" imgW="3530520" imgH="634680" progId="Equation.DSMT4">
                  <p:embed/>
                </p:oleObj>
              </mc:Choice>
              <mc:Fallback>
                <p:oleObj name="Equation" r:id="rId5" imgW="353052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49738" y="5468294"/>
                        <a:ext cx="2533650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805525"/>
              </p:ext>
            </p:extLst>
          </p:nvPr>
        </p:nvGraphicFramePr>
        <p:xfrm>
          <a:off x="2605859" y="5995894"/>
          <a:ext cx="3983038" cy="767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Equation" r:id="rId7" imgW="5867280" imgH="1130040" progId="Equation.DSMT4">
                  <p:embed/>
                </p:oleObj>
              </mc:Choice>
              <mc:Fallback>
                <p:oleObj name="Equation" r:id="rId7" imgW="586728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5859" y="5995894"/>
                        <a:ext cx="3983038" cy="767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909956"/>
              </p:ext>
            </p:extLst>
          </p:nvPr>
        </p:nvGraphicFramePr>
        <p:xfrm>
          <a:off x="6783387" y="5982822"/>
          <a:ext cx="3703637" cy="635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Equation" r:id="rId9" imgW="6070320" imgH="1041120" progId="Equation.DSMT4">
                  <p:embed/>
                </p:oleObj>
              </mc:Choice>
              <mc:Fallback>
                <p:oleObj name="Equation" r:id="rId9" imgW="607032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83387" y="5982822"/>
                        <a:ext cx="3703637" cy="635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/>
          <a:srcRect l="4576" t="29688" r="78404" b="36523"/>
          <a:stretch/>
        </p:blipFill>
        <p:spPr>
          <a:xfrm>
            <a:off x="330178" y="4382444"/>
            <a:ext cx="1945742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9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287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154</cp:revision>
  <dcterms:created xsi:type="dcterms:W3CDTF">2015-07-06T05:06:21Z</dcterms:created>
  <dcterms:modified xsi:type="dcterms:W3CDTF">2016-01-13T14:32:49Z</dcterms:modified>
</cp:coreProperties>
</file>