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85" r:id="rId3"/>
    <p:sldId id="286" r:id="rId4"/>
    <p:sldId id="287" r:id="rId5"/>
    <p:sldId id="288" r:id="rId6"/>
    <p:sldId id="289" r:id="rId7"/>
    <p:sldId id="293" r:id="rId8"/>
    <p:sldId id="294" r:id="rId9"/>
    <p:sldId id="290" r:id="rId10"/>
    <p:sldId id="291" r:id="rId11"/>
    <p:sldId id="295" r:id="rId12"/>
    <p:sldId id="296" r:id="rId13"/>
    <p:sldId id="297" r:id="rId14"/>
    <p:sldId id="292" r:id="rId15"/>
    <p:sldId id="28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4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7" Type="http://schemas.openxmlformats.org/officeDocument/2006/relationships/image" Target="../media/image66.wmf"/><Relationship Id="rId2" Type="http://schemas.openxmlformats.org/officeDocument/2006/relationships/image" Target="../media/image60.wmf"/><Relationship Id="rId1" Type="http://schemas.openxmlformats.org/officeDocument/2006/relationships/image" Target="../media/image64.wmf"/><Relationship Id="rId6" Type="http://schemas.openxmlformats.org/officeDocument/2006/relationships/image" Target="../media/image65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9D5A5-4959-4A97-8E65-3FA07E12482A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D3A20-0F28-4699-B3A3-E9FAFB1036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831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6D3A20-0F28-4699-B3A3-E9FAFB10361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750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56.bin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9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48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57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4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55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71.bin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6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7.bin"/><Relationship Id="rId10" Type="http://schemas.openxmlformats.org/officeDocument/2006/relationships/image" Target="../media/image61.wmf"/><Relationship Id="rId4" Type="http://schemas.openxmlformats.org/officeDocument/2006/relationships/image" Target="../media/image58.wmf"/><Relationship Id="rId9" Type="http://schemas.openxmlformats.org/officeDocument/2006/relationships/oleObject" Target="../embeddings/oleObject69.bin"/><Relationship Id="rId14" Type="http://schemas.openxmlformats.org/officeDocument/2006/relationships/image" Target="../media/image6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oleObject" Target="../embeddings/oleObject77.bin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6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6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0.wmf"/><Relationship Id="rId11" Type="http://schemas.openxmlformats.org/officeDocument/2006/relationships/oleObject" Target="../embeddings/oleObject76.bin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10" Type="http://schemas.openxmlformats.org/officeDocument/2006/relationships/image" Target="../media/image62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65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7.wmf"/><Relationship Id="rId18" Type="http://schemas.openxmlformats.org/officeDocument/2006/relationships/oleObject" Target="../embeddings/oleObject10.bin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12.bin"/><Relationship Id="rId7" Type="http://schemas.openxmlformats.org/officeDocument/2006/relationships/image" Target="../media/image4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20" Type="http://schemas.openxmlformats.org/officeDocument/2006/relationships/image" Target="../media/image10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15" Type="http://schemas.openxmlformats.org/officeDocument/2006/relationships/image" Target="../media/image8.wmf"/><Relationship Id="rId10" Type="http://schemas.openxmlformats.org/officeDocument/2006/relationships/oleObject" Target="../embeddings/oleObject6.bin"/><Relationship Id="rId19" Type="http://schemas.openxmlformats.org/officeDocument/2006/relationships/oleObject" Target="../embeddings/oleObject11.bin"/><Relationship Id="rId4" Type="http://schemas.openxmlformats.org/officeDocument/2006/relationships/image" Target="../media/image3.wmf"/><Relationship Id="rId9" Type="http://schemas.openxmlformats.org/officeDocument/2006/relationships/image" Target="../media/image5.wmf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18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26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3.wmf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wmf"/><Relationship Id="rId20" Type="http://schemas.openxmlformats.org/officeDocument/2006/relationships/image" Target="../media/image27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22.w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oleObject" Target="../embeddings/oleObject44.bin"/><Relationship Id="rId3" Type="http://schemas.openxmlformats.org/officeDocument/2006/relationships/image" Target="../media/image38.png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9.bin"/><Relationship Id="rId11" Type="http://schemas.openxmlformats.org/officeDocument/2006/relationships/oleObject" Target="../embeddings/oleObject43.bin"/><Relationship Id="rId5" Type="http://schemas.openxmlformats.org/officeDocument/2006/relationships/image" Target="../media/image33.wmf"/><Relationship Id="rId15" Type="http://schemas.openxmlformats.org/officeDocument/2006/relationships/oleObject" Target="../embeddings/oleObject45.bin"/><Relationship Id="rId10" Type="http://schemas.openxmlformats.org/officeDocument/2006/relationships/image" Target="../media/image34.wmf"/><Relationship Id="rId4" Type="http://schemas.openxmlformats.org/officeDocument/2006/relationships/oleObject" Target="../embeddings/oleObject38.bin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3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42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4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اکبری صحت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هم نهشتی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جلسه  دوم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93133" y="3034890"/>
            <a:ext cx="4112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پس زوایای      و       با هم برابرند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131259"/>
              </p:ext>
            </p:extLst>
          </p:nvPr>
        </p:nvGraphicFramePr>
        <p:xfrm>
          <a:off x="10136249" y="2788407"/>
          <a:ext cx="576553" cy="707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8" name="Equation" r:id="rId3" imgW="190440" imgH="279360" progId="Equation.DSMT4">
                  <p:embed/>
                </p:oleObj>
              </mc:Choice>
              <mc:Fallback>
                <p:oleObj name="Equation" r:id="rId3" imgW="19044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36249" y="2788407"/>
                        <a:ext cx="576553" cy="707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342555"/>
              </p:ext>
            </p:extLst>
          </p:nvPr>
        </p:nvGraphicFramePr>
        <p:xfrm>
          <a:off x="4794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9" name="Equation" r:id="rId5" imgW="114120" imgH="177480" progId="Equation.DSMT4">
                  <p:embed/>
                </p:oleObj>
              </mc:Choice>
              <mc:Fallback>
                <p:oleObj name="Equation" r:id="rId5" imgW="1141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4250" y="2371725"/>
                        <a:ext cx="1143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743060"/>
              </p:ext>
            </p:extLst>
          </p:nvPr>
        </p:nvGraphicFramePr>
        <p:xfrm>
          <a:off x="9540875" y="2836125"/>
          <a:ext cx="533400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0" name="Equation" r:id="rId7" imgW="203040" imgH="279360" progId="Equation.DSMT4">
                  <p:embed/>
                </p:oleObj>
              </mc:Choice>
              <mc:Fallback>
                <p:oleObj name="Equation" r:id="rId7" imgW="20304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40875" y="2836125"/>
                        <a:ext cx="533400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085483"/>
              </p:ext>
            </p:extLst>
          </p:nvPr>
        </p:nvGraphicFramePr>
        <p:xfrm>
          <a:off x="1318310" y="2073073"/>
          <a:ext cx="1247835" cy="476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1" name="Equation" r:id="rId9" imgW="672840" imgH="177480" progId="Equation.DSMT4">
                  <p:embed/>
                </p:oleObj>
              </mc:Choice>
              <mc:Fallback>
                <p:oleObj name="Equation" r:id="rId9" imgW="6728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18310" y="2073073"/>
                        <a:ext cx="1247835" cy="476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25849"/>
              </p:ext>
            </p:extLst>
          </p:nvPr>
        </p:nvGraphicFramePr>
        <p:xfrm>
          <a:off x="1318309" y="2613984"/>
          <a:ext cx="1247835" cy="634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2" name="Equation" r:id="rId11" imgW="431640" imgH="279360" progId="Equation.DSMT4">
                  <p:embed/>
                </p:oleObj>
              </mc:Choice>
              <mc:Fallback>
                <p:oleObj name="Equation" r:id="rId11" imgW="43164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18309" y="2613984"/>
                        <a:ext cx="1247835" cy="634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98504" y="2124589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فرض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9874" y="2772319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حکم</a:t>
            </a:r>
            <a:endParaRPr lang="en-US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640841"/>
              </p:ext>
            </p:extLst>
          </p:nvPr>
        </p:nvGraphicFramePr>
        <p:xfrm>
          <a:off x="1536179" y="4233974"/>
          <a:ext cx="1660525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3" name="Equation" r:id="rId13" imgW="685800" imgH="723600" progId="Equation.DSMT4">
                  <p:embed/>
                </p:oleObj>
              </mc:Choice>
              <mc:Fallback>
                <p:oleObj name="Equation" r:id="rId13" imgW="685800" imgH="723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36179" y="4233974"/>
                        <a:ext cx="1660525" cy="183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>
            <a:off x="4430332" y="5318975"/>
            <a:ext cx="1471501" cy="1287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150705" y="4202262"/>
            <a:ext cx="11095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ط فرض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4413" y="4629916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ض ز ض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098063"/>
              </p:ext>
            </p:extLst>
          </p:nvPr>
        </p:nvGraphicFramePr>
        <p:xfrm>
          <a:off x="6093702" y="4798329"/>
          <a:ext cx="3598862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4" name="Equation" r:id="rId15" imgW="1485720" imgH="279360" progId="Equation.DSMT4">
                  <p:embed/>
                </p:oleObj>
              </mc:Choice>
              <mc:Fallback>
                <p:oleObj name="Equation" r:id="rId15" imgW="148572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93702" y="4798329"/>
                        <a:ext cx="3598862" cy="70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926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1065" y="2133369"/>
            <a:ext cx="11277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عکس قضیه مثلث متساوی الساقین نیز برقرار است:یعنی اگر مثلثی دارای دو زاویه برابر باشد آن گاه متساوی الساقین است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هم نهشتی در مثلث قائم الزاویه </a:t>
            </a:r>
            <a:r>
              <a:rPr lang="en-US" sz="2800" b="1" dirty="0" smtClean="0">
                <a:cs typeface="B Nazanin" panose="00000400000000000000" pitchFamily="2" charset="-78"/>
              </a:rPr>
              <a:t>:</a:t>
            </a:r>
            <a:r>
              <a:rPr lang="fa-IR" sz="2800" b="1" dirty="0" smtClean="0">
                <a:cs typeface="B Nazanin" panose="00000400000000000000" pitchFamily="2" charset="-78"/>
              </a:rPr>
              <a:t>علاوه بر حالت های هم نهشتی قبلی  دو حالت هم نهشتی مخصوص به مثلث قائم الزاویه وجود دارد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1-برابری وتر و یک زاویه حاده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2- برابری وتر و یک زاویه قائمه</a:t>
            </a: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153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1065" y="2133369"/>
            <a:ext cx="11277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مثال ثابت کنید یک مثلث متساوی الساقین است اگر و تنها دو ارتفاع </a:t>
            </a:r>
            <a:r>
              <a:rPr lang="fa-IR" sz="2800" b="1" dirty="0">
                <a:cs typeface="B Nazanin" panose="00000400000000000000" pitchFamily="2" charset="-78"/>
              </a:rPr>
              <a:t>آ</a:t>
            </a:r>
            <a:r>
              <a:rPr lang="fa-IR" sz="2800" b="1" dirty="0" smtClean="0">
                <a:cs typeface="B Nazanin" panose="00000400000000000000" pitchFamily="2" charset="-78"/>
              </a:rPr>
              <a:t>ن مثلث برابر باشند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اگر یک مثلث متساوی الساقین باشد نشان می دهیم دو ارتفاع رسم شده با هم برابر ند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661097" y="4931611"/>
            <a:ext cx="1687132" cy="1493949"/>
          </a:xfrm>
          <a:prstGeom prst="triangl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>
            <a:stCxn id="3" idx="2"/>
            <a:endCxn id="3" idx="5"/>
          </p:cNvCxnSpPr>
          <p:nvPr/>
        </p:nvCxnSpPr>
        <p:spPr>
          <a:xfrm flipV="1">
            <a:off x="661097" y="5678586"/>
            <a:ext cx="1265349" cy="746974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stCxn id="3" idx="4"/>
            <a:endCxn id="3" idx="1"/>
          </p:cNvCxnSpPr>
          <p:nvPr/>
        </p:nvCxnSpPr>
        <p:spPr>
          <a:xfrm flipH="1" flipV="1">
            <a:off x="1082880" y="5678586"/>
            <a:ext cx="1265349" cy="746974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30089"/>
              </p:ext>
            </p:extLst>
          </p:nvPr>
        </p:nvGraphicFramePr>
        <p:xfrm>
          <a:off x="1267029" y="4484182"/>
          <a:ext cx="47625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1" name="Equation" r:id="rId3" imgW="164880" imgH="164880" progId="Equation.DSMT4">
                  <p:embed/>
                </p:oleObj>
              </mc:Choice>
              <mc:Fallback>
                <p:oleObj name="Equation" r:id="rId3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7029" y="4484182"/>
                        <a:ext cx="476250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590911"/>
              </p:ext>
            </p:extLst>
          </p:nvPr>
        </p:nvGraphicFramePr>
        <p:xfrm>
          <a:off x="1926446" y="5305522"/>
          <a:ext cx="5492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2" name="Equation" r:id="rId5" imgW="190440" imgH="164880" progId="Equation.DSMT4">
                  <p:embed/>
                </p:oleObj>
              </mc:Choice>
              <mc:Fallback>
                <p:oleObj name="Equation" r:id="rId5" imgW="1904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26446" y="5305522"/>
                        <a:ext cx="54927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386451"/>
              </p:ext>
            </p:extLst>
          </p:nvPr>
        </p:nvGraphicFramePr>
        <p:xfrm>
          <a:off x="661097" y="5305523"/>
          <a:ext cx="512762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3" name="Equation" r:id="rId7" imgW="177480" imgH="164880" progId="Equation.DSMT4">
                  <p:embed/>
                </p:oleObj>
              </mc:Choice>
              <mc:Fallback>
                <p:oleObj name="Equation" r:id="rId7" imgW="1774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1097" y="5305523"/>
                        <a:ext cx="512762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210024"/>
              </p:ext>
            </p:extLst>
          </p:nvPr>
        </p:nvGraphicFramePr>
        <p:xfrm>
          <a:off x="2381454" y="6224082"/>
          <a:ext cx="4762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4" name="Equation" r:id="rId9" imgW="164880" imgH="177480" progId="Equation.DSMT4">
                  <p:embed/>
                </p:oleObj>
              </mc:Choice>
              <mc:Fallback>
                <p:oleObj name="Equation" r:id="rId9" imgW="1648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81454" y="6224082"/>
                        <a:ext cx="476250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4142"/>
              </p:ext>
            </p:extLst>
          </p:nvPr>
        </p:nvGraphicFramePr>
        <p:xfrm>
          <a:off x="184847" y="6313395"/>
          <a:ext cx="47625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5" name="Equation" r:id="rId11" imgW="164880" imgH="164880" progId="Equation.DSMT4">
                  <p:embed/>
                </p:oleObj>
              </mc:Choice>
              <mc:Fallback>
                <p:oleObj name="Equation" r:id="rId11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4847" y="6313395"/>
                        <a:ext cx="47625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 rot="8940000">
            <a:off x="1855385" y="5725379"/>
            <a:ext cx="117990" cy="1574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7380000">
            <a:off x="1068373" y="5725379"/>
            <a:ext cx="117990" cy="1574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928109"/>
              </p:ext>
            </p:extLst>
          </p:nvPr>
        </p:nvGraphicFramePr>
        <p:xfrm>
          <a:off x="2661666" y="3753187"/>
          <a:ext cx="3662363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6" name="Equation" r:id="rId13" imgW="1269720" imgH="279360" progId="Equation.DSMT4">
                  <p:embed/>
                </p:oleObj>
              </mc:Choice>
              <mc:Fallback>
                <p:oleObj name="Equation" r:id="rId13" imgW="126972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61666" y="3753187"/>
                        <a:ext cx="3662363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694918"/>
              </p:ext>
            </p:extLst>
          </p:nvPr>
        </p:nvGraphicFramePr>
        <p:xfrm>
          <a:off x="4928061" y="4631775"/>
          <a:ext cx="2124075" cy="160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7" name="Equation" r:id="rId15" imgW="736560" imgH="711000" progId="Equation.DSMT4">
                  <p:embed/>
                </p:oleObj>
              </mc:Choice>
              <mc:Fallback>
                <p:oleObj name="Equation" r:id="rId15" imgW="73656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28061" y="4631775"/>
                        <a:ext cx="2124075" cy="160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519281"/>
              </p:ext>
            </p:extLst>
          </p:nvPr>
        </p:nvGraphicFramePr>
        <p:xfrm>
          <a:off x="6595049" y="4448583"/>
          <a:ext cx="5419725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8" name="Equation" r:id="rId17" imgW="1879560" imgH="279360" progId="Equation.DSMT4">
                  <p:embed/>
                </p:oleObj>
              </mc:Choice>
              <mc:Fallback>
                <p:oleObj name="Equation" r:id="rId17" imgW="18795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95049" y="4448583"/>
                        <a:ext cx="5419725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001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487" y="1953065"/>
            <a:ext cx="116639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نکته : در مثلث متساوی الساقین نیمساز ارتفاع و میانه وارد بر قاعده بر هم منطبق هستند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نکته:در یک مثلث قائم الزاویه با رسم میانه وارد بر وتر دو مثلث متساوی الساقین ایجاد می شود </a:t>
            </a:r>
            <a:r>
              <a:rPr lang="en-US" sz="2800" b="1" dirty="0" smtClean="0">
                <a:cs typeface="B Nazanin" panose="00000400000000000000" pitchFamily="2" charset="-78"/>
              </a:rPr>
              <a:t>AM</a:t>
            </a:r>
            <a:r>
              <a:rPr lang="fa-IR" sz="2800" b="1" dirty="0" smtClean="0">
                <a:cs typeface="B Nazanin" panose="00000400000000000000" pitchFamily="2" charset="-78"/>
              </a:rPr>
              <a:t> میانه وارد بر وتر است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134364"/>
              </p:ext>
            </p:extLst>
          </p:nvPr>
        </p:nvGraphicFramePr>
        <p:xfrm>
          <a:off x="3713952" y="4591116"/>
          <a:ext cx="1912453" cy="461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4" name="Equation" r:id="rId3" imgW="736560" imgH="177480" progId="Equation.DSMT4">
                  <p:embed/>
                </p:oleObj>
              </mc:Choice>
              <mc:Fallback>
                <p:oleObj name="Equation" r:id="rId3" imgW="7365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13952" y="4591116"/>
                        <a:ext cx="1912453" cy="461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867291"/>
              </p:ext>
            </p:extLst>
          </p:nvPr>
        </p:nvGraphicFramePr>
        <p:xfrm>
          <a:off x="9813702" y="4316435"/>
          <a:ext cx="1861556" cy="677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5" name="Equation" r:id="rId5" imgW="838080" imgH="304560" progId="Equation.DSMT4">
                  <p:embed/>
                </p:oleObj>
              </mc:Choice>
              <mc:Fallback>
                <p:oleObj name="Equation" r:id="rId5" imgW="83808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13702" y="4316435"/>
                        <a:ext cx="1861556" cy="677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34130" y="4321065"/>
            <a:ext cx="39795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متساوی الساقین هستند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6" name="Isosceles Triangle 5"/>
          <p:cNvSpPr/>
          <p:nvPr/>
        </p:nvSpPr>
        <p:spPr>
          <a:xfrm>
            <a:off x="646906" y="3912468"/>
            <a:ext cx="2318197" cy="1233885"/>
          </a:xfrm>
          <a:custGeom>
            <a:avLst/>
            <a:gdLst>
              <a:gd name="connsiteX0" fmla="*/ 0 w 2318197"/>
              <a:gd name="connsiteY0" fmla="*/ 911913 h 911913"/>
              <a:gd name="connsiteX1" fmla="*/ 1159099 w 2318197"/>
              <a:gd name="connsiteY1" fmla="*/ 0 h 911913"/>
              <a:gd name="connsiteX2" fmla="*/ 2318197 w 2318197"/>
              <a:gd name="connsiteY2" fmla="*/ 911913 h 911913"/>
              <a:gd name="connsiteX3" fmla="*/ 0 w 2318197"/>
              <a:gd name="connsiteY3" fmla="*/ 911913 h 911913"/>
              <a:gd name="connsiteX0" fmla="*/ 0 w 2318197"/>
              <a:gd name="connsiteY0" fmla="*/ 1233885 h 1233885"/>
              <a:gd name="connsiteX1" fmla="*/ 540913 w 2318197"/>
              <a:gd name="connsiteY1" fmla="*/ 0 h 1233885"/>
              <a:gd name="connsiteX2" fmla="*/ 2318197 w 2318197"/>
              <a:gd name="connsiteY2" fmla="*/ 1233885 h 1233885"/>
              <a:gd name="connsiteX3" fmla="*/ 0 w 2318197"/>
              <a:gd name="connsiteY3" fmla="*/ 1233885 h 123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197" h="1233885">
                <a:moveTo>
                  <a:pt x="0" y="1233885"/>
                </a:moveTo>
                <a:lnTo>
                  <a:pt x="540913" y="0"/>
                </a:lnTo>
                <a:lnTo>
                  <a:pt x="2318197" y="1233885"/>
                </a:lnTo>
                <a:lnTo>
                  <a:pt x="0" y="1233885"/>
                </a:lnTo>
                <a:close/>
              </a:path>
            </a:pathLst>
          </a:cu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2228850" y="5023516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318935" y="5059729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861543" y="5052743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951628" y="5088956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6" idx="1"/>
          </p:cNvCxnSpPr>
          <p:nvPr/>
        </p:nvCxnSpPr>
        <p:spPr>
          <a:xfrm>
            <a:off x="1187819" y="3912468"/>
            <a:ext cx="459014" cy="1233885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46521"/>
              </p:ext>
            </p:extLst>
          </p:nvPr>
        </p:nvGraphicFramePr>
        <p:xfrm>
          <a:off x="1432206" y="5268677"/>
          <a:ext cx="5603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6" name="Equation" r:id="rId7" imgW="215640" imgH="164880" progId="Equation.DSMT4">
                  <p:embed/>
                </p:oleObj>
              </mc:Choice>
              <mc:Fallback>
                <p:oleObj name="Equation" r:id="rId7" imgW="2156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32206" y="5268677"/>
                        <a:ext cx="56038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716983"/>
              </p:ext>
            </p:extLst>
          </p:nvPr>
        </p:nvGraphicFramePr>
        <p:xfrm>
          <a:off x="2922588" y="5103813"/>
          <a:ext cx="42862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7" name="Equation" r:id="rId9" imgW="164880" imgH="177480" progId="Equation.DSMT4">
                  <p:embed/>
                </p:oleObj>
              </mc:Choice>
              <mc:Fallback>
                <p:oleObj name="Equation" r:id="rId9" imgW="1648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22588" y="5103813"/>
                        <a:ext cx="42862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355786"/>
              </p:ext>
            </p:extLst>
          </p:nvPr>
        </p:nvGraphicFramePr>
        <p:xfrm>
          <a:off x="342900" y="5178425"/>
          <a:ext cx="428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8" name="Equation" r:id="rId11" imgW="164880" imgH="164880" progId="Equation.DSMT4">
                  <p:embed/>
                </p:oleObj>
              </mc:Choice>
              <mc:Fallback>
                <p:oleObj name="Equation" r:id="rId11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2900" y="5178425"/>
                        <a:ext cx="4286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489187"/>
              </p:ext>
            </p:extLst>
          </p:nvPr>
        </p:nvGraphicFramePr>
        <p:xfrm>
          <a:off x="973506" y="3402615"/>
          <a:ext cx="428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9" name="Equation" r:id="rId13" imgW="164880" imgH="164880" progId="Equation.DSMT4">
                  <p:embed/>
                </p:oleObj>
              </mc:Choice>
              <mc:Fallback>
                <p:oleObj name="Equation" r:id="rId13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3506" y="3402615"/>
                        <a:ext cx="4286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 rot="7440000">
            <a:off x="1181843" y="3933374"/>
            <a:ext cx="117990" cy="1574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03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577" y="1965944"/>
            <a:ext cx="11663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نتیجه             در هر مثلث قائم الزاویه  زاویه بین ارتفاع و میانه وارد بر وتر با قدر مطلق تفاضل دو زاویه حاده برابر است</a:t>
            </a:r>
          </a:p>
          <a:p>
            <a:pPr algn="r" rtl="1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en-US" sz="2800" b="1" dirty="0" smtClean="0">
                <a:cs typeface="B Nazanin" panose="00000400000000000000" pitchFamily="2" charset="-78"/>
              </a:rPr>
              <a:t>AH</a:t>
            </a:r>
          </a:p>
          <a:p>
            <a:pPr algn="r" rtl="1">
              <a:lnSpc>
                <a:spcPct val="150000"/>
              </a:lnSpc>
            </a:pPr>
            <a:r>
              <a:rPr lang="en-US" sz="2800" b="1" dirty="0" smtClean="0">
                <a:cs typeface="B Nazanin" panose="00000400000000000000" pitchFamily="2" charset="-78"/>
              </a:rPr>
              <a:t>AM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10161432" y="2408349"/>
            <a:ext cx="927278" cy="257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10161432" y="4338034"/>
            <a:ext cx="927278" cy="257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10174311" y="4992710"/>
            <a:ext cx="927278" cy="257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-1715037" y="3882750"/>
            <a:ext cx="1166396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ارتفاع وارد بر متر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377101" y="4334965"/>
            <a:ext cx="1166396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میانه وارد </a:t>
            </a:r>
            <a:r>
              <a:rPr lang="fa-IR" sz="2800" b="1" smtClean="0">
                <a:cs typeface="B Nazanin" panose="00000400000000000000" pitchFamily="2" charset="-78"/>
              </a:rPr>
              <a:t>بر وتر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735837"/>
              </p:ext>
            </p:extLst>
          </p:nvPr>
        </p:nvGraphicFramePr>
        <p:xfrm>
          <a:off x="3825025" y="3725974"/>
          <a:ext cx="1259715" cy="109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4" name="Equation" r:id="rId3" imgW="698400" imgH="609480" progId="Equation.DSMT4">
                  <p:embed/>
                </p:oleObj>
              </mc:Choice>
              <mc:Fallback>
                <p:oleObj name="Equation" r:id="rId3" imgW="69840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5025" y="3725974"/>
                        <a:ext cx="1259715" cy="109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sosceles Triangle 5"/>
          <p:cNvSpPr/>
          <p:nvPr/>
        </p:nvSpPr>
        <p:spPr>
          <a:xfrm>
            <a:off x="646906" y="3912468"/>
            <a:ext cx="2318197" cy="1233885"/>
          </a:xfrm>
          <a:custGeom>
            <a:avLst/>
            <a:gdLst>
              <a:gd name="connsiteX0" fmla="*/ 0 w 2318197"/>
              <a:gd name="connsiteY0" fmla="*/ 911913 h 911913"/>
              <a:gd name="connsiteX1" fmla="*/ 1159099 w 2318197"/>
              <a:gd name="connsiteY1" fmla="*/ 0 h 911913"/>
              <a:gd name="connsiteX2" fmla="*/ 2318197 w 2318197"/>
              <a:gd name="connsiteY2" fmla="*/ 911913 h 911913"/>
              <a:gd name="connsiteX3" fmla="*/ 0 w 2318197"/>
              <a:gd name="connsiteY3" fmla="*/ 911913 h 911913"/>
              <a:gd name="connsiteX0" fmla="*/ 0 w 2318197"/>
              <a:gd name="connsiteY0" fmla="*/ 1233885 h 1233885"/>
              <a:gd name="connsiteX1" fmla="*/ 540913 w 2318197"/>
              <a:gd name="connsiteY1" fmla="*/ 0 h 1233885"/>
              <a:gd name="connsiteX2" fmla="*/ 2318197 w 2318197"/>
              <a:gd name="connsiteY2" fmla="*/ 1233885 h 1233885"/>
              <a:gd name="connsiteX3" fmla="*/ 0 w 2318197"/>
              <a:gd name="connsiteY3" fmla="*/ 1233885 h 123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197" h="1233885">
                <a:moveTo>
                  <a:pt x="0" y="1233885"/>
                </a:moveTo>
                <a:lnTo>
                  <a:pt x="540913" y="0"/>
                </a:lnTo>
                <a:lnTo>
                  <a:pt x="2318197" y="1233885"/>
                </a:lnTo>
                <a:lnTo>
                  <a:pt x="0" y="1233885"/>
                </a:lnTo>
                <a:close/>
              </a:path>
            </a:pathLst>
          </a:cu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228850" y="5023516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2318935" y="5059729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861543" y="5052743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951628" y="5088956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0" idx="1"/>
          </p:cNvCxnSpPr>
          <p:nvPr/>
        </p:nvCxnSpPr>
        <p:spPr>
          <a:xfrm>
            <a:off x="1187819" y="3912468"/>
            <a:ext cx="459014" cy="1233885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083598"/>
              </p:ext>
            </p:extLst>
          </p:nvPr>
        </p:nvGraphicFramePr>
        <p:xfrm>
          <a:off x="1471226" y="5150705"/>
          <a:ext cx="5603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5" name="Equation" r:id="rId5" imgW="215640" imgH="164880" progId="Equation.DSMT4">
                  <p:embed/>
                </p:oleObj>
              </mc:Choice>
              <mc:Fallback>
                <p:oleObj name="Equation" r:id="rId5" imgW="2156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1226" y="5150705"/>
                        <a:ext cx="56038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353317"/>
              </p:ext>
            </p:extLst>
          </p:nvPr>
        </p:nvGraphicFramePr>
        <p:xfrm>
          <a:off x="2922588" y="5103813"/>
          <a:ext cx="42862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6" name="Equation" r:id="rId7" imgW="164880" imgH="177480" progId="Equation.DSMT4">
                  <p:embed/>
                </p:oleObj>
              </mc:Choice>
              <mc:Fallback>
                <p:oleObj name="Equation" r:id="rId7" imgW="1648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22588" y="5103813"/>
                        <a:ext cx="42862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249098"/>
              </p:ext>
            </p:extLst>
          </p:nvPr>
        </p:nvGraphicFramePr>
        <p:xfrm>
          <a:off x="342900" y="5178425"/>
          <a:ext cx="428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7" name="Equation" r:id="rId9" imgW="164880" imgH="164880" progId="Equation.DSMT4">
                  <p:embed/>
                </p:oleObj>
              </mc:Choice>
              <mc:Fallback>
                <p:oleObj name="Equation" r:id="rId9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2900" y="5178425"/>
                        <a:ext cx="4286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439058"/>
              </p:ext>
            </p:extLst>
          </p:nvPr>
        </p:nvGraphicFramePr>
        <p:xfrm>
          <a:off x="973506" y="3402615"/>
          <a:ext cx="428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8" name="Equation" r:id="rId11" imgW="164880" imgH="164880" progId="Equation.DSMT4">
                  <p:embed/>
                </p:oleObj>
              </mc:Choice>
              <mc:Fallback>
                <p:oleObj name="Equation" r:id="rId11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3506" y="3402615"/>
                        <a:ext cx="4286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 rot="7440000">
            <a:off x="1181843" y="3933374"/>
            <a:ext cx="117990" cy="1574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1212144" y="4026811"/>
            <a:ext cx="1124" cy="1113557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Arc 22"/>
          <p:cNvSpPr/>
          <p:nvPr/>
        </p:nvSpPr>
        <p:spPr>
          <a:xfrm rot="2563689" flipV="1">
            <a:off x="1144529" y="4096794"/>
            <a:ext cx="255278" cy="220597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032725"/>
              </p:ext>
            </p:extLst>
          </p:nvPr>
        </p:nvGraphicFramePr>
        <p:xfrm>
          <a:off x="1155398" y="4605079"/>
          <a:ext cx="367393" cy="3355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9" name="Equation" r:id="rId13" imgW="152280" imgH="139680" progId="Equation.DSMT4">
                  <p:embed/>
                </p:oleObj>
              </mc:Choice>
              <mc:Fallback>
                <p:oleObj name="Equation" r:id="rId13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55398" y="4605079"/>
                        <a:ext cx="367393" cy="3355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526109"/>
              </p:ext>
            </p:extLst>
          </p:nvPr>
        </p:nvGraphicFramePr>
        <p:xfrm>
          <a:off x="1041400" y="5186363"/>
          <a:ext cx="4953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0" name="Equation" r:id="rId15" imgW="190440" imgH="164880" progId="Equation.DSMT4">
                  <p:embed/>
                </p:oleObj>
              </mc:Choice>
              <mc:Fallback>
                <p:oleObj name="Equation" r:id="rId15" imgW="1904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1400" y="5186363"/>
                        <a:ext cx="4953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204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5" y="2252946"/>
            <a:ext cx="114208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هم نهشتی           انطباق کامل دو شکل بر هم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هم نهشتی را در مورد تمامی اشکال هندسی مسطح می توان به کار برد .اگر دو شکل هم نهشت باشند.در این صورت اضلاع و زوایای آنها به ترتیب نظیر به نظیر با هم برابرند 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کل سه حالت برای بررسی هم نهشتی دو مثلث وجود دارد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9716877" y="2875402"/>
            <a:ext cx="66101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43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3726" y="1812271"/>
            <a:ext cx="114208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حالت ( ض ز ض)     اگر دو ضلع و زاویه بین آنها از یک مثلث با دو ضلع و زاویه بین آنها از مثلث دیگر برابر باشندآن گاه دو مثلث با یکدیگر هم نهشت هستند.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مثال:با توجه به شکل ثابت کنید که </a:t>
            </a:r>
            <a:r>
              <a:rPr lang="en-US" sz="2800" b="1" dirty="0" smtClean="0">
                <a:cs typeface="B Nazanin" panose="00000400000000000000" pitchFamily="2" charset="-78"/>
              </a:rPr>
              <a:t> AD=AE  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37263" y="4311264"/>
            <a:ext cx="84572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اثبات : برای اثبات حکم کافی است ثابت کنیم که دو مثلث </a:t>
            </a:r>
            <a:r>
              <a:rPr lang="en-US" sz="2800" b="1" dirty="0" smtClean="0">
                <a:cs typeface="B Nazanin" panose="00000400000000000000" pitchFamily="2" charset="-78"/>
              </a:rPr>
              <a:t>ABE,ACD</a:t>
            </a:r>
            <a:r>
              <a:rPr lang="fa-IR" sz="2800" b="1" dirty="0" smtClean="0">
                <a:cs typeface="B Nazanin" panose="00000400000000000000" pitchFamily="2" charset="-78"/>
              </a:rPr>
              <a:t> هم نهشت هستند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350604"/>
              </p:ext>
            </p:extLst>
          </p:nvPr>
        </p:nvGraphicFramePr>
        <p:xfrm>
          <a:off x="4373363" y="4489927"/>
          <a:ext cx="203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1" name="Equation" r:id="rId3" imgW="203040" imgH="228600" progId="Equation.DSMT4">
                  <p:embed/>
                </p:oleObj>
              </mc:Choice>
              <mc:Fallback>
                <p:oleObj name="Equation" r:id="rId3" imgW="2030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73363" y="4489927"/>
                        <a:ext cx="2032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539081"/>
              </p:ext>
            </p:extLst>
          </p:nvPr>
        </p:nvGraphicFramePr>
        <p:xfrm>
          <a:off x="3677464" y="4489927"/>
          <a:ext cx="203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2" name="Equation" r:id="rId5" imgW="203040" imgH="228600" progId="Equation.DSMT4">
                  <p:embed/>
                </p:oleObj>
              </mc:Choice>
              <mc:Fallback>
                <p:oleObj name="Equation" r:id="rId5" imgW="2030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77464" y="4489927"/>
                        <a:ext cx="2032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Isosceles Triangle 5"/>
          <p:cNvSpPr/>
          <p:nvPr/>
        </p:nvSpPr>
        <p:spPr>
          <a:xfrm>
            <a:off x="527892" y="4232478"/>
            <a:ext cx="2038120" cy="1894668"/>
          </a:xfrm>
          <a:prstGeom prst="triangl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183372" y="4232478"/>
            <a:ext cx="390181" cy="189466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6" idx="0"/>
          </p:cNvCxnSpPr>
          <p:nvPr/>
        </p:nvCxnSpPr>
        <p:spPr>
          <a:xfrm>
            <a:off x="1546952" y="4232478"/>
            <a:ext cx="390640" cy="189466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55923" y="5219205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1696369" y="5219205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128896" y="6004565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2218981" y="6040778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688096" y="5981001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78181" y="6032923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251728"/>
              </p:ext>
            </p:extLst>
          </p:nvPr>
        </p:nvGraphicFramePr>
        <p:xfrm>
          <a:off x="1483262" y="3870561"/>
          <a:ext cx="294816" cy="294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3" name="Equation" r:id="rId6" imgW="228600" imgH="228600" progId="Equation.DSMT4">
                  <p:embed/>
                </p:oleObj>
              </mc:Choice>
              <mc:Fallback>
                <p:oleObj name="Equation" r:id="rId6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83262" y="3870561"/>
                        <a:ext cx="294816" cy="294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031674"/>
              </p:ext>
            </p:extLst>
          </p:nvPr>
        </p:nvGraphicFramePr>
        <p:xfrm>
          <a:off x="2701925" y="5951538"/>
          <a:ext cx="34448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4" name="Equation" r:id="rId8" imgW="266400" imgH="228600" progId="Equation.DSMT4">
                  <p:embed/>
                </p:oleObj>
              </mc:Choice>
              <mc:Fallback>
                <p:oleObj name="Equation" r:id="rId8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01925" y="5951538"/>
                        <a:ext cx="34448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226965"/>
              </p:ext>
            </p:extLst>
          </p:nvPr>
        </p:nvGraphicFramePr>
        <p:xfrm>
          <a:off x="1987746" y="6488563"/>
          <a:ext cx="31115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5" name="Equation" r:id="rId10" imgW="241200" imgH="241200" progId="Equation.DSMT4">
                  <p:embed/>
                </p:oleObj>
              </mc:Choice>
              <mc:Fallback>
                <p:oleObj name="Equation" r:id="rId10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87746" y="6488563"/>
                        <a:ext cx="311150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728111"/>
              </p:ext>
            </p:extLst>
          </p:nvPr>
        </p:nvGraphicFramePr>
        <p:xfrm>
          <a:off x="1022350" y="6254750"/>
          <a:ext cx="31115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6" name="Equation" r:id="rId12" imgW="241200" imgH="228600" progId="Equation.DSMT4">
                  <p:embed/>
                </p:oleObj>
              </mc:Choice>
              <mc:Fallback>
                <p:oleObj name="Equation" r:id="rId12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2350" y="6254750"/>
                        <a:ext cx="311150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022719"/>
              </p:ext>
            </p:extLst>
          </p:nvPr>
        </p:nvGraphicFramePr>
        <p:xfrm>
          <a:off x="318151" y="6226162"/>
          <a:ext cx="31115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7" name="Equation" r:id="rId14" imgW="241200" imgH="228600" progId="Equation.DSMT4">
                  <p:embed/>
                </p:oleObj>
              </mc:Choice>
              <mc:Fallback>
                <p:oleObj name="Equation" r:id="rId14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8151" y="6226162"/>
                        <a:ext cx="311150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rc 11"/>
          <p:cNvSpPr/>
          <p:nvPr/>
        </p:nvSpPr>
        <p:spPr>
          <a:xfrm rot="521118">
            <a:off x="1645745" y="5858596"/>
            <a:ext cx="462412" cy="366433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/>
          <p:cNvSpPr/>
          <p:nvPr/>
        </p:nvSpPr>
        <p:spPr>
          <a:xfrm rot="16048322">
            <a:off x="1710351" y="5951538"/>
            <a:ext cx="394971" cy="333816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>
            <a:off x="1004624" y="5951538"/>
            <a:ext cx="394971" cy="333816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rot="16048322">
            <a:off x="1017855" y="5932267"/>
            <a:ext cx="394971" cy="333816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861528"/>
              </p:ext>
            </p:extLst>
          </p:nvPr>
        </p:nvGraphicFramePr>
        <p:xfrm>
          <a:off x="1676149" y="5688013"/>
          <a:ext cx="130175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8" name="Equation" r:id="rId16" imgW="101520" imgH="203040" progId="Equation.DSMT4">
                  <p:embed/>
                </p:oleObj>
              </mc:Choice>
              <mc:Fallback>
                <p:oleObj name="Equation" r:id="rId16" imgW="1015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76149" y="5688013"/>
                        <a:ext cx="130175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725867"/>
              </p:ext>
            </p:extLst>
          </p:nvPr>
        </p:nvGraphicFramePr>
        <p:xfrm>
          <a:off x="1288671" y="5660982"/>
          <a:ext cx="130175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9" name="Equation" r:id="rId18" imgW="101520" imgH="203040" progId="Equation.DSMT4">
                  <p:embed/>
                </p:oleObj>
              </mc:Choice>
              <mc:Fallback>
                <p:oleObj name="Equation" r:id="rId18" imgW="1015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288671" y="5660982"/>
                        <a:ext cx="130175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533482"/>
              </p:ext>
            </p:extLst>
          </p:nvPr>
        </p:nvGraphicFramePr>
        <p:xfrm>
          <a:off x="2066925" y="5749925"/>
          <a:ext cx="1793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0" name="Equation" r:id="rId19" imgW="139680" imgH="215640" progId="Equation.DSMT4">
                  <p:embed/>
                </p:oleObj>
              </mc:Choice>
              <mc:Fallback>
                <p:oleObj name="Equation" r:id="rId19" imgW="1396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66925" y="5749925"/>
                        <a:ext cx="179388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371048"/>
              </p:ext>
            </p:extLst>
          </p:nvPr>
        </p:nvGraphicFramePr>
        <p:xfrm>
          <a:off x="889508" y="5719973"/>
          <a:ext cx="1793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1" name="Equation" r:id="rId21" imgW="139680" imgH="215640" progId="Equation.DSMT4">
                  <p:embed/>
                </p:oleObj>
              </mc:Choice>
              <mc:Fallback>
                <p:oleObj name="Equation" r:id="rId21" imgW="1396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9508" y="5719973"/>
                        <a:ext cx="179388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/>
          <p:cNvCxnSpPr/>
          <p:nvPr/>
        </p:nvCxnSpPr>
        <p:spPr>
          <a:xfrm flipH="1">
            <a:off x="9227126" y="2410691"/>
            <a:ext cx="4572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10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56695"/>
              </p:ext>
            </p:extLst>
          </p:nvPr>
        </p:nvGraphicFramePr>
        <p:xfrm>
          <a:off x="588090" y="1494489"/>
          <a:ext cx="6546806" cy="910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7" name="Equation" r:id="rId3" imgW="3111480" imgH="520560" progId="Equation.DSMT4">
                  <p:embed/>
                </p:oleObj>
              </mc:Choice>
              <mc:Fallback>
                <p:oleObj name="Equation" r:id="rId3" imgW="311148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8090" y="1494489"/>
                        <a:ext cx="6546806" cy="9106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73606" y="1426602"/>
            <a:ext cx="1287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cs typeface="B Nazanin" panose="00000400000000000000" pitchFamily="2" charset="-78"/>
              </a:rPr>
              <a:t>ط فر ض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64854" y="1142287"/>
            <a:ext cx="1287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 smtClean="0">
                <a:cs typeface="B Nazanin" panose="00000400000000000000" pitchFamily="2" charset="-78"/>
              </a:rPr>
              <a:t>مثلث متساوی الساقین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1194" y="3638642"/>
            <a:ext cx="113752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زوایای        و              مکمل زوایای        و           هستند و چون                      پس مکمل های </a:t>
            </a:r>
          </a:p>
          <a:p>
            <a:pPr algn="r" rtl="1"/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انها نیز با هم برابرند  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113983"/>
              </p:ext>
            </p:extLst>
          </p:nvPr>
        </p:nvGraphicFramePr>
        <p:xfrm>
          <a:off x="10273697" y="3309960"/>
          <a:ext cx="66833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8" name="Equation" r:id="rId5" imgW="317160" imgH="520560" progId="Equation.DSMT4">
                  <p:embed/>
                </p:oleObj>
              </mc:Choice>
              <mc:Fallback>
                <p:oleObj name="Equation" r:id="rId5" imgW="31716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73697" y="3309960"/>
                        <a:ext cx="668337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965283"/>
              </p:ext>
            </p:extLst>
          </p:nvPr>
        </p:nvGraphicFramePr>
        <p:xfrm>
          <a:off x="9529283" y="3309959"/>
          <a:ext cx="66833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9" name="Equation" r:id="rId7" imgW="317160" imgH="520560" progId="Equation.DSMT4">
                  <p:embed/>
                </p:oleObj>
              </mc:Choice>
              <mc:Fallback>
                <p:oleObj name="Equation" r:id="rId7" imgW="31716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29283" y="3309959"/>
                        <a:ext cx="668337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024794"/>
              </p:ext>
            </p:extLst>
          </p:nvPr>
        </p:nvGraphicFramePr>
        <p:xfrm>
          <a:off x="6826250" y="3309938"/>
          <a:ext cx="6159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0" name="Equation" r:id="rId9" imgW="291960" imgH="520560" progId="Equation.DSMT4">
                  <p:embed/>
                </p:oleObj>
              </mc:Choice>
              <mc:Fallback>
                <p:oleObj name="Equation" r:id="rId9" imgW="29196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26250" y="3309938"/>
                        <a:ext cx="615950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5316"/>
              </p:ext>
            </p:extLst>
          </p:nvPr>
        </p:nvGraphicFramePr>
        <p:xfrm>
          <a:off x="6094413" y="3309938"/>
          <a:ext cx="5905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1" name="Equation" r:id="rId11" imgW="279360" imgH="520560" progId="Equation.DSMT4">
                  <p:embed/>
                </p:oleObj>
              </mc:Choice>
              <mc:Fallback>
                <p:oleObj name="Equation" r:id="rId11" imgW="27936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94413" y="3309938"/>
                        <a:ext cx="590550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07982"/>
              </p:ext>
            </p:extLst>
          </p:nvPr>
        </p:nvGraphicFramePr>
        <p:xfrm>
          <a:off x="2541096" y="3319709"/>
          <a:ext cx="166052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2" name="Equation" r:id="rId13" imgW="787320" imgH="520560" progId="Equation.DSMT4">
                  <p:embed/>
                </p:oleObj>
              </mc:Choice>
              <mc:Fallback>
                <p:oleObj name="Equation" r:id="rId13" imgW="78732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41096" y="3319709"/>
                        <a:ext cx="1660525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189882"/>
              </p:ext>
            </p:extLst>
          </p:nvPr>
        </p:nvGraphicFramePr>
        <p:xfrm>
          <a:off x="710372" y="4386507"/>
          <a:ext cx="2276475" cy="215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3" name="Equation" r:id="rId15" imgW="1079280" imgH="1231560" progId="Equation.DSMT4">
                  <p:embed/>
                </p:oleObj>
              </mc:Choice>
              <mc:Fallback>
                <p:oleObj name="Equation" r:id="rId15" imgW="1079280" imgH="1231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0372" y="4386507"/>
                        <a:ext cx="2276475" cy="215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791452" y="5352512"/>
            <a:ext cx="1287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cs typeface="B Nazanin" panose="00000400000000000000" pitchFamily="2" charset="-78"/>
              </a:rPr>
              <a:t>ط فر ض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27414" y="6019112"/>
            <a:ext cx="1287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cs typeface="B Nazanin" panose="00000400000000000000" pitchFamily="2" charset="-78"/>
              </a:rPr>
              <a:t>ط فر ض</a:t>
            </a:r>
            <a:endParaRPr lang="en-US" sz="2800" dirty="0">
              <a:cs typeface="B Nazanin" panose="00000400000000000000" pitchFamily="2" charset="-78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201621" y="5783206"/>
            <a:ext cx="80717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79339" y="5202809"/>
            <a:ext cx="1287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cs typeface="B Nazanin" panose="00000400000000000000" pitchFamily="2" charset="-78"/>
              </a:rPr>
              <a:t>ض ز ض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17" name="Left Brace 16"/>
          <p:cNvSpPr/>
          <p:nvPr/>
        </p:nvSpPr>
        <p:spPr>
          <a:xfrm>
            <a:off x="311194" y="4513228"/>
            <a:ext cx="276896" cy="2174782"/>
          </a:xfrm>
          <a:prstGeom prst="leftBrac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549138"/>
              </p:ext>
            </p:extLst>
          </p:nvPr>
        </p:nvGraphicFramePr>
        <p:xfrm>
          <a:off x="5251374" y="5198007"/>
          <a:ext cx="59467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4" name="Equation" r:id="rId17" imgW="2819160" imgH="457200" progId="Equation.DSMT4">
                  <p:embed/>
                </p:oleObj>
              </mc:Choice>
              <mc:Fallback>
                <p:oleObj name="Equation" r:id="rId17" imgW="28191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251374" y="5198007"/>
                        <a:ext cx="594677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450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1325" y="2140909"/>
            <a:ext cx="1137525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2- حالت (ز ض ز) اگر دو زاویه و ضلع بین آنها از یک مثلث با دو زاویه و ضلع بین آنها از مثلث دیگرنظیر به نظیر برابر باشند ان گاه دو مثلث هم نهشت هستند</a:t>
            </a:r>
          </a:p>
          <a:p>
            <a:pPr algn="r" rtl="1"/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مثال:اگر                    و </a:t>
            </a:r>
            <a:r>
              <a:rPr lang="en-US" sz="2800" b="1" dirty="0" smtClean="0">
                <a:cs typeface="B Nazanin" panose="00000400000000000000" pitchFamily="2" charset="-78"/>
              </a:rPr>
              <a:t>R </a:t>
            </a:r>
            <a:r>
              <a:rPr lang="fa-IR" sz="2800" b="1" dirty="0" smtClean="0">
                <a:cs typeface="B Nazanin" panose="00000400000000000000" pitchFamily="2" charset="-78"/>
              </a:rPr>
              <a:t> وسط </a:t>
            </a:r>
            <a:r>
              <a:rPr lang="en-US" sz="2800" b="1" dirty="0" smtClean="0">
                <a:cs typeface="B Nazanin" panose="00000400000000000000" pitchFamily="2" charset="-78"/>
              </a:rPr>
              <a:t>QS</a:t>
            </a:r>
            <a:r>
              <a:rPr lang="fa-IR" sz="2800" b="1" dirty="0" smtClean="0">
                <a:cs typeface="B Nazanin" panose="00000400000000000000" pitchFamily="2" charset="-78"/>
              </a:rPr>
              <a:t> نیز هست</a:t>
            </a:r>
          </a:p>
          <a:p>
            <a:pPr algn="r" rtl="1"/>
            <a:endParaRPr lang="fa-IR" sz="28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اثبات اگر نشان دهیم دو مثلث                     هم نهشت هستند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حکم مسئله ثابت می شود    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466336"/>
              </p:ext>
            </p:extLst>
          </p:nvPr>
        </p:nvGraphicFramePr>
        <p:xfrm>
          <a:off x="9381901" y="3412166"/>
          <a:ext cx="1415068" cy="566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2" name="Equation" r:id="rId3" imgW="634680" imgH="253800" progId="Equation.DSMT4">
                  <p:embed/>
                </p:oleObj>
              </mc:Choice>
              <mc:Fallback>
                <p:oleObj name="Equation" r:id="rId3" imgW="6346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1901" y="3412166"/>
                        <a:ext cx="1415068" cy="5660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605857"/>
              </p:ext>
            </p:extLst>
          </p:nvPr>
        </p:nvGraphicFramePr>
        <p:xfrm>
          <a:off x="6862763" y="4181475"/>
          <a:ext cx="1557337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3" name="Equation" r:id="rId5" imgW="698400" imgH="304560" progId="Equation.DSMT4">
                  <p:embed/>
                </p:oleObj>
              </mc:Choice>
              <mc:Fallback>
                <p:oleObj name="Equation" r:id="rId5" imgW="6984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62763" y="4181475"/>
                        <a:ext cx="1557337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761955" y="4177532"/>
            <a:ext cx="3207600" cy="1556034"/>
            <a:chOff x="888642" y="4166785"/>
            <a:chExt cx="4638497" cy="2250174"/>
          </a:xfrm>
        </p:grpSpPr>
        <p:sp>
          <p:nvSpPr>
            <p:cNvPr id="5" name="Right Triangle 4"/>
            <p:cNvSpPr/>
            <p:nvPr/>
          </p:nvSpPr>
          <p:spPr>
            <a:xfrm rot="10800000" flipH="1" flipV="1">
              <a:off x="2243027" y="5291872"/>
              <a:ext cx="3284112" cy="1125087"/>
            </a:xfrm>
            <a:custGeom>
              <a:avLst/>
              <a:gdLst>
                <a:gd name="connsiteX0" fmla="*/ 0 w 2318197"/>
                <a:gd name="connsiteY0" fmla="*/ 1125087 h 1125087"/>
                <a:gd name="connsiteX1" fmla="*/ 0 w 2318197"/>
                <a:gd name="connsiteY1" fmla="*/ 0 h 1125087"/>
                <a:gd name="connsiteX2" fmla="*/ 2318197 w 2318197"/>
                <a:gd name="connsiteY2" fmla="*/ 1125087 h 1125087"/>
                <a:gd name="connsiteX3" fmla="*/ 0 w 2318197"/>
                <a:gd name="connsiteY3" fmla="*/ 1125087 h 1125087"/>
                <a:gd name="connsiteX0" fmla="*/ 0 w 2833352"/>
                <a:gd name="connsiteY0" fmla="*/ 1137966 h 1137966"/>
                <a:gd name="connsiteX1" fmla="*/ 515155 w 2833352"/>
                <a:gd name="connsiteY1" fmla="*/ 0 h 1137966"/>
                <a:gd name="connsiteX2" fmla="*/ 2833352 w 2833352"/>
                <a:gd name="connsiteY2" fmla="*/ 1125087 h 1137966"/>
                <a:gd name="connsiteX3" fmla="*/ 0 w 2833352"/>
                <a:gd name="connsiteY3" fmla="*/ 1137966 h 1137966"/>
                <a:gd name="connsiteX0" fmla="*/ 0 w 3284112"/>
                <a:gd name="connsiteY0" fmla="*/ 1125087 h 1125087"/>
                <a:gd name="connsiteX1" fmla="*/ 965915 w 3284112"/>
                <a:gd name="connsiteY1" fmla="*/ 0 h 1125087"/>
                <a:gd name="connsiteX2" fmla="*/ 3284112 w 3284112"/>
                <a:gd name="connsiteY2" fmla="*/ 1125087 h 1125087"/>
                <a:gd name="connsiteX3" fmla="*/ 0 w 3284112"/>
                <a:gd name="connsiteY3" fmla="*/ 1125087 h 112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4112" h="1125087">
                  <a:moveTo>
                    <a:pt x="0" y="1125087"/>
                  </a:moveTo>
                  <a:lnTo>
                    <a:pt x="965915" y="0"/>
                  </a:lnTo>
                  <a:lnTo>
                    <a:pt x="3284112" y="1125087"/>
                  </a:lnTo>
                  <a:lnTo>
                    <a:pt x="0" y="1125087"/>
                  </a:lnTo>
                  <a:close/>
                </a:path>
              </a:pathLst>
            </a:custGeom>
            <a:ln w="571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4"/>
            <p:cNvSpPr/>
            <p:nvPr/>
          </p:nvSpPr>
          <p:spPr>
            <a:xfrm rot="10800000" flipV="1">
              <a:off x="888642" y="4166785"/>
              <a:ext cx="3090929" cy="1110398"/>
            </a:xfrm>
            <a:custGeom>
              <a:avLst/>
              <a:gdLst>
                <a:gd name="connsiteX0" fmla="*/ 0 w 2318197"/>
                <a:gd name="connsiteY0" fmla="*/ 1125087 h 1125087"/>
                <a:gd name="connsiteX1" fmla="*/ 0 w 2318197"/>
                <a:gd name="connsiteY1" fmla="*/ 0 h 1125087"/>
                <a:gd name="connsiteX2" fmla="*/ 2318197 w 2318197"/>
                <a:gd name="connsiteY2" fmla="*/ 1125087 h 1125087"/>
                <a:gd name="connsiteX3" fmla="*/ 0 w 2318197"/>
                <a:gd name="connsiteY3" fmla="*/ 1125087 h 1125087"/>
                <a:gd name="connsiteX0" fmla="*/ 0 w 2833352"/>
                <a:gd name="connsiteY0" fmla="*/ 1137966 h 1137966"/>
                <a:gd name="connsiteX1" fmla="*/ 515155 w 2833352"/>
                <a:gd name="connsiteY1" fmla="*/ 0 h 1137966"/>
                <a:gd name="connsiteX2" fmla="*/ 2833352 w 2833352"/>
                <a:gd name="connsiteY2" fmla="*/ 1125087 h 1137966"/>
                <a:gd name="connsiteX3" fmla="*/ 0 w 2833352"/>
                <a:gd name="connsiteY3" fmla="*/ 1137966 h 1137966"/>
                <a:gd name="connsiteX0" fmla="*/ 334851 w 3168203"/>
                <a:gd name="connsiteY0" fmla="*/ 1202361 h 1202361"/>
                <a:gd name="connsiteX1" fmla="*/ 0 w 3168203"/>
                <a:gd name="connsiteY1" fmla="*/ 0 h 1202361"/>
                <a:gd name="connsiteX2" fmla="*/ 3168203 w 3168203"/>
                <a:gd name="connsiteY2" fmla="*/ 1189482 h 1202361"/>
                <a:gd name="connsiteX3" fmla="*/ 334851 w 3168203"/>
                <a:gd name="connsiteY3" fmla="*/ 1202361 h 1202361"/>
                <a:gd name="connsiteX0" fmla="*/ 682580 w 3515932"/>
                <a:gd name="connsiteY0" fmla="*/ 1215240 h 1215240"/>
                <a:gd name="connsiteX1" fmla="*/ 0 w 3515932"/>
                <a:gd name="connsiteY1" fmla="*/ 0 h 1215240"/>
                <a:gd name="connsiteX2" fmla="*/ 3515932 w 3515932"/>
                <a:gd name="connsiteY2" fmla="*/ 1202361 h 1215240"/>
                <a:gd name="connsiteX3" fmla="*/ 682580 w 3515932"/>
                <a:gd name="connsiteY3" fmla="*/ 1215240 h 1215240"/>
                <a:gd name="connsiteX0" fmla="*/ 682580 w 3271234"/>
                <a:gd name="connsiteY0" fmla="*/ 1215240 h 1215240"/>
                <a:gd name="connsiteX1" fmla="*/ 0 w 3271234"/>
                <a:gd name="connsiteY1" fmla="*/ 0 h 1215240"/>
                <a:gd name="connsiteX2" fmla="*/ 3271234 w 3271234"/>
                <a:gd name="connsiteY2" fmla="*/ 970542 h 1215240"/>
                <a:gd name="connsiteX3" fmla="*/ 682580 w 3271234"/>
                <a:gd name="connsiteY3" fmla="*/ 1215240 h 1215240"/>
                <a:gd name="connsiteX0" fmla="*/ 682580 w 2665927"/>
                <a:gd name="connsiteY0" fmla="*/ 1215240 h 1215240"/>
                <a:gd name="connsiteX1" fmla="*/ 0 w 2665927"/>
                <a:gd name="connsiteY1" fmla="*/ 0 h 1215240"/>
                <a:gd name="connsiteX2" fmla="*/ 2665927 w 2665927"/>
                <a:gd name="connsiteY2" fmla="*/ 481145 h 1215240"/>
                <a:gd name="connsiteX3" fmla="*/ 682580 w 2665927"/>
                <a:gd name="connsiteY3" fmla="*/ 1215240 h 1215240"/>
                <a:gd name="connsiteX0" fmla="*/ 682580 w 2794716"/>
                <a:gd name="connsiteY0" fmla="*/ 1215240 h 1215240"/>
                <a:gd name="connsiteX1" fmla="*/ 0 w 2794716"/>
                <a:gd name="connsiteY1" fmla="*/ 0 h 1215240"/>
                <a:gd name="connsiteX2" fmla="*/ 2794716 w 2794716"/>
                <a:gd name="connsiteY2" fmla="*/ 81900 h 1215240"/>
                <a:gd name="connsiteX3" fmla="*/ 682580 w 2794716"/>
                <a:gd name="connsiteY3" fmla="*/ 1215240 h 121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716" h="1215240">
                  <a:moveTo>
                    <a:pt x="682580" y="1215240"/>
                  </a:moveTo>
                  <a:lnTo>
                    <a:pt x="0" y="0"/>
                  </a:lnTo>
                  <a:lnTo>
                    <a:pt x="2794716" y="81900"/>
                  </a:lnTo>
                  <a:lnTo>
                    <a:pt x="682580" y="1215240"/>
                  </a:lnTo>
                  <a:close/>
                </a:path>
              </a:pathLst>
            </a:custGeom>
            <a:ln w="571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267724"/>
              </p:ext>
            </p:extLst>
          </p:nvPr>
        </p:nvGraphicFramePr>
        <p:xfrm>
          <a:off x="2975825" y="3954462"/>
          <a:ext cx="3683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4" name="Equation" r:id="rId7" imgW="164880" imgH="203040" progId="Equation.DSMT4">
                  <p:embed/>
                </p:oleObj>
              </mc:Choice>
              <mc:Fallback>
                <p:oleObj name="Equation" r:id="rId7" imgW="1648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75825" y="3954462"/>
                        <a:ext cx="3683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697318"/>
              </p:ext>
            </p:extLst>
          </p:nvPr>
        </p:nvGraphicFramePr>
        <p:xfrm>
          <a:off x="441325" y="3883025"/>
          <a:ext cx="3683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5" name="Equation" r:id="rId9" imgW="164880" imgH="164880" progId="Equation.DSMT4">
                  <p:embed/>
                </p:oleObj>
              </mc:Choice>
              <mc:Fallback>
                <p:oleObj name="Equation" r:id="rId9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1325" y="3883025"/>
                        <a:ext cx="368300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062787"/>
              </p:ext>
            </p:extLst>
          </p:nvPr>
        </p:nvGraphicFramePr>
        <p:xfrm>
          <a:off x="2554849" y="4619460"/>
          <a:ext cx="3683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6" name="Equation" r:id="rId11" imgW="164880" imgH="164880" progId="Equation.DSMT4">
                  <p:embed/>
                </p:oleObj>
              </mc:Choice>
              <mc:Fallback>
                <p:oleObj name="Equation" r:id="rId11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54849" y="4619460"/>
                        <a:ext cx="368300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043440"/>
              </p:ext>
            </p:extLst>
          </p:nvPr>
        </p:nvGraphicFramePr>
        <p:xfrm>
          <a:off x="4140200" y="5548313"/>
          <a:ext cx="3397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7" name="Equation" r:id="rId13" imgW="152280" imgH="164880" progId="Equation.DSMT4">
                  <p:embed/>
                </p:oleObj>
              </mc:Choice>
              <mc:Fallback>
                <p:oleObj name="Equation" r:id="rId13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40200" y="5548313"/>
                        <a:ext cx="33972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534050"/>
              </p:ext>
            </p:extLst>
          </p:nvPr>
        </p:nvGraphicFramePr>
        <p:xfrm>
          <a:off x="1254125" y="5534025"/>
          <a:ext cx="33972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8" name="Equation" r:id="rId15" imgW="152280" imgH="177480" progId="Equation.DSMT4">
                  <p:embed/>
                </p:oleObj>
              </mc:Choice>
              <mc:Fallback>
                <p:oleObj name="Equation" r:id="rId15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54125" y="5534025"/>
                        <a:ext cx="339725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V="1">
            <a:off x="2975825" y="5213239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065910" y="5249452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583197" y="4491710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673282" y="4527923"/>
            <a:ext cx="154236" cy="245161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rot="7817042">
            <a:off x="2201175" y="4778481"/>
            <a:ext cx="394971" cy="333816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/>
          <p:cNvSpPr/>
          <p:nvPr/>
        </p:nvSpPr>
        <p:spPr>
          <a:xfrm rot="12848500" flipV="1">
            <a:off x="2146599" y="4778480"/>
            <a:ext cx="394971" cy="333816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44007"/>
              </p:ext>
            </p:extLst>
          </p:nvPr>
        </p:nvGraphicFramePr>
        <p:xfrm>
          <a:off x="2201863" y="4397375"/>
          <a:ext cx="198437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9" name="Equation" r:id="rId17" imgW="88560" imgH="152280" progId="Equation.DSMT4">
                  <p:embed/>
                </p:oleObj>
              </mc:Choice>
              <mc:Fallback>
                <p:oleObj name="Equation" r:id="rId17" imgW="88560" imgH="152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01863" y="4397375"/>
                        <a:ext cx="198437" cy="34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5738653"/>
              </p:ext>
            </p:extLst>
          </p:nvPr>
        </p:nvGraphicFramePr>
        <p:xfrm>
          <a:off x="2339975" y="5168900"/>
          <a:ext cx="227013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0" name="Equation" r:id="rId19" imgW="101520" imgH="152280" progId="Equation.DSMT4">
                  <p:embed/>
                </p:oleObj>
              </mc:Choice>
              <mc:Fallback>
                <p:oleObj name="Equation" r:id="rId19" imgW="101520" imgH="152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339975" y="5168900"/>
                        <a:ext cx="227013" cy="34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612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884067"/>
              </p:ext>
            </p:extLst>
          </p:nvPr>
        </p:nvGraphicFramePr>
        <p:xfrm>
          <a:off x="2422334" y="2242239"/>
          <a:ext cx="1414463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1" name="Equation" r:id="rId3" imgW="634680" imgH="431640" progId="Equation.DSMT4">
                  <p:embed/>
                </p:oleObj>
              </mc:Choice>
              <mc:Fallback>
                <p:oleObj name="Equation" r:id="rId3" imgW="6346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22334" y="2242239"/>
                        <a:ext cx="1414463" cy="963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/>
          <p:nvPr/>
        </p:nvCxnSpPr>
        <p:spPr>
          <a:xfrm flipV="1">
            <a:off x="3876540" y="2724045"/>
            <a:ext cx="1017431" cy="1287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002821"/>
              </p:ext>
            </p:extLst>
          </p:nvPr>
        </p:nvGraphicFramePr>
        <p:xfrm>
          <a:off x="4835201" y="3218401"/>
          <a:ext cx="1414463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2" name="Equation" r:id="rId5" imgW="634680" imgH="507960" progId="Equation.DSMT4">
                  <p:embed/>
                </p:oleObj>
              </mc:Choice>
              <mc:Fallback>
                <p:oleObj name="Equation" r:id="rId5" imgW="6346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35201" y="3218401"/>
                        <a:ext cx="1414463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888038" y="2821461"/>
            <a:ext cx="3090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خط مورب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214046"/>
              </p:ext>
            </p:extLst>
          </p:nvPr>
        </p:nvGraphicFramePr>
        <p:xfrm>
          <a:off x="5048037" y="2355063"/>
          <a:ext cx="935037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3" name="Equation" r:id="rId7" imgW="419040" imgH="266400" progId="Equation.DSMT4">
                  <p:embed/>
                </p:oleObj>
              </mc:Choice>
              <mc:Fallback>
                <p:oleObj name="Equation" r:id="rId7" imgW="419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8037" y="2355063"/>
                        <a:ext cx="935037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377181" y="3388198"/>
            <a:ext cx="3090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متقابل به راس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332" y="3890211"/>
            <a:ext cx="3090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ط فرض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1" name="Right Brace 10"/>
          <p:cNvSpPr/>
          <p:nvPr/>
        </p:nvSpPr>
        <p:spPr>
          <a:xfrm>
            <a:off x="5924304" y="2242239"/>
            <a:ext cx="875763" cy="2675318"/>
          </a:xfrm>
          <a:prstGeom prst="rightBrac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7172092" y="3562785"/>
            <a:ext cx="1017431" cy="1287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98593" y="3003514"/>
            <a:ext cx="3090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(ز ض ز)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951443"/>
              </p:ext>
            </p:extLst>
          </p:nvPr>
        </p:nvGraphicFramePr>
        <p:xfrm>
          <a:off x="8337171" y="3052293"/>
          <a:ext cx="3589337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4" name="Equation" r:id="rId9" imgW="1612800" imgH="304560" progId="Equation.DSMT4">
                  <p:embed/>
                </p:oleObj>
              </mc:Choice>
              <mc:Fallback>
                <p:oleObj name="Equation" r:id="rId9" imgW="16128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37171" y="3052293"/>
                        <a:ext cx="3589337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212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4220" y="1843499"/>
            <a:ext cx="1161674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3- </a:t>
            </a:r>
            <a:r>
              <a:rPr lang="fa-IR" sz="2800" b="1" dirty="0">
                <a:cs typeface="B Nazanin" panose="00000400000000000000" pitchFamily="2" charset="-78"/>
              </a:rPr>
              <a:t>حالت (ض  ض ض) : اگر سه ضلع از مثلثی به صورت نظیر به نظیر با سه ضلع از مثلث دیگری برابر باشند آن گاه دو مثلث هم نهشت هستند</a:t>
            </a:r>
            <a:r>
              <a:rPr lang="fa-IR" sz="2800" b="1" dirty="0" smtClean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مثال: در چهارضلعی </a:t>
            </a:r>
            <a:r>
              <a:rPr lang="en-US" sz="2800" b="1" dirty="0">
                <a:cs typeface="B Nazanin" panose="00000400000000000000" pitchFamily="2" charset="-78"/>
              </a:rPr>
              <a:t> PQRS </a:t>
            </a:r>
            <a:r>
              <a:rPr lang="fa-IR" sz="2800" b="1" dirty="0">
                <a:cs typeface="B Nazanin" panose="00000400000000000000" pitchFamily="2" charset="-78"/>
              </a:rPr>
              <a:t>، </a:t>
            </a:r>
            <a:r>
              <a:rPr lang="en-US" sz="2800" b="1" dirty="0">
                <a:cs typeface="B Nazanin" panose="00000400000000000000" pitchFamily="2" charset="-78"/>
              </a:rPr>
              <a:t>PQ = RQ</a:t>
            </a:r>
            <a:r>
              <a:rPr lang="fa-IR" sz="2800" b="1" dirty="0">
                <a:cs typeface="B Nazanin" panose="00000400000000000000" pitchFamily="2" charset="-78"/>
              </a:rPr>
              <a:t> و </a:t>
            </a:r>
            <a:r>
              <a:rPr lang="en-US" sz="2800" b="1" dirty="0">
                <a:cs typeface="B Nazanin" panose="00000400000000000000" pitchFamily="2" charset="-78"/>
              </a:rPr>
              <a:t> PS = RS</a:t>
            </a:r>
            <a:r>
              <a:rPr lang="fa-IR" sz="2800" b="1" dirty="0">
                <a:cs typeface="B Nazanin" panose="00000400000000000000" pitchFamily="2" charset="-78"/>
              </a:rPr>
              <a:t> . اگر </a:t>
            </a:r>
            <a:r>
              <a:rPr lang="en-US" sz="2800" b="1" dirty="0">
                <a:cs typeface="B Nazanin" panose="00000400000000000000" pitchFamily="2" charset="-78"/>
              </a:rPr>
              <a:t>T </a:t>
            </a:r>
            <a:r>
              <a:rPr lang="fa-IR" sz="2800" b="1" dirty="0">
                <a:cs typeface="B Nazanin" panose="00000400000000000000" pitchFamily="2" charset="-78"/>
              </a:rPr>
              <a:t> نقطه ی دلخواهی روی قطر </a:t>
            </a:r>
            <a:r>
              <a:rPr lang="en-US" sz="2800" b="1" dirty="0">
                <a:cs typeface="B Nazanin" panose="00000400000000000000" pitchFamily="2" charset="-78"/>
              </a:rPr>
              <a:t>QS</a:t>
            </a:r>
            <a:r>
              <a:rPr lang="fa-IR" sz="2800" b="1" dirty="0">
                <a:cs typeface="B Nazanin" panose="00000400000000000000" pitchFamily="2" charset="-78"/>
              </a:rPr>
              <a:t> باشد ثابت کنید </a:t>
            </a:r>
            <a:r>
              <a:rPr lang="en-US" sz="2800" b="1" dirty="0">
                <a:cs typeface="B Nazanin" panose="00000400000000000000" pitchFamily="2" charset="-78"/>
              </a:rPr>
              <a:t>PT=RT</a:t>
            </a:r>
            <a:r>
              <a:rPr lang="fa-IR" sz="2800" b="1" dirty="0">
                <a:cs typeface="B Nazanin" panose="00000400000000000000" pitchFamily="2" charset="-78"/>
              </a:rPr>
              <a:t> . 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اثبات: ابتدا باید ثابت کنیم دو مثلث </a:t>
            </a:r>
            <a:r>
              <a:rPr lang="en-US" sz="2800" b="1" dirty="0">
                <a:cs typeface="B Nazanin" panose="00000400000000000000" pitchFamily="2" charset="-78"/>
              </a:rPr>
              <a:t>PTS , RTS </a:t>
            </a:r>
            <a:r>
              <a:rPr lang="fa-IR" sz="2800" b="1" dirty="0">
                <a:cs typeface="B Nazanin" panose="00000400000000000000" pitchFamily="2" charset="-78"/>
              </a:rPr>
              <a:t>هم نهشت هستند. اما ابتدا باید هم نهشتی </a:t>
            </a:r>
            <a:r>
              <a:rPr lang="en-US" sz="2800" b="1" dirty="0">
                <a:cs typeface="B Nazanin" panose="00000400000000000000" pitchFamily="2" charset="-78"/>
              </a:rPr>
              <a:t>QPS , QRS </a:t>
            </a:r>
            <a:r>
              <a:rPr lang="fa-IR" sz="2800" b="1" dirty="0">
                <a:cs typeface="B Nazanin" panose="00000400000000000000" pitchFamily="2" charset="-78"/>
              </a:rPr>
              <a:t> را ثابت </a:t>
            </a:r>
            <a:r>
              <a:rPr lang="fa-IR" sz="2800" b="1" dirty="0" smtClean="0">
                <a:cs typeface="B Nazanin" panose="00000400000000000000" pitchFamily="2" charset="-78"/>
              </a:rPr>
              <a:t>کنیم: 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067235"/>
              </p:ext>
            </p:extLst>
          </p:nvPr>
        </p:nvGraphicFramePr>
        <p:xfrm>
          <a:off x="7109138" y="4979607"/>
          <a:ext cx="271977" cy="321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8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09138" y="4979607"/>
                        <a:ext cx="271977" cy="321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337167"/>
              </p:ext>
            </p:extLst>
          </p:nvPr>
        </p:nvGraphicFramePr>
        <p:xfrm>
          <a:off x="6308502" y="4979607"/>
          <a:ext cx="271977" cy="321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9" name="Equation" r:id="rId5" imgW="139680" imgH="164880" progId="Equation.DSMT4">
                  <p:embed/>
                </p:oleObj>
              </mc:Choice>
              <mc:Fallback>
                <p:oleObj name="Equation" r:id="rId5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08502" y="4979607"/>
                        <a:ext cx="271977" cy="321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383019"/>
              </p:ext>
            </p:extLst>
          </p:nvPr>
        </p:nvGraphicFramePr>
        <p:xfrm>
          <a:off x="11419268" y="5608525"/>
          <a:ext cx="271977" cy="321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0" name="Equation" r:id="rId6" imgW="139680" imgH="164880" progId="Equation.DSMT4">
                  <p:embed/>
                </p:oleObj>
              </mc:Choice>
              <mc:Fallback>
                <p:oleObj name="Equation" r:id="rId6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19268" y="5608525"/>
                        <a:ext cx="271977" cy="321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3696366"/>
              </p:ext>
            </p:extLst>
          </p:nvPr>
        </p:nvGraphicFramePr>
        <p:xfrm>
          <a:off x="10532772" y="5558659"/>
          <a:ext cx="271977" cy="321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1" name="Equation" r:id="rId7" imgW="139680" imgH="164880" progId="Equation.DSMT4">
                  <p:embed/>
                </p:oleObj>
              </mc:Choice>
              <mc:Fallback>
                <p:oleObj name="Equation" r:id="rId7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32772" y="5558659"/>
                        <a:ext cx="271977" cy="321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124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45712" y="1389570"/>
                <a:ext cx="5928575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b="1" dirty="0" smtClean="0">
                    <a:cs typeface="B Nazanin" panose="00000400000000000000" pitchFamily="2" charset="-78"/>
                  </a:rPr>
                  <a:t>QP = RQ </a:t>
                </a:r>
                <a:r>
                  <a:rPr lang="fa-IR" sz="2400" b="1" dirty="0">
                    <a:cs typeface="B Nazanin" panose="00000400000000000000" pitchFamily="2" charset="-78"/>
                  </a:rPr>
                  <a:t>ط فرض </a:t>
                </a:r>
                <a:r>
                  <a:rPr lang="fa-IR" sz="2400" b="1" dirty="0" smtClean="0"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cs typeface="B Nazanin" panose="00000400000000000000" pitchFamily="2" charset="-78"/>
                  </a:rPr>
                  <a:t>	</a:t>
                </a:r>
                <a:r>
                  <a:rPr lang="fa-IR" sz="2400" b="1" dirty="0" smtClean="0">
                    <a:cs typeface="B Nazanin" panose="00000400000000000000" pitchFamily="2" charset="-78"/>
                  </a:rPr>
                  <a:t>        </a:t>
                </a:r>
                <a:r>
                  <a:rPr lang="en-US" sz="2400" b="1" dirty="0">
                    <a:cs typeface="B Nazanin" panose="00000400000000000000" pitchFamily="2" charset="-78"/>
                  </a:rPr>
                  <a:t>				       </a:t>
                </a:r>
                <a:r>
                  <a:rPr lang="fa-IR" sz="2400" b="1" dirty="0" smtClean="0">
                    <a:cs typeface="B Nazanin" panose="00000400000000000000" pitchFamily="2" charset="-78"/>
                  </a:rPr>
                  <a:t>  </a:t>
                </a:r>
                <a:r>
                  <a:rPr lang="en-US" sz="2400" b="1" dirty="0" smtClean="0">
                    <a:cs typeface="B Nazanin" panose="00000400000000000000" pitchFamily="2" charset="-78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a-IR" sz="2400" b="1" i="1" smtClean="0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𝑸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fa-IR" sz="2400" b="1" dirty="0" smtClean="0">
                    <a:cs typeface="B Nazanin" panose="00000400000000000000" pitchFamily="2" charset="-78"/>
                  </a:rPr>
                  <a:t>   </a:t>
                </a:r>
                <a:endParaRPr lang="fa-IR" sz="2400" b="1" dirty="0">
                  <a:cs typeface="B Nazanin" panose="00000400000000000000" pitchFamily="2" charset="-78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en-US" sz="2400" b="1" dirty="0">
                    <a:cs typeface="B Nazanin" panose="00000400000000000000" pitchFamily="2" charset="-78"/>
                  </a:rPr>
                  <a:t>PS = RS </a:t>
                </a:r>
                <a:r>
                  <a:rPr lang="fa-IR" sz="2400" b="1" dirty="0">
                    <a:cs typeface="B Nazanin" panose="00000400000000000000" pitchFamily="2" charset="-78"/>
                  </a:rPr>
                  <a:t>ط فرض 	</a:t>
                </a:r>
                <a:r>
                  <a:rPr lang="fa-IR" sz="2400" b="1" dirty="0" smtClean="0">
                    <a:cs typeface="B Nazanin" panose="00000400000000000000" pitchFamily="2" charset="-78"/>
                  </a:rPr>
                  <a:t>             </a:t>
                </a:r>
                <a:r>
                  <a:rPr lang="en-US" sz="2400" b="1" dirty="0" smtClean="0">
                    <a:cs typeface="B Nazanin" panose="00000400000000000000" pitchFamily="2" charset="-78"/>
                  </a:rPr>
                  <a:t>QPS </a:t>
                </a:r>
                <a:r>
                  <a:rPr lang="en-US" sz="2400" b="1" dirty="0">
                    <a:cs typeface="B Nazanin" panose="00000400000000000000" pitchFamily="2" charset="-78"/>
                  </a:rPr>
                  <a:t>= </a:t>
                </a:r>
                <a:r>
                  <a:rPr lang="en-US" sz="2400" b="1" dirty="0" smtClean="0">
                    <a:cs typeface="B Nazanin" panose="00000400000000000000" pitchFamily="2" charset="-78"/>
                  </a:rPr>
                  <a:t>QRS</a:t>
                </a:r>
                <a:r>
                  <a:rPr lang="fa-IR" sz="2400" b="1" dirty="0" smtClean="0">
                    <a:cs typeface="B Nazanin" panose="00000400000000000000" pitchFamily="2" charset="-78"/>
                  </a:rPr>
                  <a:t>       </a:t>
                </a:r>
                <a:r>
                  <a:rPr lang="en-US" sz="2400" b="1" dirty="0" smtClean="0">
                    <a:cs typeface="B Nazanin" panose="00000400000000000000" pitchFamily="2" charset="-78"/>
                  </a:rPr>
                  <a:t>	 </a:t>
                </a:r>
                <a:r>
                  <a:rPr lang="en-US" sz="2400" b="1" dirty="0">
                    <a:cs typeface="B Nazanin" panose="00000400000000000000" pitchFamily="2" charset="-78"/>
                  </a:rPr>
                  <a:t>	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fa-IR" sz="2400" b="1" dirty="0">
                  <a:cs typeface="B Nazanin" panose="00000400000000000000" pitchFamily="2" charset="-78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2400" b="1" dirty="0">
                    <a:cs typeface="B Nazanin" panose="00000400000000000000" pitchFamily="2" charset="-78"/>
                  </a:rPr>
                  <a:t>QS = </a:t>
                </a:r>
                <a:r>
                  <a:rPr lang="en-US" sz="2400" b="1" dirty="0" smtClean="0">
                    <a:cs typeface="B Nazanin" panose="00000400000000000000" pitchFamily="2" charset="-78"/>
                  </a:rPr>
                  <a:t>QS</a:t>
                </a:r>
                <a:r>
                  <a:rPr lang="fa-IR" sz="2400" b="1" dirty="0" smtClean="0">
                    <a:cs typeface="B Nazanin" panose="00000400000000000000" pitchFamily="2" charset="-78"/>
                  </a:rPr>
                  <a:t>                                                               </a:t>
                </a:r>
                <a:endParaRPr lang="en-US" sz="2400" b="1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712" y="1389570"/>
                <a:ext cx="5928575" cy="2862322"/>
              </a:xfrm>
              <a:prstGeom prst="rect">
                <a:avLst/>
              </a:prstGeom>
              <a:blipFill rotWithShape="0">
                <a:blip r:embed="rId3"/>
                <a:stretch>
                  <a:fillRect r="-1440" b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Left Brace 2"/>
          <p:cNvSpPr/>
          <p:nvPr/>
        </p:nvSpPr>
        <p:spPr>
          <a:xfrm>
            <a:off x="875763" y="1352282"/>
            <a:ext cx="296214" cy="2975019"/>
          </a:xfrm>
          <a:prstGeom prst="leftBrac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Brace 3"/>
          <p:cNvSpPr/>
          <p:nvPr/>
        </p:nvSpPr>
        <p:spPr>
          <a:xfrm>
            <a:off x="5190186" y="2189409"/>
            <a:ext cx="216796" cy="1566116"/>
          </a:xfrm>
          <a:prstGeom prst="leftBrac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784420"/>
              </p:ext>
            </p:extLst>
          </p:nvPr>
        </p:nvGraphicFramePr>
        <p:xfrm>
          <a:off x="6100829" y="1921481"/>
          <a:ext cx="274213" cy="249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0" name="Equation" r:id="rId4" imgW="139680" imgH="126720" progId="Equation.DSMT4">
                  <p:embed/>
                </p:oleObj>
              </mc:Choice>
              <mc:Fallback>
                <p:oleObj name="Equation" r:id="rId4" imgW="13968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00829" y="1921481"/>
                        <a:ext cx="274213" cy="249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03071"/>
              </p:ext>
            </p:extLst>
          </p:nvPr>
        </p:nvGraphicFramePr>
        <p:xfrm>
          <a:off x="5381224" y="1864716"/>
          <a:ext cx="274213" cy="249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1" name="Equation" r:id="rId6" imgW="139680" imgH="126720" progId="Equation.DSMT4">
                  <p:embed/>
                </p:oleObj>
              </mc:Choice>
              <mc:Fallback>
                <p:oleObj name="Equation" r:id="rId6" imgW="13968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1224" y="1864716"/>
                        <a:ext cx="274213" cy="249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175471"/>
              </p:ext>
            </p:extLst>
          </p:nvPr>
        </p:nvGraphicFramePr>
        <p:xfrm>
          <a:off x="5532821" y="2972983"/>
          <a:ext cx="274213" cy="249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2" name="Equation" r:id="rId7" imgW="139680" imgH="126720" progId="Equation.DSMT4">
                  <p:embed/>
                </p:oleObj>
              </mc:Choice>
              <mc:Fallback>
                <p:oleObj name="Equation" r:id="rId7" imgW="13968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2821" y="2972983"/>
                        <a:ext cx="274213" cy="249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233190"/>
              </p:ext>
            </p:extLst>
          </p:nvPr>
        </p:nvGraphicFramePr>
        <p:xfrm>
          <a:off x="6347946" y="2962044"/>
          <a:ext cx="274213" cy="249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3" name="Equation" r:id="rId8" imgW="139680" imgH="126720" progId="Equation.DSMT4">
                  <p:embed/>
                </p:oleObj>
              </mc:Choice>
              <mc:Fallback>
                <p:oleObj name="Equation" r:id="rId8" imgW="13968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47946" y="2962044"/>
                        <a:ext cx="274213" cy="249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649797"/>
              </p:ext>
            </p:extLst>
          </p:nvPr>
        </p:nvGraphicFramePr>
        <p:xfrm>
          <a:off x="875763" y="4947536"/>
          <a:ext cx="927279" cy="536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4" name="Equation" r:id="rId9" imgW="482400" imgH="279360" progId="Equation.DSMT4">
                  <p:embed/>
                </p:oleObj>
              </mc:Choice>
              <mc:Fallback>
                <p:oleObj name="Equation" r:id="rId9" imgW="48240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5763" y="4947536"/>
                        <a:ext cx="927279" cy="536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900147"/>
              </p:ext>
            </p:extLst>
          </p:nvPr>
        </p:nvGraphicFramePr>
        <p:xfrm>
          <a:off x="875763" y="5705086"/>
          <a:ext cx="927279" cy="307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5" name="Equation" r:id="rId11" imgW="609480" imgH="177480" progId="Equation.DSMT4">
                  <p:embed/>
                </p:oleObj>
              </mc:Choice>
              <mc:Fallback>
                <p:oleObj name="Equation" r:id="rId11" imgW="6094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5763" y="5705086"/>
                        <a:ext cx="927279" cy="307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583561"/>
              </p:ext>
            </p:extLst>
          </p:nvPr>
        </p:nvGraphicFramePr>
        <p:xfrm>
          <a:off x="875763" y="6237538"/>
          <a:ext cx="1149470" cy="328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6" name="Equation" r:id="rId13" imgW="622080" imgH="177480" progId="Equation.DSMT4">
                  <p:embed/>
                </p:oleObj>
              </mc:Choice>
              <mc:Fallback>
                <p:oleObj name="Equation" r:id="rId13" imgW="6220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5763" y="6237538"/>
                        <a:ext cx="1149470" cy="328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025233" y="5693150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طبق فرض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95310" y="5115050"/>
            <a:ext cx="702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طبق 1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3130936" y="5754395"/>
            <a:ext cx="919278" cy="271463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013180"/>
              </p:ext>
            </p:extLst>
          </p:nvPr>
        </p:nvGraphicFramePr>
        <p:xfrm>
          <a:off x="4153720" y="5437550"/>
          <a:ext cx="3470574" cy="75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7" name="Equation" r:id="rId15" imgW="1752480" imgH="279360" progId="Equation.DSMT4">
                  <p:embed/>
                </p:oleObj>
              </mc:Choice>
              <mc:Fallback>
                <p:oleObj name="Equation" r:id="rId15" imgW="175248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53720" y="5437550"/>
                        <a:ext cx="3470574" cy="75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eft Brace 16"/>
          <p:cNvSpPr/>
          <p:nvPr/>
        </p:nvSpPr>
        <p:spPr>
          <a:xfrm>
            <a:off x="498816" y="5075568"/>
            <a:ext cx="216796" cy="1566116"/>
          </a:xfrm>
          <a:prstGeom prst="leftBrac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27102" y="5335754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(ض ض ض)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74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189" y="1120462"/>
            <a:ext cx="10542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dirty="0"/>
          </a:p>
          <a:p>
            <a:pPr algn="l"/>
            <a:endParaRPr lang="fa-IR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25018" y="2136516"/>
            <a:ext cx="1161017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نکته : هر گاه دو زاویه و یک ضلع از مثلثی با دو زاویه و یک ضلع از مثلث دیگر برابر باشند آن گاه دو مثلث با هم هم نهشت هستند (و ضلع می تواند بین دو زاویه نباشد)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مثلث متساوی الساقین : </a:t>
            </a:r>
            <a:r>
              <a:rPr lang="fa-IR" sz="2800" b="1" dirty="0" smtClean="0">
                <a:cs typeface="B Nazanin" panose="00000400000000000000" pitchFamily="2" charset="-78"/>
              </a:rPr>
              <a:t>مثلثی با دو ضلع برابر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قضیه : در مثلث متساوی الساقین زاویه های رو به رو اضلاع مساوی با یکدیگر برابرند.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اثبات : برای اثبات از راس  </a:t>
            </a:r>
            <a:r>
              <a:rPr lang="en-US" sz="2800" b="1" dirty="0" smtClean="0">
                <a:cs typeface="B Nazanin" panose="00000400000000000000" pitchFamily="2" charset="-78"/>
              </a:rPr>
              <a:t>       </a:t>
            </a:r>
            <a:r>
              <a:rPr lang="fa-IR" sz="2800" b="1" dirty="0" smtClean="0">
                <a:cs typeface="B Nazanin" panose="00000400000000000000" pitchFamily="2" charset="-78"/>
              </a:rPr>
              <a:t>نیمساز </a:t>
            </a:r>
            <a:r>
              <a:rPr lang="en-US" sz="2800" b="1" dirty="0" smtClean="0">
                <a:cs typeface="B Nazanin" panose="00000400000000000000" pitchFamily="2" charset="-78"/>
              </a:rPr>
              <a:t>   AD </a:t>
            </a:r>
            <a:r>
              <a:rPr lang="fa-IR" sz="2800" b="1" dirty="0" smtClean="0">
                <a:cs typeface="B Nazanin" panose="00000400000000000000" pitchFamily="2" charset="-78"/>
              </a:rPr>
              <a:t> را رسم می کنیم :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10360"/>
              </p:ext>
            </p:extLst>
          </p:nvPr>
        </p:nvGraphicFramePr>
        <p:xfrm>
          <a:off x="8216720" y="4639590"/>
          <a:ext cx="399246" cy="67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" name="Equation" r:id="rId4" imgW="164880" imgH="266400" progId="Equation.DSMT4">
                  <p:embed/>
                </p:oleObj>
              </mc:Choice>
              <mc:Fallback>
                <p:oleObj name="Equation" r:id="rId4" imgW="1648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16720" y="4639590"/>
                        <a:ext cx="399246" cy="6741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Isosceles Triangle 21"/>
          <p:cNvSpPr/>
          <p:nvPr/>
        </p:nvSpPr>
        <p:spPr>
          <a:xfrm>
            <a:off x="212948" y="4546103"/>
            <a:ext cx="1931831" cy="1828800"/>
          </a:xfrm>
          <a:prstGeom prst="triangl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>
            <a:stCxn id="22" idx="0"/>
            <a:endCxn id="22" idx="3"/>
          </p:cNvCxnSpPr>
          <p:nvPr/>
        </p:nvCxnSpPr>
        <p:spPr>
          <a:xfrm>
            <a:off x="1178864" y="4546103"/>
            <a:ext cx="0" cy="1828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Arc 24"/>
          <p:cNvSpPr/>
          <p:nvPr/>
        </p:nvSpPr>
        <p:spPr>
          <a:xfrm rot="2563689" flipV="1">
            <a:off x="1097418" y="4692728"/>
            <a:ext cx="394971" cy="333816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rot="2563689" flipV="1">
            <a:off x="815568" y="4773191"/>
            <a:ext cx="394971" cy="333816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740869"/>
              </p:ext>
            </p:extLst>
          </p:nvPr>
        </p:nvGraphicFramePr>
        <p:xfrm>
          <a:off x="754733" y="3942816"/>
          <a:ext cx="399246" cy="67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9" name="Equation" r:id="rId6" imgW="164880" imgH="266400" progId="Equation.DSMT4">
                  <p:embed/>
                </p:oleObj>
              </mc:Choice>
              <mc:Fallback>
                <p:oleObj name="Equation" r:id="rId6" imgW="1648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4733" y="3942816"/>
                        <a:ext cx="399246" cy="6741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323266"/>
              </p:ext>
            </p:extLst>
          </p:nvPr>
        </p:nvGraphicFramePr>
        <p:xfrm>
          <a:off x="2159860" y="6229812"/>
          <a:ext cx="4000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0" name="Equation" r:id="rId8" imgW="164880" imgH="177480" progId="Equation.DSMT4">
                  <p:embed/>
                </p:oleObj>
              </mc:Choice>
              <mc:Fallback>
                <p:oleObj name="Equation" r:id="rId8" imgW="1648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59860" y="6229812"/>
                        <a:ext cx="4000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403593"/>
              </p:ext>
            </p:extLst>
          </p:nvPr>
        </p:nvGraphicFramePr>
        <p:xfrm>
          <a:off x="963756" y="6455237"/>
          <a:ext cx="43021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1" name="Equation" r:id="rId10" imgW="177480" imgH="164880" progId="Equation.DSMT4">
                  <p:embed/>
                </p:oleObj>
              </mc:Choice>
              <mc:Fallback>
                <p:oleObj name="Equation" r:id="rId10" imgW="1774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3756" y="6455237"/>
                        <a:ext cx="430213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450589"/>
              </p:ext>
            </p:extLst>
          </p:nvPr>
        </p:nvGraphicFramePr>
        <p:xfrm>
          <a:off x="4763" y="6386513"/>
          <a:ext cx="4000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2" name="Equation" r:id="rId12" imgW="164880" imgH="164880" progId="Equation.DSMT4">
                  <p:embed/>
                </p:oleObj>
              </mc:Choice>
              <mc:Fallback>
                <p:oleObj name="Equation" r:id="rId12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63" y="6386513"/>
                        <a:ext cx="40005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356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592</Words>
  <Application>Microsoft Office PowerPoint</Application>
  <PresentationFormat>Widescreen</PresentationFormat>
  <Paragraphs>63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B Nazanin</vt:lpstr>
      <vt:lpstr>B Titr</vt:lpstr>
      <vt:lpstr>Calibri</vt:lpstr>
      <vt:lpstr>Calibri Light</vt:lpstr>
      <vt:lpstr>Cambria Math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125</cp:revision>
  <dcterms:created xsi:type="dcterms:W3CDTF">2015-07-06T05:06:21Z</dcterms:created>
  <dcterms:modified xsi:type="dcterms:W3CDTF">2015-10-05T08:42:57Z</dcterms:modified>
</cp:coreProperties>
</file>