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09" r:id="rId3"/>
    <p:sldId id="292" r:id="rId4"/>
    <p:sldId id="310" r:id="rId5"/>
    <p:sldId id="302" r:id="rId6"/>
    <p:sldId id="311" r:id="rId7"/>
    <p:sldId id="312" r:id="rId8"/>
    <p:sldId id="313" r:id="rId9"/>
    <p:sldId id="314" r:id="rId10"/>
    <p:sldId id="315" r:id="rId11"/>
    <p:sldId id="316" r:id="rId12"/>
    <p:sldId id="28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65" autoAdjust="0"/>
    <p:restoredTop sz="94660"/>
  </p:normalViewPr>
  <p:slideViewPr>
    <p:cSldViewPr snapToGrid="0">
      <p:cViewPr varScale="1">
        <p:scale>
          <a:sx n="71" d="100"/>
          <a:sy n="71" d="100"/>
        </p:scale>
        <p:origin x="648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10.wmf"/><Relationship Id="rId5" Type="http://schemas.openxmlformats.org/officeDocument/2006/relationships/image" Target="../media/image11.wmf"/><Relationship Id="rId4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18.wmf"/><Relationship Id="rId5" Type="http://schemas.openxmlformats.org/officeDocument/2006/relationships/image" Target="../media/image12.wmf"/><Relationship Id="rId4" Type="http://schemas.openxmlformats.org/officeDocument/2006/relationships/image" Target="../media/image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oleObject" Target="../embeddings/oleObject47.bin"/><Relationship Id="rId3" Type="http://schemas.openxmlformats.org/officeDocument/2006/relationships/oleObject" Target="../embeddings/oleObject42.bin"/><Relationship Id="rId7" Type="http://schemas.openxmlformats.org/officeDocument/2006/relationships/oleObject" Target="../embeddings/oleObject44.bin"/><Relationship Id="rId12" Type="http://schemas.openxmlformats.org/officeDocument/2006/relationships/image" Target="../media/image2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46.bin"/><Relationship Id="rId5" Type="http://schemas.openxmlformats.org/officeDocument/2006/relationships/oleObject" Target="../embeddings/oleObject43.bin"/><Relationship Id="rId10" Type="http://schemas.openxmlformats.org/officeDocument/2006/relationships/image" Target="../media/image27.wmf"/><Relationship Id="rId4" Type="http://schemas.openxmlformats.org/officeDocument/2006/relationships/image" Target="../media/image24.wmf"/><Relationship Id="rId9" Type="http://schemas.openxmlformats.org/officeDocument/2006/relationships/oleObject" Target="../embeddings/oleObject45.bin"/><Relationship Id="rId14" Type="http://schemas.openxmlformats.org/officeDocument/2006/relationships/image" Target="../media/image29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0.bin"/><Relationship Id="rId12" Type="http://schemas.openxmlformats.org/officeDocument/2006/relationships/image" Target="../media/image3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1.wmf"/><Relationship Id="rId11" Type="http://schemas.openxmlformats.org/officeDocument/2006/relationships/oleObject" Target="../embeddings/oleObject52.bin"/><Relationship Id="rId5" Type="http://schemas.openxmlformats.org/officeDocument/2006/relationships/oleObject" Target="../embeddings/oleObject49.bin"/><Relationship Id="rId10" Type="http://schemas.openxmlformats.org/officeDocument/2006/relationships/image" Target="../media/image33.wmf"/><Relationship Id="rId4" Type="http://schemas.openxmlformats.org/officeDocument/2006/relationships/image" Target="../media/image30.wmf"/><Relationship Id="rId9" Type="http://schemas.openxmlformats.org/officeDocument/2006/relationships/oleObject" Target="../embeddings/oleObject51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oleObject" Target="../embeddings/oleObject7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7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8.bin"/><Relationship Id="rId10" Type="http://schemas.openxmlformats.org/officeDocument/2006/relationships/image" Target="../media/image6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5.bin"/><Relationship Id="rId14" Type="http://schemas.openxmlformats.org/officeDocument/2006/relationships/image" Target="../media/image8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8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1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19.bin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11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1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25.bin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21.bin"/><Relationship Id="rId10" Type="http://schemas.openxmlformats.org/officeDocument/2006/relationships/image" Target="../media/image12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23.bin"/><Relationship Id="rId14" Type="http://schemas.openxmlformats.org/officeDocument/2006/relationships/image" Target="../media/image15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31.bin"/><Relationship Id="rId3" Type="http://schemas.openxmlformats.org/officeDocument/2006/relationships/oleObject" Target="../embeddings/oleObject26.bin"/><Relationship Id="rId7" Type="http://schemas.openxmlformats.org/officeDocument/2006/relationships/oleObject" Target="../embeddings/oleObject28.bin"/><Relationship Id="rId12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30.bin"/><Relationship Id="rId5" Type="http://schemas.openxmlformats.org/officeDocument/2006/relationships/oleObject" Target="../embeddings/oleObject27.bin"/><Relationship Id="rId10" Type="http://schemas.openxmlformats.org/officeDocument/2006/relationships/image" Target="../media/image12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29.bin"/><Relationship Id="rId14" Type="http://schemas.openxmlformats.org/officeDocument/2006/relationships/image" Target="../media/image17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36.bin"/><Relationship Id="rId5" Type="http://schemas.openxmlformats.org/officeDocument/2006/relationships/oleObject" Target="../embeddings/oleObject33.bin"/><Relationship Id="rId10" Type="http://schemas.openxmlformats.org/officeDocument/2006/relationships/image" Target="../media/image8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35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12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41.bin"/><Relationship Id="rId5" Type="http://schemas.openxmlformats.org/officeDocument/2006/relationships/oleObject" Target="../embeddings/oleObject38.bin"/><Relationship Id="rId10" Type="http://schemas.openxmlformats.org/officeDocument/2006/relationships/image" Target="../media/image22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4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23032" y="5082175"/>
            <a:ext cx="6233375" cy="10233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-1905" algn="ctr" rtl="1">
              <a:lnSpc>
                <a:spcPct val="150000"/>
              </a:lnSpc>
            </a:pPr>
            <a:r>
              <a:rPr lang="fa-IR" sz="44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مدرس : اکبری صحت</a:t>
            </a:r>
            <a:endParaRPr lang="en-US" sz="44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22930" y="668508"/>
            <a:ext cx="8591535" cy="42992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905" algn="ctr" rtl="1">
              <a:lnSpc>
                <a:spcPct val="200000"/>
              </a:lnSpc>
            </a:pPr>
            <a:endParaRPr lang="fa-IR" sz="4800" dirty="0" smtClean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indent="-1905" algn="ctr" rtl="1">
              <a:lnSpc>
                <a:spcPct val="200000"/>
              </a:lnSpc>
            </a:pP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جلسه  </a:t>
            </a: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چهارم</a:t>
            </a:r>
            <a:endParaRPr lang="en-US" sz="4800" dirty="0" smtClean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indent="-1905" algn="ctr" rtl="1">
              <a:lnSpc>
                <a:spcPct val="200000"/>
              </a:lnSpc>
            </a:pP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مساحت</a:t>
            </a:r>
            <a:endParaRPr lang="en-US" sz="48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580390"/>
              </p:ext>
            </p:extLst>
          </p:nvPr>
        </p:nvGraphicFramePr>
        <p:xfrm>
          <a:off x="4394200" y="2362200"/>
          <a:ext cx="9144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4" name="Equation" r:id="rId3" imgW="914400" imgH="272160" progId="Equation.DSMT4">
                  <p:embed/>
                </p:oleObj>
              </mc:Choice>
              <mc:Fallback>
                <p:oleObj name="Equation" r:id="rId3" imgW="914400" imgH="272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28452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7622" y="2353583"/>
            <a:ext cx="1142081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در شکل زیر سه مربع به ضلع های 3 و 4 و 5 در کنار یکدیگر قرار گرفته اند . مساحت هاشور زده را         بدست آورید .</a:t>
            </a:r>
          </a:p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	             </a:t>
            </a:r>
            <a:r>
              <a:rPr lang="fa-IR" sz="2000" b="1" dirty="0" smtClean="0">
                <a:cs typeface="B Nazanin" panose="00000400000000000000" pitchFamily="2" charset="-78"/>
              </a:rPr>
              <a:t>مساحت مثلث – مساحت 3 مربع = مساحت شکل هاشور زده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					= مساحت 3 مربع 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	</a:t>
            </a:r>
            <a:r>
              <a:rPr lang="fa-IR" sz="2000" b="1" dirty="0" smtClean="0">
                <a:cs typeface="B Nazanin" panose="00000400000000000000" pitchFamily="2" charset="-78"/>
              </a:rPr>
              <a:t>				= مساحت مثلث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	</a:t>
            </a:r>
            <a:r>
              <a:rPr lang="fa-IR" sz="2000" b="1" dirty="0" smtClean="0">
                <a:cs typeface="B Nazanin" panose="00000400000000000000" pitchFamily="2" charset="-78"/>
              </a:rPr>
              <a:t>				= مساحت هاشور زده</a:t>
            </a:r>
            <a:endParaRPr lang="fa-IR" sz="2000" b="1" dirty="0">
              <a:cs typeface="B Nazanin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42770" y="1238256"/>
            <a:ext cx="750526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مثال</a:t>
            </a:r>
            <a:endParaRPr lang="fa-IR" sz="28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631368" y="3655110"/>
            <a:ext cx="4224563" cy="2103428"/>
            <a:chOff x="631368" y="3655110"/>
            <a:chExt cx="4224563" cy="2103428"/>
          </a:xfrm>
        </p:grpSpPr>
        <p:sp>
          <p:nvSpPr>
            <p:cNvPr id="5" name="Rectangle 4"/>
            <p:cNvSpPr/>
            <p:nvPr/>
          </p:nvSpPr>
          <p:spPr>
            <a:xfrm>
              <a:off x="631368" y="3984403"/>
              <a:ext cx="1872343" cy="1774135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487975" y="4575197"/>
              <a:ext cx="1376450" cy="1183341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864705" y="4909452"/>
              <a:ext cx="991226" cy="849086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631368" y="3995289"/>
              <a:ext cx="4224563" cy="17632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1428451" y="4076311"/>
              <a:ext cx="195942" cy="22588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1665510" y="4105135"/>
              <a:ext cx="195942" cy="22588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1883222" y="4114531"/>
              <a:ext cx="195942" cy="22588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2149925" y="4105134"/>
              <a:ext cx="195942" cy="22588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H="1">
              <a:off x="2245179" y="4318380"/>
              <a:ext cx="195942" cy="22588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H="1">
              <a:off x="2903918" y="4645585"/>
              <a:ext cx="195942" cy="22588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3188229" y="4645585"/>
              <a:ext cx="195942" cy="22588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3539513" y="4692711"/>
              <a:ext cx="195942" cy="22588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H="1">
              <a:off x="3295964" y="4805653"/>
              <a:ext cx="195942" cy="22588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3580194" y="4949510"/>
              <a:ext cx="195942" cy="22588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H="1">
              <a:off x="4060527" y="5031538"/>
              <a:ext cx="195942" cy="22588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4284159" y="5029796"/>
              <a:ext cx="195942" cy="22588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>
              <a:off x="4463176" y="5168282"/>
              <a:ext cx="195942" cy="22588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H="1">
              <a:off x="4561147" y="5350467"/>
              <a:ext cx="195942" cy="22588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1188812" y="4038329"/>
              <a:ext cx="231180" cy="10354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37" name="Object 3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00234344"/>
                </p:ext>
              </p:extLst>
            </p:nvPr>
          </p:nvGraphicFramePr>
          <p:xfrm>
            <a:off x="1450222" y="3655110"/>
            <a:ext cx="152400" cy="215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48" name="Equation" r:id="rId3" imgW="152280" imgH="215640" progId="Equation.DSMT4">
                    <p:embed/>
                  </p:oleObj>
                </mc:Choice>
                <mc:Fallback>
                  <p:oleObj name="Equation" r:id="rId3" imgW="152280" imgH="2156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450222" y="3655110"/>
                          <a:ext cx="152400" cy="215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8" name="Object 3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91719086"/>
                </p:ext>
              </p:extLst>
            </p:nvPr>
          </p:nvGraphicFramePr>
          <p:xfrm>
            <a:off x="3149589" y="4233909"/>
            <a:ext cx="152400" cy="215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49" name="Equation" r:id="rId5" imgW="152280" imgH="215640" progId="Equation.DSMT4">
                    <p:embed/>
                  </p:oleObj>
                </mc:Choice>
                <mc:Fallback>
                  <p:oleObj name="Equation" r:id="rId5" imgW="152280" imgH="2156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149589" y="4233909"/>
                          <a:ext cx="152400" cy="215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9" name="Object 3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73752892"/>
                </p:ext>
              </p:extLst>
            </p:nvPr>
          </p:nvGraphicFramePr>
          <p:xfrm>
            <a:off x="4245619" y="4620980"/>
            <a:ext cx="165100" cy="215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50" name="Equation" r:id="rId7" imgW="164880" imgH="215640" progId="Equation.DSMT4">
                    <p:embed/>
                  </p:oleObj>
                </mc:Choice>
                <mc:Fallback>
                  <p:oleObj name="Equation" r:id="rId7" imgW="164880" imgH="2156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245619" y="4620980"/>
                          <a:ext cx="165100" cy="215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2876636"/>
              </p:ext>
            </p:extLst>
          </p:nvPr>
        </p:nvGraphicFramePr>
        <p:xfrm>
          <a:off x="7221764" y="4784478"/>
          <a:ext cx="1512984" cy="2889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1" name="Equation" r:id="rId9" imgW="1130040" imgH="215640" progId="Equation.DSMT4">
                  <p:embed/>
                </p:oleObj>
              </mc:Choice>
              <mc:Fallback>
                <p:oleObj name="Equation" r:id="rId9" imgW="113004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221764" y="4784478"/>
                        <a:ext cx="1512984" cy="2889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237900"/>
              </p:ext>
            </p:extLst>
          </p:nvPr>
        </p:nvGraphicFramePr>
        <p:xfrm>
          <a:off x="7221764" y="5255681"/>
          <a:ext cx="3824957" cy="441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2" name="Equation" r:id="rId11" imgW="2857320" imgH="330120" progId="Equation.DSMT4">
                  <p:embed/>
                </p:oleObj>
              </mc:Choice>
              <mc:Fallback>
                <p:oleObj name="Equation" r:id="rId11" imgW="2857320" imgH="330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221764" y="5255681"/>
                        <a:ext cx="3824957" cy="441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1249689"/>
              </p:ext>
            </p:extLst>
          </p:nvPr>
        </p:nvGraphicFramePr>
        <p:xfrm>
          <a:off x="7385957" y="5737211"/>
          <a:ext cx="2821965" cy="815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3" name="Equation" r:id="rId13" imgW="2108160" imgH="609480" progId="Equation.DSMT4">
                  <p:embed/>
                </p:oleObj>
              </mc:Choice>
              <mc:Fallback>
                <p:oleObj name="Equation" r:id="rId13" imgW="2108160" imgH="609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385957" y="5737211"/>
                        <a:ext cx="2821965" cy="815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15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7622" y="2353583"/>
            <a:ext cx="114208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اگر اندازه سه ضلع مثلثی را داشته باشیم ، برای محاسبه مساحت مثلث از رابطه زیر استفاده  می کنیم :</a:t>
            </a:r>
          </a:p>
          <a:p>
            <a:pPr algn="just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				          که 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17975" y="1238256"/>
            <a:ext cx="1600118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قضیه هرون</a:t>
            </a:r>
            <a:endParaRPr lang="fa-IR" sz="28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0066936"/>
              </p:ext>
            </p:extLst>
          </p:nvPr>
        </p:nvGraphicFramePr>
        <p:xfrm>
          <a:off x="7624621" y="4003675"/>
          <a:ext cx="4146834" cy="5356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2" name="Equation" r:id="rId3" imgW="2946240" imgH="380880" progId="Equation.DSMT4">
                  <p:embed/>
                </p:oleObj>
              </mc:Choice>
              <mc:Fallback>
                <p:oleObj name="Equation" r:id="rId3" imgW="294624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24621" y="4003675"/>
                        <a:ext cx="4146834" cy="5356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560261"/>
              </p:ext>
            </p:extLst>
          </p:nvPr>
        </p:nvGraphicFramePr>
        <p:xfrm>
          <a:off x="4951861" y="3911246"/>
          <a:ext cx="1966232" cy="8904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3" name="Equation" r:id="rId5" imgW="1346040" imgH="609480" progId="Equation.DSMT4">
                  <p:embed/>
                </p:oleObj>
              </mc:Choice>
              <mc:Fallback>
                <p:oleObj name="Equation" r:id="rId5" imgW="1346040" imgH="609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51861" y="3911246"/>
                        <a:ext cx="1966232" cy="8904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Isosceles Triangle 3"/>
          <p:cNvSpPr/>
          <p:nvPr/>
        </p:nvSpPr>
        <p:spPr>
          <a:xfrm>
            <a:off x="1262743" y="3795309"/>
            <a:ext cx="1883228" cy="1488068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5937964"/>
              </p:ext>
            </p:extLst>
          </p:nvPr>
        </p:nvGraphicFramePr>
        <p:xfrm>
          <a:off x="1347107" y="4271509"/>
          <a:ext cx="1651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4" name="Equation" r:id="rId7" imgW="164880" imgH="190440" progId="Equation.DSMT4">
                  <p:embed/>
                </p:oleObj>
              </mc:Choice>
              <mc:Fallback>
                <p:oleObj name="Equation" r:id="rId7" imgW="16488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47107" y="4271509"/>
                        <a:ext cx="1651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08537"/>
              </p:ext>
            </p:extLst>
          </p:nvPr>
        </p:nvGraphicFramePr>
        <p:xfrm>
          <a:off x="2872385" y="4229463"/>
          <a:ext cx="1778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5" name="Equation" r:id="rId9" imgW="177480" imgH="253800" progId="Equation.DSMT4">
                  <p:embed/>
                </p:oleObj>
              </mc:Choice>
              <mc:Fallback>
                <p:oleObj name="Equation" r:id="rId9" imgW="17748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72385" y="4229463"/>
                        <a:ext cx="1778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2804759"/>
              </p:ext>
            </p:extLst>
          </p:nvPr>
        </p:nvGraphicFramePr>
        <p:xfrm>
          <a:off x="2121807" y="5475515"/>
          <a:ext cx="1651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6" name="Equation" r:id="rId11" imgW="164880" imgH="190440" progId="Equation.DSMT4">
                  <p:embed/>
                </p:oleObj>
              </mc:Choice>
              <mc:Fallback>
                <p:oleObj name="Equation" r:id="rId11" imgW="16488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21807" y="5475515"/>
                        <a:ext cx="1651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509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66682" y="1803042"/>
            <a:ext cx="6967470" cy="3000778"/>
          </a:xfrm>
          <a:prstGeom prst="roundRect">
            <a:avLst/>
          </a:prstGeom>
          <a:ln w="57150">
            <a:solidFill>
              <a:srgbClr val="C0000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327301" y="2511380"/>
            <a:ext cx="32841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9600" dirty="0" smtClean="0">
                <a:cs typeface="B Titr" panose="00000700000000000000" pitchFamily="2" charset="-78"/>
              </a:rPr>
              <a:t>پایان</a:t>
            </a:r>
            <a:endParaRPr lang="en-US" sz="9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3078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7622" y="2353583"/>
            <a:ext cx="1142081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1- مساحت مستطیل : برابر است با حاصل ضرب طول و عرض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2- مساحت مثلث قائم الزاویه : برابر است با نصف حاصل ضرب اندازه های دو ضلع زاویه قائمه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3- مساحت هر مثلث : برابر است با نصف حاصل ضرب اندازه یک ضلع در ارتفاع نظیر آن</a:t>
            </a:r>
            <a:endParaRPr lang="fa-IR" sz="28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4081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7622" y="2353583"/>
            <a:ext cx="1142081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هر میانه ، یک مثلث را به د</a:t>
            </a:r>
            <a:r>
              <a:rPr lang="fa-IR" sz="2800" b="1" dirty="0">
                <a:cs typeface="B Nazanin" panose="00000400000000000000" pitchFamily="2" charset="-78"/>
              </a:rPr>
              <a:t>و</a:t>
            </a:r>
            <a:r>
              <a:rPr lang="fa-IR" sz="2800" b="1" dirty="0" smtClean="0">
                <a:cs typeface="B Nazanin" panose="00000400000000000000" pitchFamily="2" charset="-78"/>
              </a:rPr>
              <a:t> مثلث با مساحت برابر تقسیم می کند .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b="1" dirty="0" smtClean="0">
                <a:cs typeface="B Nazanin" panose="00000400000000000000" pitchFamily="2" charset="-78"/>
              </a:rPr>
              <a:t>        میانه 	 است .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50785" y="1238256"/>
            <a:ext cx="734496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نکته</a:t>
            </a:r>
            <a:endParaRPr lang="fa-IR" sz="28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78919"/>
              </p:ext>
            </p:extLst>
          </p:nvPr>
        </p:nvGraphicFramePr>
        <p:xfrm>
          <a:off x="4789831" y="4438406"/>
          <a:ext cx="2410659" cy="8103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6" name="Equation" r:id="rId3" imgW="1511280" imgH="507960" progId="Equation.DSMT4">
                  <p:embed/>
                </p:oleObj>
              </mc:Choice>
              <mc:Fallback>
                <p:oleObj name="Equation" r:id="rId3" imgW="151128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89831" y="4438406"/>
                        <a:ext cx="2410659" cy="8103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4788755"/>
              </p:ext>
            </p:extLst>
          </p:nvPr>
        </p:nvGraphicFramePr>
        <p:xfrm>
          <a:off x="11157634" y="3616777"/>
          <a:ext cx="670807" cy="301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7" name="Equation" r:id="rId5" imgW="507960" imgH="228600" progId="Equation.DSMT4">
                  <p:embed/>
                </p:oleObj>
              </mc:Choice>
              <mc:Fallback>
                <p:oleObj name="Equation" r:id="rId5" imgW="5079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157634" y="3616777"/>
                        <a:ext cx="670807" cy="301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3434126"/>
              </p:ext>
            </p:extLst>
          </p:nvPr>
        </p:nvGraphicFramePr>
        <p:xfrm>
          <a:off x="9941785" y="3600007"/>
          <a:ext cx="570186" cy="3186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8" name="Equation" r:id="rId7" imgW="431640" imgH="241200" progId="Equation.DSMT4">
                  <p:embed/>
                </p:oleObj>
              </mc:Choice>
              <mc:Fallback>
                <p:oleObj name="Equation" r:id="rId7" imgW="43164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941785" y="3600007"/>
                        <a:ext cx="570186" cy="3186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664028" y="2795722"/>
            <a:ext cx="3677522" cy="2570935"/>
            <a:chOff x="3907773" y="3851636"/>
            <a:chExt cx="2327206" cy="1605896"/>
          </a:xfrm>
        </p:grpSpPr>
        <p:sp>
          <p:nvSpPr>
            <p:cNvPr id="10" name="Isosceles Triangle 6"/>
            <p:cNvSpPr/>
            <p:nvPr/>
          </p:nvSpPr>
          <p:spPr>
            <a:xfrm>
              <a:off x="4047642" y="4144298"/>
              <a:ext cx="1968576" cy="1074762"/>
            </a:xfrm>
            <a:custGeom>
              <a:avLst/>
              <a:gdLst>
                <a:gd name="connsiteX0" fmla="*/ 0 w 1883229"/>
                <a:gd name="connsiteY0" fmla="*/ 1360714 h 1360714"/>
                <a:gd name="connsiteX1" fmla="*/ 941615 w 1883229"/>
                <a:gd name="connsiteY1" fmla="*/ 0 h 1360714"/>
                <a:gd name="connsiteX2" fmla="*/ 1883229 w 1883229"/>
                <a:gd name="connsiteY2" fmla="*/ 1360714 h 1360714"/>
                <a:gd name="connsiteX3" fmla="*/ 0 w 1883229"/>
                <a:gd name="connsiteY3" fmla="*/ 1360714 h 1360714"/>
                <a:gd name="connsiteX0" fmla="*/ 0 w 1883229"/>
                <a:gd name="connsiteY0" fmla="*/ 1197428 h 1197428"/>
                <a:gd name="connsiteX1" fmla="*/ 408215 w 1883229"/>
                <a:gd name="connsiteY1" fmla="*/ 0 h 1197428"/>
                <a:gd name="connsiteX2" fmla="*/ 1883229 w 1883229"/>
                <a:gd name="connsiteY2" fmla="*/ 1197428 h 1197428"/>
                <a:gd name="connsiteX3" fmla="*/ 0 w 1883229"/>
                <a:gd name="connsiteY3" fmla="*/ 1197428 h 1197428"/>
                <a:gd name="connsiteX0" fmla="*/ 0 w 2171404"/>
                <a:gd name="connsiteY0" fmla="*/ 1185300 h 1197428"/>
                <a:gd name="connsiteX1" fmla="*/ 696390 w 2171404"/>
                <a:gd name="connsiteY1" fmla="*/ 0 h 1197428"/>
                <a:gd name="connsiteX2" fmla="*/ 2171404 w 2171404"/>
                <a:gd name="connsiteY2" fmla="*/ 1197428 h 1197428"/>
                <a:gd name="connsiteX3" fmla="*/ 0 w 2171404"/>
                <a:gd name="connsiteY3" fmla="*/ 1185300 h 1197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1404" h="1197428">
                  <a:moveTo>
                    <a:pt x="0" y="1185300"/>
                  </a:moveTo>
                  <a:lnTo>
                    <a:pt x="696390" y="0"/>
                  </a:lnTo>
                  <a:lnTo>
                    <a:pt x="2171404" y="1197428"/>
                  </a:lnTo>
                  <a:lnTo>
                    <a:pt x="0" y="1185300"/>
                  </a:lnTo>
                  <a:close/>
                </a:path>
              </a:pathLst>
            </a:cu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1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22288707"/>
                </p:ext>
              </p:extLst>
            </p:nvPr>
          </p:nvGraphicFramePr>
          <p:xfrm>
            <a:off x="4637871" y="3851636"/>
            <a:ext cx="207247" cy="2051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19" name="Equation" r:id="rId9" imgW="228600" imgH="228600" progId="Equation.DSMT4">
                    <p:embed/>
                  </p:oleObj>
                </mc:Choice>
                <mc:Fallback>
                  <p:oleObj name="Equation" r:id="rId9" imgW="228600" imgH="228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4637871" y="3851636"/>
                          <a:ext cx="207247" cy="20518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8229559"/>
                </p:ext>
              </p:extLst>
            </p:nvPr>
          </p:nvGraphicFramePr>
          <p:xfrm>
            <a:off x="3907773" y="5252350"/>
            <a:ext cx="218761" cy="2051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20" name="Equation" r:id="rId11" imgW="241200" imgH="228600" progId="Equation.DSMT4">
                    <p:embed/>
                  </p:oleObj>
                </mc:Choice>
                <mc:Fallback>
                  <p:oleObj name="Equation" r:id="rId11" imgW="241200" imgH="228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907773" y="5252350"/>
                          <a:ext cx="218761" cy="20518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98336558"/>
                </p:ext>
              </p:extLst>
            </p:nvPr>
          </p:nvGraphicFramePr>
          <p:xfrm>
            <a:off x="6016218" y="5230818"/>
            <a:ext cx="218761" cy="2165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21" name="Equation" r:id="rId13" imgW="241200" imgH="241200" progId="Equation.DSMT4">
                    <p:embed/>
                  </p:oleObj>
                </mc:Choice>
                <mc:Fallback>
                  <p:oleObj name="Equation" r:id="rId13" imgW="241200" imgH="2412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6016218" y="5230818"/>
                          <a:ext cx="218761" cy="21658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4" name="Straight Connector 13"/>
            <p:cNvCxnSpPr/>
            <p:nvPr/>
          </p:nvCxnSpPr>
          <p:spPr>
            <a:xfrm flipH="1" flipV="1">
              <a:off x="4669112" y="4144299"/>
              <a:ext cx="362818" cy="107476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0407669"/>
                </p:ext>
              </p:extLst>
            </p:nvPr>
          </p:nvGraphicFramePr>
          <p:xfrm>
            <a:off x="4981256" y="5270402"/>
            <a:ext cx="239095" cy="1665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22" name="Equation" r:id="rId15" imgW="330120" imgH="228600" progId="Equation.DSMT4">
                    <p:embed/>
                  </p:oleObj>
                </mc:Choice>
                <mc:Fallback>
                  <p:oleObj name="Equation" r:id="rId15" imgW="330120" imgH="228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4981256" y="5270402"/>
                          <a:ext cx="239095" cy="16659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16" name="Straight Connector 15"/>
          <p:cNvCxnSpPr/>
          <p:nvPr/>
        </p:nvCxnSpPr>
        <p:spPr>
          <a:xfrm flipH="1">
            <a:off x="1660879" y="4827344"/>
            <a:ext cx="142071" cy="28995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3060555" y="4852455"/>
            <a:ext cx="142071" cy="28995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527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7622" y="2353583"/>
            <a:ext cx="1142081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مساحت یک مثلث را می توان به کمک روابط مثلثاتی بدست آورد .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50785" y="1238256"/>
            <a:ext cx="734496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نکته</a:t>
            </a:r>
            <a:endParaRPr lang="fa-IR" sz="28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691090"/>
              </p:ext>
            </p:extLst>
          </p:nvPr>
        </p:nvGraphicFramePr>
        <p:xfrm>
          <a:off x="4168703" y="3638792"/>
          <a:ext cx="7497762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4" name="Equation" r:id="rId3" imgW="4698720" imgH="609480" progId="Equation.DSMT4">
                  <p:embed/>
                </p:oleObj>
              </mc:Choice>
              <mc:Fallback>
                <p:oleObj name="Equation" r:id="rId3" imgW="4698720" imgH="609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68703" y="3638792"/>
                        <a:ext cx="7497762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664028" y="2795722"/>
            <a:ext cx="3677522" cy="2570935"/>
            <a:chOff x="3907773" y="3851636"/>
            <a:chExt cx="2327206" cy="1605896"/>
          </a:xfrm>
        </p:grpSpPr>
        <p:sp>
          <p:nvSpPr>
            <p:cNvPr id="10" name="Isosceles Triangle 6"/>
            <p:cNvSpPr/>
            <p:nvPr/>
          </p:nvSpPr>
          <p:spPr>
            <a:xfrm>
              <a:off x="4047642" y="4144298"/>
              <a:ext cx="1968576" cy="1074762"/>
            </a:xfrm>
            <a:custGeom>
              <a:avLst/>
              <a:gdLst>
                <a:gd name="connsiteX0" fmla="*/ 0 w 1883229"/>
                <a:gd name="connsiteY0" fmla="*/ 1360714 h 1360714"/>
                <a:gd name="connsiteX1" fmla="*/ 941615 w 1883229"/>
                <a:gd name="connsiteY1" fmla="*/ 0 h 1360714"/>
                <a:gd name="connsiteX2" fmla="*/ 1883229 w 1883229"/>
                <a:gd name="connsiteY2" fmla="*/ 1360714 h 1360714"/>
                <a:gd name="connsiteX3" fmla="*/ 0 w 1883229"/>
                <a:gd name="connsiteY3" fmla="*/ 1360714 h 1360714"/>
                <a:gd name="connsiteX0" fmla="*/ 0 w 1883229"/>
                <a:gd name="connsiteY0" fmla="*/ 1197428 h 1197428"/>
                <a:gd name="connsiteX1" fmla="*/ 408215 w 1883229"/>
                <a:gd name="connsiteY1" fmla="*/ 0 h 1197428"/>
                <a:gd name="connsiteX2" fmla="*/ 1883229 w 1883229"/>
                <a:gd name="connsiteY2" fmla="*/ 1197428 h 1197428"/>
                <a:gd name="connsiteX3" fmla="*/ 0 w 1883229"/>
                <a:gd name="connsiteY3" fmla="*/ 1197428 h 1197428"/>
                <a:gd name="connsiteX0" fmla="*/ 0 w 2171404"/>
                <a:gd name="connsiteY0" fmla="*/ 1185300 h 1197428"/>
                <a:gd name="connsiteX1" fmla="*/ 696390 w 2171404"/>
                <a:gd name="connsiteY1" fmla="*/ 0 h 1197428"/>
                <a:gd name="connsiteX2" fmla="*/ 2171404 w 2171404"/>
                <a:gd name="connsiteY2" fmla="*/ 1197428 h 1197428"/>
                <a:gd name="connsiteX3" fmla="*/ 0 w 2171404"/>
                <a:gd name="connsiteY3" fmla="*/ 1185300 h 1197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1404" h="1197428">
                  <a:moveTo>
                    <a:pt x="0" y="1185300"/>
                  </a:moveTo>
                  <a:lnTo>
                    <a:pt x="696390" y="0"/>
                  </a:lnTo>
                  <a:lnTo>
                    <a:pt x="2171404" y="1197428"/>
                  </a:lnTo>
                  <a:lnTo>
                    <a:pt x="0" y="1185300"/>
                  </a:lnTo>
                  <a:close/>
                </a:path>
              </a:pathLst>
            </a:cu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1" name="Object 10"/>
            <p:cNvGraphicFramePr>
              <a:graphicFrameLocks noChangeAspect="1"/>
            </p:cNvGraphicFramePr>
            <p:nvPr>
              <p:extLst/>
            </p:nvPr>
          </p:nvGraphicFramePr>
          <p:xfrm>
            <a:off x="4637871" y="3851636"/>
            <a:ext cx="207247" cy="2051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715" name="Equation" r:id="rId5" imgW="228600" imgH="228600" progId="Equation.DSMT4">
                    <p:embed/>
                  </p:oleObj>
                </mc:Choice>
                <mc:Fallback>
                  <p:oleObj name="Equation" r:id="rId5" imgW="228600" imgH="228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637871" y="3851636"/>
                          <a:ext cx="207247" cy="20518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11"/>
            <p:cNvGraphicFramePr>
              <a:graphicFrameLocks noChangeAspect="1"/>
            </p:cNvGraphicFramePr>
            <p:nvPr>
              <p:extLst/>
            </p:nvPr>
          </p:nvGraphicFramePr>
          <p:xfrm>
            <a:off x="3907773" y="5252350"/>
            <a:ext cx="218761" cy="2051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716" name="Equation" r:id="rId7" imgW="241200" imgH="228600" progId="Equation.DSMT4">
                    <p:embed/>
                  </p:oleObj>
                </mc:Choice>
                <mc:Fallback>
                  <p:oleObj name="Equation" r:id="rId7" imgW="241200" imgH="228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907773" y="5252350"/>
                          <a:ext cx="218761" cy="20518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12"/>
            <p:cNvGraphicFramePr>
              <a:graphicFrameLocks noChangeAspect="1"/>
            </p:cNvGraphicFramePr>
            <p:nvPr>
              <p:extLst/>
            </p:nvPr>
          </p:nvGraphicFramePr>
          <p:xfrm>
            <a:off x="6016218" y="5230818"/>
            <a:ext cx="218761" cy="2165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717" name="Equation" r:id="rId9" imgW="241200" imgH="241200" progId="Equation.DSMT4">
                    <p:embed/>
                  </p:oleObj>
                </mc:Choice>
                <mc:Fallback>
                  <p:oleObj name="Equation" r:id="rId9" imgW="241200" imgH="2412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6016218" y="5230818"/>
                          <a:ext cx="218761" cy="21658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4" name="Straight Connector 13"/>
            <p:cNvCxnSpPr/>
            <p:nvPr/>
          </p:nvCxnSpPr>
          <p:spPr>
            <a:xfrm flipH="1" flipV="1">
              <a:off x="4669112" y="4144299"/>
              <a:ext cx="28969" cy="107476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49977325"/>
                </p:ext>
              </p:extLst>
            </p:nvPr>
          </p:nvGraphicFramePr>
          <p:xfrm>
            <a:off x="4633147" y="5290942"/>
            <a:ext cx="211971" cy="1665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718" name="Equation" r:id="rId11" imgW="291960" imgH="228600" progId="Equation.DSMT4">
                    <p:embed/>
                  </p:oleObj>
                </mc:Choice>
                <mc:Fallback>
                  <p:oleObj name="Equation" r:id="rId11" imgW="291960" imgH="228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4633147" y="5290942"/>
                          <a:ext cx="211971" cy="16659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50749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7628" y="2084642"/>
            <a:ext cx="114208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4- مساحت متوازی الاضلاع برابر است با حاصل ضرب ارتفاع وارد بر قاعده در قاعده .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sp>
        <p:nvSpPr>
          <p:cNvPr id="5" name="Parallelogram 4"/>
          <p:cNvSpPr/>
          <p:nvPr/>
        </p:nvSpPr>
        <p:spPr>
          <a:xfrm>
            <a:off x="1736206" y="3562345"/>
            <a:ext cx="2789498" cy="1215342"/>
          </a:xfrm>
          <a:prstGeom prst="parallelogram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1515060"/>
              </p:ext>
            </p:extLst>
          </p:nvPr>
        </p:nvGraphicFramePr>
        <p:xfrm>
          <a:off x="1719472" y="3198704"/>
          <a:ext cx="327498" cy="3284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6" name="Equation" r:id="rId3" imgW="228600" imgH="228600" progId="Equation.DSMT4">
                  <p:embed/>
                </p:oleObj>
              </mc:Choice>
              <mc:Fallback>
                <p:oleObj name="Equation" r:id="rId3" imgW="2286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19472" y="3198704"/>
                        <a:ext cx="327498" cy="3284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7338734"/>
              </p:ext>
            </p:extLst>
          </p:nvPr>
        </p:nvGraphicFramePr>
        <p:xfrm>
          <a:off x="4667354" y="3246318"/>
          <a:ext cx="345693" cy="3284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7" name="Equation" r:id="rId5" imgW="241200" imgH="228600" progId="Equation.DSMT4">
                  <p:embed/>
                </p:oleObj>
              </mc:Choice>
              <mc:Fallback>
                <p:oleObj name="Equation" r:id="rId5" imgW="2412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67354" y="3246318"/>
                        <a:ext cx="345693" cy="3284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2070273"/>
              </p:ext>
            </p:extLst>
          </p:nvPr>
        </p:nvGraphicFramePr>
        <p:xfrm>
          <a:off x="4321661" y="4805646"/>
          <a:ext cx="345693" cy="3467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8" name="Equation" r:id="rId7" imgW="241200" imgH="241200" progId="Equation.DSMT4">
                  <p:embed/>
                </p:oleObj>
              </mc:Choice>
              <mc:Fallback>
                <p:oleObj name="Equation" r:id="rId7" imgW="24120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21661" y="4805646"/>
                        <a:ext cx="345693" cy="3467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 flipH="1" flipV="1">
            <a:off x="2050703" y="3534386"/>
            <a:ext cx="0" cy="1243301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5729294"/>
              </p:ext>
            </p:extLst>
          </p:nvPr>
        </p:nvGraphicFramePr>
        <p:xfrm>
          <a:off x="1883221" y="4894697"/>
          <a:ext cx="334963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9" name="Equation" r:id="rId9" imgW="291960" imgH="228600" progId="Equation.DSMT4">
                  <p:embed/>
                </p:oleObj>
              </mc:Choice>
              <mc:Fallback>
                <p:oleObj name="Equation" r:id="rId9" imgW="2919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83221" y="4894697"/>
                        <a:ext cx="334963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1282789"/>
              </p:ext>
            </p:extLst>
          </p:nvPr>
        </p:nvGraphicFramePr>
        <p:xfrm>
          <a:off x="1231900" y="4784725"/>
          <a:ext cx="381000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50" name="Equation" r:id="rId11" imgW="266400" imgH="228600" progId="Equation.DSMT4">
                  <p:embed/>
                </p:oleObj>
              </mc:Choice>
              <mc:Fallback>
                <p:oleObj name="Equation" r:id="rId11" imgW="2664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231900" y="4784725"/>
                        <a:ext cx="381000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4304897"/>
              </p:ext>
            </p:extLst>
          </p:nvPr>
        </p:nvGraphicFramePr>
        <p:xfrm>
          <a:off x="6547756" y="4092908"/>
          <a:ext cx="2400301" cy="3864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51" name="Equation" r:id="rId13" imgW="1498320" imgH="241200" progId="Equation.DSMT4">
                  <p:embed/>
                </p:oleObj>
              </mc:Choice>
              <mc:Fallback>
                <p:oleObj name="Equation" r:id="rId13" imgW="149832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547756" y="4092908"/>
                        <a:ext cx="2400301" cy="3864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134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4714" y="2148284"/>
            <a:ext cx="1142081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5- مساحت لوزی برابر است با نصف حاصل ضرب قطرها</a:t>
            </a:r>
          </a:p>
          <a:p>
            <a:pPr algn="just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endParaRPr lang="fa-IR" sz="2400" b="1" dirty="0" smtClean="0">
              <a:cs typeface="B Nazanin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endParaRPr lang="fa-IR" sz="2400" b="1" dirty="0" smtClean="0">
              <a:cs typeface="B Nazanin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نکته : </a:t>
            </a:r>
            <a:r>
              <a:rPr lang="fa-IR" sz="2000" b="1" dirty="0" smtClean="0">
                <a:cs typeface="B Nazanin" panose="00000400000000000000" pitchFamily="2" charset="-78"/>
              </a:rPr>
              <a:t>‌</a:t>
            </a:r>
            <a:r>
              <a:rPr lang="fa-IR" sz="2200" b="1" dirty="0" smtClean="0">
                <a:cs typeface="B Nazanin" panose="00000400000000000000" pitchFamily="2" charset="-78"/>
              </a:rPr>
              <a:t>مساحت مربع را هم می توان به کمک مساحت لوزی بدست آورد .اگر      قطر مربع باشد آنگاه  :</a:t>
            </a:r>
            <a:endParaRPr lang="fa-IR" sz="2200" b="1" dirty="0">
              <a:cs typeface="B Nazanin" panose="000004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5298072"/>
              </p:ext>
            </p:extLst>
          </p:nvPr>
        </p:nvGraphicFramePr>
        <p:xfrm>
          <a:off x="694000" y="3768073"/>
          <a:ext cx="327498" cy="3284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2" name="Equation" r:id="rId3" imgW="228600" imgH="228600" progId="Equation.DSMT4">
                  <p:embed/>
                </p:oleObj>
              </mc:Choice>
              <mc:Fallback>
                <p:oleObj name="Equation" r:id="rId3" imgW="2286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4000" y="3768073"/>
                        <a:ext cx="327498" cy="3284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2472542"/>
              </p:ext>
            </p:extLst>
          </p:nvPr>
        </p:nvGraphicFramePr>
        <p:xfrm>
          <a:off x="2137316" y="2594606"/>
          <a:ext cx="345693" cy="3284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3" name="Equation" r:id="rId5" imgW="241200" imgH="228600" progId="Equation.DSMT4">
                  <p:embed/>
                </p:oleObj>
              </mc:Choice>
              <mc:Fallback>
                <p:oleObj name="Equation" r:id="rId5" imgW="2412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37316" y="2594606"/>
                        <a:ext cx="345693" cy="3284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061317"/>
              </p:ext>
            </p:extLst>
          </p:nvPr>
        </p:nvGraphicFramePr>
        <p:xfrm>
          <a:off x="3619742" y="3800143"/>
          <a:ext cx="345693" cy="3467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4" name="Equation" r:id="rId7" imgW="241200" imgH="241200" progId="Equation.DSMT4">
                  <p:embed/>
                </p:oleObj>
              </mc:Choice>
              <mc:Fallback>
                <p:oleObj name="Equation" r:id="rId7" imgW="24120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19742" y="3800143"/>
                        <a:ext cx="345693" cy="3467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3056960"/>
              </p:ext>
            </p:extLst>
          </p:nvPr>
        </p:nvGraphicFramePr>
        <p:xfrm>
          <a:off x="2139217" y="4971652"/>
          <a:ext cx="381000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5" name="Equation" r:id="rId9" imgW="266400" imgH="228600" progId="Equation.DSMT4">
                  <p:embed/>
                </p:oleObj>
              </mc:Choice>
              <mc:Fallback>
                <p:oleObj name="Equation" r:id="rId9" imgW="2664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39217" y="4971652"/>
                        <a:ext cx="381000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6193648"/>
              </p:ext>
            </p:extLst>
          </p:nvPr>
        </p:nvGraphicFramePr>
        <p:xfrm>
          <a:off x="4676915" y="3491374"/>
          <a:ext cx="2379662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6" name="Equation" r:id="rId11" imgW="1485720" imgH="609480" progId="Equation.DSMT4">
                  <p:embed/>
                </p:oleObj>
              </mc:Choice>
              <mc:Fallback>
                <p:oleObj name="Equation" r:id="rId11" imgW="1485720" imgH="609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76915" y="3491374"/>
                        <a:ext cx="2379662" cy="977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1121442" y="3067870"/>
            <a:ext cx="2377440" cy="1811278"/>
            <a:chOff x="1514928" y="1172188"/>
            <a:chExt cx="2377440" cy="1811278"/>
          </a:xfrm>
        </p:grpSpPr>
        <p:sp>
          <p:nvSpPr>
            <p:cNvPr id="3" name="Rectangle 2"/>
            <p:cNvSpPr/>
            <p:nvPr/>
          </p:nvSpPr>
          <p:spPr>
            <a:xfrm rot="1556076">
              <a:off x="1637457" y="1263159"/>
              <a:ext cx="2168293" cy="1638097"/>
            </a:xfrm>
            <a:custGeom>
              <a:avLst/>
              <a:gdLst>
                <a:gd name="connsiteX0" fmla="*/ 0 w 2207986"/>
                <a:gd name="connsiteY0" fmla="*/ 0 h 1132115"/>
                <a:gd name="connsiteX1" fmla="*/ 2207986 w 2207986"/>
                <a:gd name="connsiteY1" fmla="*/ 0 h 1132115"/>
                <a:gd name="connsiteX2" fmla="*/ 2207986 w 2207986"/>
                <a:gd name="connsiteY2" fmla="*/ 1132115 h 1132115"/>
                <a:gd name="connsiteX3" fmla="*/ 0 w 2207986"/>
                <a:gd name="connsiteY3" fmla="*/ 1132115 h 1132115"/>
                <a:gd name="connsiteX4" fmla="*/ 0 w 2207986"/>
                <a:gd name="connsiteY4" fmla="*/ 0 h 1132115"/>
                <a:gd name="connsiteX0" fmla="*/ 544286 w 2207986"/>
                <a:gd name="connsiteY0" fmla="*/ 0 h 1480458"/>
                <a:gd name="connsiteX1" fmla="*/ 2207986 w 2207986"/>
                <a:gd name="connsiteY1" fmla="*/ 348343 h 1480458"/>
                <a:gd name="connsiteX2" fmla="*/ 2207986 w 2207986"/>
                <a:gd name="connsiteY2" fmla="*/ 1480458 h 1480458"/>
                <a:gd name="connsiteX3" fmla="*/ 0 w 2207986"/>
                <a:gd name="connsiteY3" fmla="*/ 1480458 h 1480458"/>
                <a:gd name="connsiteX4" fmla="*/ 544286 w 2207986"/>
                <a:gd name="connsiteY4" fmla="*/ 0 h 1480458"/>
                <a:gd name="connsiteX0" fmla="*/ 544286 w 2207986"/>
                <a:gd name="connsiteY0" fmla="*/ 0 h 1698173"/>
                <a:gd name="connsiteX1" fmla="*/ 2207986 w 2207986"/>
                <a:gd name="connsiteY1" fmla="*/ 348343 h 1698173"/>
                <a:gd name="connsiteX2" fmla="*/ 1500415 w 2207986"/>
                <a:gd name="connsiteY2" fmla="*/ 1698173 h 1698173"/>
                <a:gd name="connsiteX3" fmla="*/ 0 w 2207986"/>
                <a:gd name="connsiteY3" fmla="*/ 1480458 h 1698173"/>
                <a:gd name="connsiteX4" fmla="*/ 544286 w 2207986"/>
                <a:gd name="connsiteY4" fmla="*/ 0 h 1698173"/>
                <a:gd name="connsiteX0" fmla="*/ 694550 w 2207986"/>
                <a:gd name="connsiteY0" fmla="*/ 0 h 1638097"/>
                <a:gd name="connsiteX1" fmla="*/ 2207986 w 2207986"/>
                <a:gd name="connsiteY1" fmla="*/ 288267 h 1638097"/>
                <a:gd name="connsiteX2" fmla="*/ 1500415 w 2207986"/>
                <a:gd name="connsiteY2" fmla="*/ 1638097 h 1638097"/>
                <a:gd name="connsiteX3" fmla="*/ 0 w 2207986"/>
                <a:gd name="connsiteY3" fmla="*/ 1420382 h 1638097"/>
                <a:gd name="connsiteX4" fmla="*/ 694550 w 2207986"/>
                <a:gd name="connsiteY4" fmla="*/ 0 h 1638097"/>
                <a:gd name="connsiteX0" fmla="*/ 654857 w 2168293"/>
                <a:gd name="connsiteY0" fmla="*/ 0 h 1638097"/>
                <a:gd name="connsiteX1" fmla="*/ 2168293 w 2168293"/>
                <a:gd name="connsiteY1" fmla="*/ 288267 h 1638097"/>
                <a:gd name="connsiteX2" fmla="*/ 1460722 w 2168293"/>
                <a:gd name="connsiteY2" fmla="*/ 1638097 h 1638097"/>
                <a:gd name="connsiteX3" fmla="*/ 0 w 2168293"/>
                <a:gd name="connsiteY3" fmla="*/ 1352660 h 1638097"/>
                <a:gd name="connsiteX4" fmla="*/ 654857 w 2168293"/>
                <a:gd name="connsiteY4" fmla="*/ 0 h 163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8293" h="1638097">
                  <a:moveTo>
                    <a:pt x="654857" y="0"/>
                  </a:moveTo>
                  <a:lnTo>
                    <a:pt x="2168293" y="288267"/>
                  </a:lnTo>
                  <a:lnTo>
                    <a:pt x="1460722" y="1638097"/>
                  </a:lnTo>
                  <a:lnTo>
                    <a:pt x="0" y="1352660"/>
                  </a:lnTo>
                  <a:lnTo>
                    <a:pt x="654857" y="0"/>
                  </a:lnTo>
                  <a:close/>
                </a:path>
              </a:pathLst>
            </a:custGeom>
            <a:no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1514928" y="1172188"/>
              <a:ext cx="2377440" cy="1811278"/>
              <a:chOff x="1514928" y="1172188"/>
              <a:chExt cx="2377440" cy="1811278"/>
            </a:xfrm>
          </p:grpSpPr>
          <p:cxnSp>
            <p:nvCxnSpPr>
              <p:cNvPr id="15" name="Straight Connector 14"/>
              <p:cNvCxnSpPr>
                <a:stCxn id="3" idx="2"/>
              </p:cNvCxnSpPr>
              <p:nvPr/>
            </p:nvCxnSpPr>
            <p:spPr>
              <a:xfrm flipH="1" flipV="1">
                <a:off x="2692961" y="1172188"/>
                <a:ext cx="9088" cy="1811278"/>
              </a:xfrm>
              <a:prstGeom prst="line">
                <a:avLst/>
              </a:prstGeom>
              <a:ln w="19050"/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>
                <a:off x="1514928" y="2084642"/>
                <a:ext cx="2377440" cy="0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7867137"/>
              </p:ext>
            </p:extLst>
          </p:nvPr>
        </p:nvGraphicFramePr>
        <p:xfrm>
          <a:off x="857749" y="5699421"/>
          <a:ext cx="1320239" cy="1029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7" name="Equation" r:id="rId13" imgW="863280" imgH="672840" progId="Equation.DSMT4">
                  <p:embed/>
                </p:oleObj>
              </mc:Choice>
              <mc:Fallback>
                <p:oleObj name="Equation" r:id="rId13" imgW="863280" imgH="6728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57749" y="5699421"/>
                        <a:ext cx="1320239" cy="1029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862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4714" y="2148284"/>
            <a:ext cx="114208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قضیه :  </a:t>
            </a:r>
            <a:r>
              <a:rPr lang="fa-IR" sz="2400" b="1" dirty="0" smtClean="0">
                <a:cs typeface="B Nazanin" panose="00000400000000000000" pitchFamily="2" charset="-78"/>
              </a:rPr>
              <a:t>مساحت هر چهارضلعی که دو قطر آن بر هم عمود باشند ، برابر با نصف حاصل ضرب اندازه های قطر آن می باشد .</a:t>
            </a:r>
          </a:p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اثبات : </a:t>
            </a:r>
            <a:endParaRPr lang="fa-IR" sz="2200" b="1" dirty="0">
              <a:solidFill>
                <a:schemeClr val="accent6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3819249"/>
              </p:ext>
            </p:extLst>
          </p:nvPr>
        </p:nvGraphicFramePr>
        <p:xfrm>
          <a:off x="706264" y="4090477"/>
          <a:ext cx="327498" cy="3284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0" name="Equation" r:id="rId3" imgW="228600" imgH="228600" progId="Equation.DSMT4">
                  <p:embed/>
                </p:oleObj>
              </mc:Choice>
              <mc:Fallback>
                <p:oleObj name="Equation" r:id="rId3" imgW="2286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6264" y="4090477"/>
                        <a:ext cx="327498" cy="3284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4546617"/>
              </p:ext>
            </p:extLst>
          </p:nvPr>
        </p:nvGraphicFramePr>
        <p:xfrm>
          <a:off x="2387686" y="3041980"/>
          <a:ext cx="345693" cy="3284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1" name="Equation" r:id="rId5" imgW="241200" imgH="228600" progId="Equation.DSMT4">
                  <p:embed/>
                </p:oleObj>
              </mc:Choice>
              <mc:Fallback>
                <p:oleObj name="Equation" r:id="rId5" imgW="2412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87686" y="3041980"/>
                        <a:ext cx="345693" cy="3284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5551590"/>
              </p:ext>
            </p:extLst>
          </p:nvPr>
        </p:nvGraphicFramePr>
        <p:xfrm>
          <a:off x="3540649" y="4106647"/>
          <a:ext cx="345693" cy="3467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2" name="Equation" r:id="rId7" imgW="241200" imgH="241200" progId="Equation.DSMT4">
                  <p:embed/>
                </p:oleObj>
              </mc:Choice>
              <mc:Fallback>
                <p:oleObj name="Equation" r:id="rId7" imgW="24120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40649" y="4106647"/>
                        <a:ext cx="345693" cy="3467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5804897"/>
              </p:ext>
            </p:extLst>
          </p:nvPr>
        </p:nvGraphicFramePr>
        <p:xfrm>
          <a:off x="2370032" y="5191800"/>
          <a:ext cx="381000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3" name="Equation" r:id="rId9" imgW="266400" imgH="228600" progId="Equation.DSMT4">
                  <p:embed/>
                </p:oleObj>
              </mc:Choice>
              <mc:Fallback>
                <p:oleObj name="Equation" r:id="rId9" imgW="2664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70032" y="5191800"/>
                        <a:ext cx="381000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2963889"/>
              </p:ext>
            </p:extLst>
          </p:nvPr>
        </p:nvGraphicFramePr>
        <p:xfrm>
          <a:off x="3058886" y="5392944"/>
          <a:ext cx="8724220" cy="8503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4" name="Equation" r:id="rId11" imgW="6273720" imgH="609480" progId="Equation.DSMT4">
                  <p:embed/>
                </p:oleObj>
              </mc:Choice>
              <mc:Fallback>
                <p:oleObj name="Equation" r:id="rId11" imgW="6273720" imgH="609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058886" y="5392944"/>
                        <a:ext cx="8724220" cy="8503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1089877" y="3428130"/>
            <a:ext cx="2248894" cy="1727571"/>
            <a:chOff x="1514928" y="1154300"/>
            <a:chExt cx="2377440" cy="1829166"/>
          </a:xfrm>
        </p:grpSpPr>
        <p:sp>
          <p:nvSpPr>
            <p:cNvPr id="3" name="Rectangle 2"/>
            <p:cNvSpPr/>
            <p:nvPr/>
          </p:nvSpPr>
          <p:spPr>
            <a:xfrm rot="1556076">
              <a:off x="1697604" y="1154300"/>
              <a:ext cx="2168293" cy="1608459"/>
            </a:xfrm>
            <a:custGeom>
              <a:avLst/>
              <a:gdLst>
                <a:gd name="connsiteX0" fmla="*/ 0 w 2207986"/>
                <a:gd name="connsiteY0" fmla="*/ 0 h 1132115"/>
                <a:gd name="connsiteX1" fmla="*/ 2207986 w 2207986"/>
                <a:gd name="connsiteY1" fmla="*/ 0 h 1132115"/>
                <a:gd name="connsiteX2" fmla="*/ 2207986 w 2207986"/>
                <a:gd name="connsiteY2" fmla="*/ 1132115 h 1132115"/>
                <a:gd name="connsiteX3" fmla="*/ 0 w 2207986"/>
                <a:gd name="connsiteY3" fmla="*/ 1132115 h 1132115"/>
                <a:gd name="connsiteX4" fmla="*/ 0 w 2207986"/>
                <a:gd name="connsiteY4" fmla="*/ 0 h 1132115"/>
                <a:gd name="connsiteX0" fmla="*/ 544286 w 2207986"/>
                <a:gd name="connsiteY0" fmla="*/ 0 h 1480458"/>
                <a:gd name="connsiteX1" fmla="*/ 2207986 w 2207986"/>
                <a:gd name="connsiteY1" fmla="*/ 348343 h 1480458"/>
                <a:gd name="connsiteX2" fmla="*/ 2207986 w 2207986"/>
                <a:gd name="connsiteY2" fmla="*/ 1480458 h 1480458"/>
                <a:gd name="connsiteX3" fmla="*/ 0 w 2207986"/>
                <a:gd name="connsiteY3" fmla="*/ 1480458 h 1480458"/>
                <a:gd name="connsiteX4" fmla="*/ 544286 w 2207986"/>
                <a:gd name="connsiteY4" fmla="*/ 0 h 1480458"/>
                <a:gd name="connsiteX0" fmla="*/ 544286 w 2207986"/>
                <a:gd name="connsiteY0" fmla="*/ 0 h 1698173"/>
                <a:gd name="connsiteX1" fmla="*/ 2207986 w 2207986"/>
                <a:gd name="connsiteY1" fmla="*/ 348343 h 1698173"/>
                <a:gd name="connsiteX2" fmla="*/ 1500415 w 2207986"/>
                <a:gd name="connsiteY2" fmla="*/ 1698173 h 1698173"/>
                <a:gd name="connsiteX3" fmla="*/ 0 w 2207986"/>
                <a:gd name="connsiteY3" fmla="*/ 1480458 h 1698173"/>
                <a:gd name="connsiteX4" fmla="*/ 544286 w 2207986"/>
                <a:gd name="connsiteY4" fmla="*/ 0 h 1698173"/>
                <a:gd name="connsiteX0" fmla="*/ 694550 w 2207986"/>
                <a:gd name="connsiteY0" fmla="*/ 0 h 1638097"/>
                <a:gd name="connsiteX1" fmla="*/ 2207986 w 2207986"/>
                <a:gd name="connsiteY1" fmla="*/ 288267 h 1638097"/>
                <a:gd name="connsiteX2" fmla="*/ 1500415 w 2207986"/>
                <a:gd name="connsiteY2" fmla="*/ 1638097 h 1638097"/>
                <a:gd name="connsiteX3" fmla="*/ 0 w 2207986"/>
                <a:gd name="connsiteY3" fmla="*/ 1420382 h 1638097"/>
                <a:gd name="connsiteX4" fmla="*/ 694550 w 2207986"/>
                <a:gd name="connsiteY4" fmla="*/ 0 h 1638097"/>
                <a:gd name="connsiteX0" fmla="*/ 654857 w 2168293"/>
                <a:gd name="connsiteY0" fmla="*/ 0 h 1638097"/>
                <a:gd name="connsiteX1" fmla="*/ 2168293 w 2168293"/>
                <a:gd name="connsiteY1" fmla="*/ 288267 h 1638097"/>
                <a:gd name="connsiteX2" fmla="*/ 1460722 w 2168293"/>
                <a:gd name="connsiteY2" fmla="*/ 1638097 h 1638097"/>
                <a:gd name="connsiteX3" fmla="*/ 0 w 2168293"/>
                <a:gd name="connsiteY3" fmla="*/ 1352660 h 1638097"/>
                <a:gd name="connsiteX4" fmla="*/ 654857 w 2168293"/>
                <a:gd name="connsiteY4" fmla="*/ 0 h 1638097"/>
                <a:gd name="connsiteX0" fmla="*/ 1006742 w 2168293"/>
                <a:gd name="connsiteY0" fmla="*/ 0 h 1760806"/>
                <a:gd name="connsiteX1" fmla="*/ 2168293 w 2168293"/>
                <a:gd name="connsiteY1" fmla="*/ 410976 h 1760806"/>
                <a:gd name="connsiteX2" fmla="*/ 1460722 w 2168293"/>
                <a:gd name="connsiteY2" fmla="*/ 1760806 h 1760806"/>
                <a:gd name="connsiteX3" fmla="*/ 0 w 2168293"/>
                <a:gd name="connsiteY3" fmla="*/ 1475369 h 1760806"/>
                <a:gd name="connsiteX4" fmla="*/ 1006742 w 2168293"/>
                <a:gd name="connsiteY4" fmla="*/ 0 h 1760806"/>
                <a:gd name="connsiteX0" fmla="*/ 1006742 w 2168293"/>
                <a:gd name="connsiteY0" fmla="*/ 0 h 1584387"/>
                <a:gd name="connsiteX1" fmla="*/ 2168293 w 2168293"/>
                <a:gd name="connsiteY1" fmla="*/ 410976 h 1584387"/>
                <a:gd name="connsiteX2" fmla="*/ 1798592 w 2168293"/>
                <a:gd name="connsiteY2" fmla="*/ 1584387 h 1584387"/>
                <a:gd name="connsiteX3" fmla="*/ 0 w 2168293"/>
                <a:gd name="connsiteY3" fmla="*/ 1475369 h 1584387"/>
                <a:gd name="connsiteX4" fmla="*/ 1006742 w 2168293"/>
                <a:gd name="connsiteY4" fmla="*/ 0 h 1584387"/>
                <a:gd name="connsiteX0" fmla="*/ 1006742 w 2168293"/>
                <a:gd name="connsiteY0" fmla="*/ 0 h 1608459"/>
                <a:gd name="connsiteX1" fmla="*/ 2168293 w 2168293"/>
                <a:gd name="connsiteY1" fmla="*/ 410976 h 1608459"/>
                <a:gd name="connsiteX2" fmla="*/ 1773984 w 2168293"/>
                <a:gd name="connsiteY2" fmla="*/ 1608459 h 1608459"/>
                <a:gd name="connsiteX3" fmla="*/ 0 w 2168293"/>
                <a:gd name="connsiteY3" fmla="*/ 1475369 h 1608459"/>
                <a:gd name="connsiteX4" fmla="*/ 1006742 w 2168293"/>
                <a:gd name="connsiteY4" fmla="*/ 0 h 160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8293" h="1608459">
                  <a:moveTo>
                    <a:pt x="1006742" y="0"/>
                  </a:moveTo>
                  <a:lnTo>
                    <a:pt x="2168293" y="410976"/>
                  </a:lnTo>
                  <a:lnTo>
                    <a:pt x="1773984" y="1608459"/>
                  </a:lnTo>
                  <a:lnTo>
                    <a:pt x="0" y="1475369"/>
                  </a:lnTo>
                  <a:lnTo>
                    <a:pt x="1006742" y="0"/>
                  </a:lnTo>
                  <a:close/>
                </a:path>
              </a:pathLst>
            </a:custGeom>
            <a:no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1514928" y="1172188"/>
              <a:ext cx="2377440" cy="1811278"/>
              <a:chOff x="1514928" y="1172188"/>
              <a:chExt cx="2377440" cy="1811278"/>
            </a:xfrm>
          </p:grpSpPr>
          <p:cxnSp>
            <p:nvCxnSpPr>
              <p:cNvPr id="15" name="Straight Connector 14"/>
              <p:cNvCxnSpPr/>
              <p:nvPr/>
            </p:nvCxnSpPr>
            <p:spPr>
              <a:xfrm flipH="1" flipV="1">
                <a:off x="3060558" y="1172188"/>
                <a:ext cx="9088" cy="1811278"/>
              </a:xfrm>
              <a:prstGeom prst="line">
                <a:avLst/>
              </a:prstGeom>
              <a:ln w="19050"/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>
                <a:off x="1514928" y="2084642"/>
                <a:ext cx="2377440" cy="0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8946"/>
              </p:ext>
            </p:extLst>
          </p:nvPr>
        </p:nvGraphicFramePr>
        <p:xfrm>
          <a:off x="5407025" y="4197345"/>
          <a:ext cx="3651250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5" name="Equation" r:id="rId13" imgW="2387520" imgH="507960" progId="Equation.DSMT4">
                  <p:embed/>
                </p:oleObj>
              </mc:Choice>
              <mc:Fallback>
                <p:oleObj name="Equation" r:id="rId13" imgW="238752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407025" y="4197345"/>
                        <a:ext cx="3651250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1553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7622" y="2353583"/>
            <a:ext cx="1142081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مساحت هر لوزی با مربع یک ضلع در سینوس زاویه آن برابر است .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50785" y="1238256"/>
            <a:ext cx="734496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نکته</a:t>
            </a:r>
            <a:endParaRPr lang="fa-IR" sz="28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3798467"/>
              </p:ext>
            </p:extLst>
          </p:nvPr>
        </p:nvGraphicFramePr>
        <p:xfrm>
          <a:off x="5472567" y="3897085"/>
          <a:ext cx="3627437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0" name="Equation" r:id="rId3" imgW="2273040" imgH="393480" progId="Equation.DSMT4">
                  <p:embed/>
                </p:oleObj>
              </mc:Choice>
              <mc:Fallback>
                <p:oleObj name="Equation" r:id="rId3" imgW="22730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72567" y="3897085"/>
                        <a:ext cx="3627437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485980"/>
              </p:ext>
            </p:extLst>
          </p:nvPr>
        </p:nvGraphicFramePr>
        <p:xfrm>
          <a:off x="694000" y="3768073"/>
          <a:ext cx="327498" cy="3284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1" name="Equation" r:id="rId5" imgW="228600" imgH="228600" progId="Equation.DSMT4">
                  <p:embed/>
                </p:oleObj>
              </mc:Choice>
              <mc:Fallback>
                <p:oleObj name="Equation" r:id="rId5" imgW="2286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4000" y="3768073"/>
                        <a:ext cx="327498" cy="3284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6997252"/>
              </p:ext>
            </p:extLst>
          </p:nvPr>
        </p:nvGraphicFramePr>
        <p:xfrm>
          <a:off x="2137316" y="2594606"/>
          <a:ext cx="345693" cy="3284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2" name="Equation" r:id="rId7" imgW="241200" imgH="228600" progId="Equation.DSMT4">
                  <p:embed/>
                </p:oleObj>
              </mc:Choice>
              <mc:Fallback>
                <p:oleObj name="Equation" r:id="rId7" imgW="2412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37316" y="2594606"/>
                        <a:ext cx="345693" cy="3284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6298323"/>
              </p:ext>
            </p:extLst>
          </p:nvPr>
        </p:nvGraphicFramePr>
        <p:xfrm>
          <a:off x="3619742" y="3800143"/>
          <a:ext cx="345693" cy="3467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3" name="Equation" r:id="rId9" imgW="241200" imgH="241200" progId="Equation.DSMT4">
                  <p:embed/>
                </p:oleObj>
              </mc:Choice>
              <mc:Fallback>
                <p:oleObj name="Equation" r:id="rId9" imgW="24120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619742" y="3800143"/>
                        <a:ext cx="345693" cy="3467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599635"/>
              </p:ext>
            </p:extLst>
          </p:nvPr>
        </p:nvGraphicFramePr>
        <p:xfrm>
          <a:off x="2139217" y="4971652"/>
          <a:ext cx="381000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4" name="Equation" r:id="rId11" imgW="266400" imgH="228600" progId="Equation.DSMT4">
                  <p:embed/>
                </p:oleObj>
              </mc:Choice>
              <mc:Fallback>
                <p:oleObj name="Equation" r:id="rId11" imgW="2664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39217" y="4971652"/>
                        <a:ext cx="381000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" name="Group 19"/>
          <p:cNvGrpSpPr/>
          <p:nvPr/>
        </p:nvGrpSpPr>
        <p:grpSpPr>
          <a:xfrm>
            <a:off x="1121442" y="3067870"/>
            <a:ext cx="2377440" cy="1811278"/>
            <a:chOff x="1514928" y="1172188"/>
            <a:chExt cx="2377440" cy="1811278"/>
          </a:xfrm>
        </p:grpSpPr>
        <p:sp>
          <p:nvSpPr>
            <p:cNvPr id="21" name="Rectangle 2"/>
            <p:cNvSpPr/>
            <p:nvPr/>
          </p:nvSpPr>
          <p:spPr>
            <a:xfrm rot="1556076">
              <a:off x="1637457" y="1263159"/>
              <a:ext cx="2168293" cy="1638097"/>
            </a:xfrm>
            <a:custGeom>
              <a:avLst/>
              <a:gdLst>
                <a:gd name="connsiteX0" fmla="*/ 0 w 2207986"/>
                <a:gd name="connsiteY0" fmla="*/ 0 h 1132115"/>
                <a:gd name="connsiteX1" fmla="*/ 2207986 w 2207986"/>
                <a:gd name="connsiteY1" fmla="*/ 0 h 1132115"/>
                <a:gd name="connsiteX2" fmla="*/ 2207986 w 2207986"/>
                <a:gd name="connsiteY2" fmla="*/ 1132115 h 1132115"/>
                <a:gd name="connsiteX3" fmla="*/ 0 w 2207986"/>
                <a:gd name="connsiteY3" fmla="*/ 1132115 h 1132115"/>
                <a:gd name="connsiteX4" fmla="*/ 0 w 2207986"/>
                <a:gd name="connsiteY4" fmla="*/ 0 h 1132115"/>
                <a:gd name="connsiteX0" fmla="*/ 544286 w 2207986"/>
                <a:gd name="connsiteY0" fmla="*/ 0 h 1480458"/>
                <a:gd name="connsiteX1" fmla="*/ 2207986 w 2207986"/>
                <a:gd name="connsiteY1" fmla="*/ 348343 h 1480458"/>
                <a:gd name="connsiteX2" fmla="*/ 2207986 w 2207986"/>
                <a:gd name="connsiteY2" fmla="*/ 1480458 h 1480458"/>
                <a:gd name="connsiteX3" fmla="*/ 0 w 2207986"/>
                <a:gd name="connsiteY3" fmla="*/ 1480458 h 1480458"/>
                <a:gd name="connsiteX4" fmla="*/ 544286 w 2207986"/>
                <a:gd name="connsiteY4" fmla="*/ 0 h 1480458"/>
                <a:gd name="connsiteX0" fmla="*/ 544286 w 2207986"/>
                <a:gd name="connsiteY0" fmla="*/ 0 h 1698173"/>
                <a:gd name="connsiteX1" fmla="*/ 2207986 w 2207986"/>
                <a:gd name="connsiteY1" fmla="*/ 348343 h 1698173"/>
                <a:gd name="connsiteX2" fmla="*/ 1500415 w 2207986"/>
                <a:gd name="connsiteY2" fmla="*/ 1698173 h 1698173"/>
                <a:gd name="connsiteX3" fmla="*/ 0 w 2207986"/>
                <a:gd name="connsiteY3" fmla="*/ 1480458 h 1698173"/>
                <a:gd name="connsiteX4" fmla="*/ 544286 w 2207986"/>
                <a:gd name="connsiteY4" fmla="*/ 0 h 1698173"/>
                <a:gd name="connsiteX0" fmla="*/ 694550 w 2207986"/>
                <a:gd name="connsiteY0" fmla="*/ 0 h 1638097"/>
                <a:gd name="connsiteX1" fmla="*/ 2207986 w 2207986"/>
                <a:gd name="connsiteY1" fmla="*/ 288267 h 1638097"/>
                <a:gd name="connsiteX2" fmla="*/ 1500415 w 2207986"/>
                <a:gd name="connsiteY2" fmla="*/ 1638097 h 1638097"/>
                <a:gd name="connsiteX3" fmla="*/ 0 w 2207986"/>
                <a:gd name="connsiteY3" fmla="*/ 1420382 h 1638097"/>
                <a:gd name="connsiteX4" fmla="*/ 694550 w 2207986"/>
                <a:gd name="connsiteY4" fmla="*/ 0 h 1638097"/>
                <a:gd name="connsiteX0" fmla="*/ 654857 w 2168293"/>
                <a:gd name="connsiteY0" fmla="*/ 0 h 1638097"/>
                <a:gd name="connsiteX1" fmla="*/ 2168293 w 2168293"/>
                <a:gd name="connsiteY1" fmla="*/ 288267 h 1638097"/>
                <a:gd name="connsiteX2" fmla="*/ 1460722 w 2168293"/>
                <a:gd name="connsiteY2" fmla="*/ 1638097 h 1638097"/>
                <a:gd name="connsiteX3" fmla="*/ 0 w 2168293"/>
                <a:gd name="connsiteY3" fmla="*/ 1352660 h 1638097"/>
                <a:gd name="connsiteX4" fmla="*/ 654857 w 2168293"/>
                <a:gd name="connsiteY4" fmla="*/ 0 h 163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8293" h="1638097">
                  <a:moveTo>
                    <a:pt x="654857" y="0"/>
                  </a:moveTo>
                  <a:lnTo>
                    <a:pt x="2168293" y="288267"/>
                  </a:lnTo>
                  <a:lnTo>
                    <a:pt x="1460722" y="1638097"/>
                  </a:lnTo>
                  <a:lnTo>
                    <a:pt x="0" y="1352660"/>
                  </a:lnTo>
                  <a:lnTo>
                    <a:pt x="654857" y="0"/>
                  </a:lnTo>
                  <a:close/>
                </a:path>
              </a:pathLst>
            </a:custGeom>
            <a:no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1514928" y="1172188"/>
              <a:ext cx="2377440" cy="1811278"/>
              <a:chOff x="1514928" y="1172188"/>
              <a:chExt cx="2377440" cy="1811278"/>
            </a:xfrm>
          </p:grpSpPr>
          <p:cxnSp>
            <p:nvCxnSpPr>
              <p:cNvPr id="23" name="Straight Connector 22"/>
              <p:cNvCxnSpPr>
                <a:stCxn id="21" idx="2"/>
              </p:cNvCxnSpPr>
              <p:nvPr/>
            </p:nvCxnSpPr>
            <p:spPr>
              <a:xfrm flipH="1" flipV="1">
                <a:off x="2692961" y="1172188"/>
                <a:ext cx="9088" cy="1811278"/>
              </a:xfrm>
              <a:prstGeom prst="line">
                <a:avLst/>
              </a:prstGeom>
              <a:ln w="19050"/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1514928" y="2084642"/>
                <a:ext cx="2377440" cy="0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23079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4714" y="2148284"/>
            <a:ext cx="114208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6- مساحت هر ذوزنقه  برابر است با نصف حاصل ضرب مجموع قاعده ها در ارتفاع</a:t>
            </a:r>
            <a:endParaRPr lang="fa-IR" sz="2200" b="1" dirty="0">
              <a:cs typeface="B Nazanin" panose="000004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7673116"/>
              </p:ext>
            </p:extLst>
          </p:nvPr>
        </p:nvGraphicFramePr>
        <p:xfrm>
          <a:off x="5135336" y="4161697"/>
          <a:ext cx="4781550" cy="973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4" name="Equation" r:id="rId3" imgW="2997000" imgH="609480" progId="Equation.DSMT4">
                  <p:embed/>
                </p:oleObj>
              </mc:Choice>
              <mc:Fallback>
                <p:oleObj name="Equation" r:id="rId3" imgW="2997000" imgH="609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35336" y="4161697"/>
                        <a:ext cx="4781550" cy="973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9"/>
          <p:cNvSpPr/>
          <p:nvPr/>
        </p:nvSpPr>
        <p:spPr>
          <a:xfrm>
            <a:off x="1031201" y="4009201"/>
            <a:ext cx="3239304" cy="1291174"/>
          </a:xfrm>
          <a:custGeom>
            <a:avLst/>
            <a:gdLst>
              <a:gd name="connsiteX0" fmla="*/ 0 w 2336479"/>
              <a:gd name="connsiteY0" fmla="*/ 0 h 1302748"/>
              <a:gd name="connsiteX1" fmla="*/ 2336479 w 2336479"/>
              <a:gd name="connsiteY1" fmla="*/ 0 h 1302748"/>
              <a:gd name="connsiteX2" fmla="*/ 2336479 w 2336479"/>
              <a:gd name="connsiteY2" fmla="*/ 1302748 h 1302748"/>
              <a:gd name="connsiteX3" fmla="*/ 0 w 2336479"/>
              <a:gd name="connsiteY3" fmla="*/ 1302748 h 1302748"/>
              <a:gd name="connsiteX4" fmla="*/ 0 w 2336479"/>
              <a:gd name="connsiteY4" fmla="*/ 0 h 1302748"/>
              <a:gd name="connsiteX0" fmla="*/ 532435 w 2336479"/>
              <a:gd name="connsiteY0" fmla="*/ 23149 h 1302748"/>
              <a:gd name="connsiteX1" fmla="*/ 2336479 w 2336479"/>
              <a:gd name="connsiteY1" fmla="*/ 0 h 1302748"/>
              <a:gd name="connsiteX2" fmla="*/ 2336479 w 2336479"/>
              <a:gd name="connsiteY2" fmla="*/ 1302748 h 1302748"/>
              <a:gd name="connsiteX3" fmla="*/ 0 w 2336479"/>
              <a:gd name="connsiteY3" fmla="*/ 1302748 h 1302748"/>
              <a:gd name="connsiteX4" fmla="*/ 532435 w 2336479"/>
              <a:gd name="connsiteY4" fmla="*/ 23149 h 1302748"/>
              <a:gd name="connsiteX0" fmla="*/ 532435 w 2336479"/>
              <a:gd name="connsiteY0" fmla="*/ 11575 h 1291174"/>
              <a:gd name="connsiteX1" fmla="*/ 1549401 w 2336479"/>
              <a:gd name="connsiteY1" fmla="*/ 0 h 1291174"/>
              <a:gd name="connsiteX2" fmla="*/ 2336479 w 2336479"/>
              <a:gd name="connsiteY2" fmla="*/ 1291174 h 1291174"/>
              <a:gd name="connsiteX3" fmla="*/ 0 w 2336479"/>
              <a:gd name="connsiteY3" fmla="*/ 1291174 h 1291174"/>
              <a:gd name="connsiteX4" fmla="*/ 532435 w 2336479"/>
              <a:gd name="connsiteY4" fmla="*/ 11575 h 1291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479" h="1291174">
                <a:moveTo>
                  <a:pt x="532435" y="11575"/>
                </a:moveTo>
                <a:lnTo>
                  <a:pt x="1549401" y="0"/>
                </a:lnTo>
                <a:lnTo>
                  <a:pt x="2336479" y="1291174"/>
                </a:lnTo>
                <a:lnTo>
                  <a:pt x="0" y="1291174"/>
                </a:lnTo>
                <a:lnTo>
                  <a:pt x="532435" y="11575"/>
                </a:lnTo>
                <a:close/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6478259"/>
              </p:ext>
            </p:extLst>
          </p:nvPr>
        </p:nvGraphicFramePr>
        <p:xfrm>
          <a:off x="1417106" y="3790514"/>
          <a:ext cx="2286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5" name="Equation" r:id="rId5" imgW="228600" imgH="228600" progId="Equation.DSMT4">
                  <p:embed/>
                </p:oleObj>
              </mc:Choice>
              <mc:Fallback>
                <p:oleObj name="Equation" r:id="rId5" imgW="2286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17106" y="3790514"/>
                        <a:ext cx="2286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4498445"/>
              </p:ext>
            </p:extLst>
          </p:nvPr>
        </p:nvGraphicFramePr>
        <p:xfrm>
          <a:off x="3354981" y="3790514"/>
          <a:ext cx="2413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6" name="Equation" r:id="rId7" imgW="241200" imgH="228600" progId="Equation.DSMT4">
                  <p:embed/>
                </p:oleObj>
              </mc:Choice>
              <mc:Fallback>
                <p:oleObj name="Equation" r:id="rId7" imgW="2412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54981" y="3790514"/>
                        <a:ext cx="2413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140199"/>
              </p:ext>
            </p:extLst>
          </p:nvPr>
        </p:nvGraphicFramePr>
        <p:xfrm>
          <a:off x="4444599" y="5179725"/>
          <a:ext cx="2413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7" name="Equation" r:id="rId9" imgW="241200" imgH="241200" progId="Equation.DSMT4">
                  <p:embed/>
                </p:oleObj>
              </mc:Choice>
              <mc:Fallback>
                <p:oleObj name="Equation" r:id="rId9" imgW="24120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44599" y="5179725"/>
                        <a:ext cx="241300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1918756"/>
              </p:ext>
            </p:extLst>
          </p:nvPr>
        </p:nvGraphicFramePr>
        <p:xfrm>
          <a:off x="640806" y="5134834"/>
          <a:ext cx="2667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8" name="Equation" r:id="rId11" imgW="266400" imgH="228600" progId="Equation.DSMT4">
                  <p:embed/>
                </p:oleObj>
              </mc:Choice>
              <mc:Fallback>
                <p:oleObj name="Equation" r:id="rId11" imgW="2664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40806" y="5134834"/>
                        <a:ext cx="2667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256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874</TotalTime>
  <Words>244</Words>
  <Application>Microsoft Office PowerPoint</Application>
  <PresentationFormat>Widescreen</PresentationFormat>
  <Paragraphs>35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126</cp:revision>
  <dcterms:created xsi:type="dcterms:W3CDTF">2015-07-06T05:06:21Z</dcterms:created>
  <dcterms:modified xsi:type="dcterms:W3CDTF">2015-10-05T08:45:37Z</dcterms:modified>
</cp:coreProperties>
</file>