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2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5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71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69.wmf"/><Relationship Id="rId7" Type="http://schemas.openxmlformats.org/officeDocument/2006/relationships/image" Target="../media/image77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1.wmf"/><Relationship Id="rId9" Type="http://schemas.openxmlformats.org/officeDocument/2006/relationships/image" Target="../media/image7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image" Target="../media/image84.wmf"/><Relationship Id="rId7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Relationship Id="rId9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2" Type="http://schemas.openxmlformats.org/officeDocument/2006/relationships/image" Target="../media/image28.wmf"/><Relationship Id="rId16" Type="http://schemas.openxmlformats.org/officeDocument/2006/relationships/image" Target="../media/image26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26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26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26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48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53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4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55.bin"/><Relationship Id="rId21" Type="http://schemas.openxmlformats.org/officeDocument/2006/relationships/oleObject" Target="../embeddings/oleObject64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5.wmf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59.bin"/><Relationship Id="rId24" Type="http://schemas.openxmlformats.org/officeDocument/2006/relationships/oleObject" Target="../embeddings/oleObject66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58.wmf"/><Relationship Id="rId10" Type="http://schemas.openxmlformats.org/officeDocument/2006/relationships/image" Target="../media/image52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54.wmf"/><Relationship Id="rId22" Type="http://schemas.openxmlformats.org/officeDocument/2006/relationships/oleObject" Target="../embeddings/oleObject6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72.bin"/><Relationship Id="rId18" Type="http://schemas.openxmlformats.org/officeDocument/2006/relationships/image" Target="../media/image65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20" Type="http://schemas.openxmlformats.org/officeDocument/2006/relationships/image" Target="../media/image6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10" Type="http://schemas.openxmlformats.org/officeDocument/2006/relationships/image" Target="../media/image61.wmf"/><Relationship Id="rId19" Type="http://schemas.openxmlformats.org/officeDocument/2006/relationships/oleObject" Target="../embeddings/oleObject75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6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74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3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7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78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12" Type="http://schemas.openxmlformats.org/officeDocument/2006/relationships/image" Target="../media/image75.wmf"/><Relationship Id="rId17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7.wmf"/><Relationship Id="rId20" Type="http://schemas.openxmlformats.org/officeDocument/2006/relationships/image" Target="../media/image7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88.bin"/><Relationship Id="rId5" Type="http://schemas.openxmlformats.org/officeDocument/2006/relationships/oleObject" Target="../embeddings/oleObject85.bin"/><Relationship Id="rId15" Type="http://schemas.openxmlformats.org/officeDocument/2006/relationships/oleObject" Target="../embeddings/oleObject90.bin"/><Relationship Id="rId10" Type="http://schemas.openxmlformats.org/officeDocument/2006/relationships/image" Target="../media/image71.wmf"/><Relationship Id="rId19" Type="http://schemas.openxmlformats.org/officeDocument/2006/relationships/oleObject" Target="../embeddings/oleObject92.bin"/><Relationship Id="rId4" Type="http://schemas.openxmlformats.org/officeDocument/2006/relationships/image" Target="../media/image67.wmf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7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87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10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6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4.bin"/><Relationship Id="rId15" Type="http://schemas.openxmlformats.org/officeDocument/2006/relationships/oleObject" Target="../embeddings/oleObject99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8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106.bin"/><Relationship Id="rId18" Type="http://schemas.openxmlformats.org/officeDocument/2006/relationships/image" Target="../media/image91.wmf"/><Relationship Id="rId3" Type="http://schemas.openxmlformats.org/officeDocument/2006/relationships/oleObject" Target="../embeddings/oleObject101.bin"/><Relationship Id="rId7" Type="http://schemas.openxmlformats.org/officeDocument/2006/relationships/oleObject" Target="../embeddings/oleObject103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10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0.wmf"/><Relationship Id="rId20" Type="http://schemas.openxmlformats.org/officeDocument/2006/relationships/image" Target="../media/image92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105.bin"/><Relationship Id="rId5" Type="http://schemas.openxmlformats.org/officeDocument/2006/relationships/oleObject" Target="../embeddings/oleObject102.bin"/><Relationship Id="rId15" Type="http://schemas.openxmlformats.org/officeDocument/2006/relationships/oleObject" Target="../embeddings/oleObject107.bin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109.bin"/><Relationship Id="rId4" Type="http://schemas.openxmlformats.org/officeDocument/2006/relationships/image" Target="../media/image88.wmf"/><Relationship Id="rId9" Type="http://schemas.openxmlformats.org/officeDocument/2006/relationships/oleObject" Target="../embeddings/oleObject104.bin"/><Relationship Id="rId14" Type="http://schemas.openxmlformats.org/officeDocument/2006/relationships/image" Target="../media/image87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9.wmf"/><Relationship Id="rId26" Type="http://schemas.openxmlformats.org/officeDocument/2006/relationships/image" Target="../media/image23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34" Type="http://schemas.openxmlformats.org/officeDocument/2006/relationships/image" Target="../media/image26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3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2.wmf"/><Relationship Id="rId32" Type="http://schemas.openxmlformats.org/officeDocument/2006/relationships/image" Target="../media/image25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24.wmf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19.bin"/><Relationship Id="rId31" Type="http://schemas.openxmlformats.org/officeDocument/2006/relationships/oleObject" Target="../embeddings/oleObject26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23.bin"/><Relationship Id="rId30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oleObject" Target="../embeddings/oleObject28.bin"/><Relationship Id="rId21" Type="http://schemas.openxmlformats.org/officeDocument/2006/relationships/oleObject" Target="../embeddings/oleObject37.bin"/><Relationship Id="rId34" Type="http://schemas.openxmlformats.org/officeDocument/2006/relationships/image" Target="../media/image26.wmf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35.bin"/><Relationship Id="rId25" Type="http://schemas.openxmlformats.org/officeDocument/2006/relationships/oleObject" Target="../embeddings/oleObject39.bin"/><Relationship Id="rId3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4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37.wmf"/><Relationship Id="rId32" Type="http://schemas.openxmlformats.org/officeDocument/2006/relationships/image" Target="../media/image41.w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28" Type="http://schemas.openxmlformats.org/officeDocument/2006/relationships/image" Target="../media/image39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36.bin"/><Relationship Id="rId31" Type="http://schemas.openxmlformats.org/officeDocument/2006/relationships/oleObject" Target="../embeddings/oleObject42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40.bin"/><Relationship Id="rId30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9034" y="443753"/>
            <a:ext cx="680421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جلسه </a:t>
            </a: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اول</a:t>
            </a:r>
            <a:endParaRPr lang="en-US" sz="4000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300000"/>
              </a:lnSpc>
            </a:pP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استدلال در هندسه</a:t>
            </a:r>
            <a:endParaRPr lang="fa-IR" sz="4000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300000"/>
              </a:lnSpc>
            </a:pP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مدرس: معصومه اکبری صحت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68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95835" y="1738292"/>
            <a:ext cx="122861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ثابت کنید اندازه یک زاویه خارجی برابر با مجموع زوایای غیر مجاور داخلی آن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اثبات: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9" name="Equation" r:id="rId3" imgW="914400" imgH="410400" progId="Equation.DSMT4">
                  <p:embed/>
                </p:oleObj>
              </mc:Choice>
              <mc:Fallback>
                <p:oleObj name="Equation" r:id="rId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sosceles Triangle 1"/>
          <p:cNvSpPr/>
          <p:nvPr/>
        </p:nvSpPr>
        <p:spPr>
          <a:xfrm>
            <a:off x="1121146" y="4782155"/>
            <a:ext cx="1586752" cy="699247"/>
          </a:xfrm>
          <a:custGeom>
            <a:avLst/>
            <a:gdLst>
              <a:gd name="connsiteX0" fmla="*/ 0 w 1546411"/>
              <a:gd name="connsiteY0" fmla="*/ 658906 h 658906"/>
              <a:gd name="connsiteX1" fmla="*/ 773206 w 1546411"/>
              <a:gd name="connsiteY1" fmla="*/ 0 h 658906"/>
              <a:gd name="connsiteX2" fmla="*/ 1546411 w 1546411"/>
              <a:gd name="connsiteY2" fmla="*/ 658906 h 658906"/>
              <a:gd name="connsiteX3" fmla="*/ 0 w 1546411"/>
              <a:gd name="connsiteY3" fmla="*/ 658906 h 658906"/>
              <a:gd name="connsiteX0" fmla="*/ 0 w 2151528"/>
              <a:gd name="connsiteY0" fmla="*/ 658906 h 699247"/>
              <a:gd name="connsiteX1" fmla="*/ 773206 w 2151528"/>
              <a:gd name="connsiteY1" fmla="*/ 0 h 699247"/>
              <a:gd name="connsiteX2" fmla="*/ 2151528 w 2151528"/>
              <a:gd name="connsiteY2" fmla="*/ 699247 h 699247"/>
              <a:gd name="connsiteX3" fmla="*/ 0 w 2151528"/>
              <a:gd name="connsiteY3" fmla="*/ 658906 h 699247"/>
              <a:gd name="connsiteX0" fmla="*/ 0 w 2151528"/>
              <a:gd name="connsiteY0" fmla="*/ 887506 h 927847"/>
              <a:gd name="connsiteX1" fmla="*/ 275665 w 2151528"/>
              <a:gd name="connsiteY1" fmla="*/ 0 h 927847"/>
              <a:gd name="connsiteX2" fmla="*/ 2151528 w 2151528"/>
              <a:gd name="connsiteY2" fmla="*/ 927847 h 927847"/>
              <a:gd name="connsiteX3" fmla="*/ 0 w 2151528"/>
              <a:gd name="connsiteY3" fmla="*/ 887506 h 927847"/>
              <a:gd name="connsiteX0" fmla="*/ 0 w 2151528"/>
              <a:gd name="connsiteY0" fmla="*/ 685801 h 726142"/>
              <a:gd name="connsiteX1" fmla="*/ 262218 w 2151528"/>
              <a:gd name="connsiteY1" fmla="*/ 0 h 726142"/>
              <a:gd name="connsiteX2" fmla="*/ 2151528 w 2151528"/>
              <a:gd name="connsiteY2" fmla="*/ 726142 h 726142"/>
              <a:gd name="connsiteX3" fmla="*/ 0 w 2151528"/>
              <a:gd name="connsiteY3" fmla="*/ 685801 h 726142"/>
              <a:gd name="connsiteX0" fmla="*/ 0 w 1600199"/>
              <a:gd name="connsiteY0" fmla="*/ 685801 h 685801"/>
              <a:gd name="connsiteX1" fmla="*/ 262218 w 1600199"/>
              <a:gd name="connsiteY1" fmla="*/ 0 h 685801"/>
              <a:gd name="connsiteX2" fmla="*/ 1600199 w 1600199"/>
              <a:gd name="connsiteY2" fmla="*/ 645459 h 685801"/>
              <a:gd name="connsiteX3" fmla="*/ 0 w 1600199"/>
              <a:gd name="connsiteY3" fmla="*/ 685801 h 685801"/>
              <a:gd name="connsiteX0" fmla="*/ 0 w 1586752"/>
              <a:gd name="connsiteY0" fmla="*/ 685801 h 699247"/>
              <a:gd name="connsiteX1" fmla="*/ 262218 w 1586752"/>
              <a:gd name="connsiteY1" fmla="*/ 0 h 699247"/>
              <a:gd name="connsiteX2" fmla="*/ 1586752 w 1586752"/>
              <a:gd name="connsiteY2" fmla="*/ 699247 h 699247"/>
              <a:gd name="connsiteX3" fmla="*/ 0 w 1586752"/>
              <a:gd name="connsiteY3" fmla="*/ 685801 h 69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752" h="699247">
                <a:moveTo>
                  <a:pt x="0" y="685801"/>
                </a:moveTo>
                <a:lnTo>
                  <a:pt x="262218" y="0"/>
                </a:lnTo>
                <a:lnTo>
                  <a:pt x="1586752" y="699247"/>
                </a:lnTo>
                <a:lnTo>
                  <a:pt x="0" y="685801"/>
                </a:lnTo>
                <a:close/>
              </a:path>
            </a:pathLst>
          </a:cu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93299" y="5477639"/>
            <a:ext cx="927848" cy="37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746423"/>
              </p:ext>
            </p:extLst>
          </p:nvPr>
        </p:nvGraphicFramePr>
        <p:xfrm>
          <a:off x="1216396" y="4367178"/>
          <a:ext cx="281268" cy="28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0" name="Equation" r:id="rId5" imgW="368280" imgH="368280" progId="Equation.DSMT4">
                  <p:embed/>
                </p:oleObj>
              </mc:Choice>
              <mc:Fallback>
                <p:oleObj name="Equation" r:id="rId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6396" y="4367178"/>
                        <a:ext cx="281268" cy="281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585205"/>
              </p:ext>
            </p:extLst>
          </p:nvPr>
        </p:nvGraphicFramePr>
        <p:xfrm>
          <a:off x="2872348" y="5341908"/>
          <a:ext cx="252412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1" name="Equation" r:id="rId7" imgW="330120" imgH="355320" progId="Equation.DSMT4">
                  <p:embed/>
                </p:oleObj>
              </mc:Choice>
              <mc:Fallback>
                <p:oleObj name="Equation" r:id="rId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72348" y="5341908"/>
                        <a:ext cx="252412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81035"/>
              </p:ext>
            </p:extLst>
          </p:nvPr>
        </p:nvGraphicFramePr>
        <p:xfrm>
          <a:off x="963984" y="5549398"/>
          <a:ext cx="25241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2" name="Equation" r:id="rId9" imgW="330120" imgH="380880" progId="Equation.DSMT4">
                  <p:embed/>
                </p:oleObj>
              </mc:Choice>
              <mc:Fallback>
                <p:oleObj name="Equation" r:id="rId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3984" y="5549398"/>
                        <a:ext cx="252412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394266"/>
              </p:ext>
            </p:extLst>
          </p:nvPr>
        </p:nvGraphicFramePr>
        <p:xfrm>
          <a:off x="1243290" y="5226589"/>
          <a:ext cx="152400" cy="210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3" name="Equation" r:id="rId11" imgW="152280" imgH="342720" progId="Equation.DSMT4">
                  <p:embed/>
                </p:oleObj>
              </mc:Choice>
              <mc:Fallback>
                <p:oleObj name="Equation" r:id="rId11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43290" y="5226589"/>
                        <a:ext cx="152400" cy="210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458009"/>
              </p:ext>
            </p:extLst>
          </p:nvPr>
        </p:nvGraphicFramePr>
        <p:xfrm>
          <a:off x="993398" y="5087162"/>
          <a:ext cx="228600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4" name="Equation" r:id="rId13" imgW="228600" imgH="355320" progId="Equation.DSMT4">
                  <p:embed/>
                </p:oleObj>
              </mc:Choice>
              <mc:Fallback>
                <p:oleObj name="Equation" r:id="rId13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3398" y="5087162"/>
                        <a:ext cx="228600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803206"/>
              </p:ext>
            </p:extLst>
          </p:nvPr>
        </p:nvGraphicFramePr>
        <p:xfrm>
          <a:off x="3065650" y="4997836"/>
          <a:ext cx="3390900" cy="130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5" name="Equation" r:id="rId15" imgW="3390840" imgH="1358640" progId="Equation.DSMT4">
                  <p:embed/>
                </p:oleObj>
              </mc:Choice>
              <mc:Fallback>
                <p:oleObj name="Equation" r:id="rId15" imgW="3390840" imgH="1358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65650" y="4997836"/>
                        <a:ext cx="3390900" cy="1302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267515"/>
              </p:ext>
            </p:extLst>
          </p:nvPr>
        </p:nvGraphicFramePr>
        <p:xfrm>
          <a:off x="6543722" y="5613370"/>
          <a:ext cx="469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6" name="Equation" r:id="rId17" imgW="469800" imgH="291960" progId="Equation.DSMT4">
                  <p:embed/>
                </p:oleObj>
              </mc:Choice>
              <mc:Fallback>
                <p:oleObj name="Equation" r:id="rId17" imgW="46980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43722" y="5613370"/>
                        <a:ext cx="4699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600992"/>
              </p:ext>
            </p:extLst>
          </p:nvPr>
        </p:nvGraphicFramePr>
        <p:xfrm>
          <a:off x="7570695" y="5131779"/>
          <a:ext cx="4419600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7" name="Equation" r:id="rId19" imgW="4419360" imgH="1358640" progId="Equation.DSMT4">
                  <p:embed/>
                </p:oleObj>
              </mc:Choice>
              <mc:Fallback>
                <p:oleObj name="Equation" r:id="rId19" imgW="4419360" imgH="1358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70695" y="5131779"/>
                        <a:ext cx="4419600" cy="113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4014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72352" y="2567781"/>
            <a:ext cx="12286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مجموع زوایای خارجی یک مثلث برابر با 360 است .</a:t>
            </a:r>
          </a:p>
          <a:p>
            <a:pPr algn="r" rtl="1">
              <a:lnSpc>
                <a:spcPct val="200000"/>
              </a:lnSpc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3" imgW="914400" imgH="410400" progId="Equation.DSMT4">
                  <p:embed/>
                </p:oleObj>
              </mc:Choice>
              <mc:Fallback>
                <p:oleObj name="Equation" r:id="rId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3741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مساله: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اندازه زوایای روبه روی هم در یک چهارضلعی محدب برابر با مجموع اندازه های زوایای خارجی دو زاویه دیگر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است.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6" name="Equation" r:id="rId3" imgW="914400" imgH="410400" progId="Equation.DSMT4">
                  <p:embed/>
                </p:oleObj>
              </mc:Choice>
              <mc:Fallback>
                <p:oleObj name="Equation" r:id="rId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797499"/>
              </p:ext>
            </p:extLst>
          </p:nvPr>
        </p:nvGraphicFramePr>
        <p:xfrm>
          <a:off x="5211856" y="4257961"/>
          <a:ext cx="2882900" cy="41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7" name="Equation" r:id="rId5" imgW="2882880" imgH="609480" progId="Equation.DSMT4">
                  <p:embed/>
                </p:oleObj>
              </mc:Choice>
              <mc:Fallback>
                <p:oleObj name="Equation" r:id="rId5" imgW="288288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1856" y="4257961"/>
                        <a:ext cx="2882900" cy="412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 flipV="1">
            <a:off x="1532965" y="4114801"/>
            <a:ext cx="2043953" cy="134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46412" y="4128247"/>
            <a:ext cx="13448" cy="16674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985247" y="4155141"/>
            <a:ext cx="13447" cy="10757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559860" y="5230906"/>
            <a:ext cx="143883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532965" y="4128247"/>
            <a:ext cx="1425388" cy="111610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806147"/>
              </p:ext>
            </p:extLst>
          </p:nvPr>
        </p:nvGraphicFramePr>
        <p:xfrm>
          <a:off x="1197909" y="3891710"/>
          <a:ext cx="223091" cy="223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8" name="Equation" r:id="rId7" imgW="368280" imgH="368280" progId="Equation.DSMT4">
                  <p:embed/>
                </p:oleObj>
              </mc:Choice>
              <mc:Fallback>
                <p:oleObj name="Equation" r:id="rId7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7909" y="3891710"/>
                        <a:ext cx="223091" cy="2230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251879"/>
              </p:ext>
            </p:extLst>
          </p:nvPr>
        </p:nvGraphicFramePr>
        <p:xfrm>
          <a:off x="2958353" y="3850907"/>
          <a:ext cx="207962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9" name="Equation" r:id="rId9" imgW="342720" imgH="355320" progId="Equation.DSMT4">
                  <p:embed/>
                </p:oleObj>
              </mc:Choice>
              <mc:Fallback>
                <p:oleObj name="Equation" r:id="rId9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58353" y="3850907"/>
                        <a:ext cx="207962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89918"/>
              </p:ext>
            </p:extLst>
          </p:nvPr>
        </p:nvGraphicFramePr>
        <p:xfrm>
          <a:off x="1324628" y="5136403"/>
          <a:ext cx="201613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0" name="Equation" r:id="rId11" imgW="330120" imgH="355320" progId="Equation.DSMT4">
                  <p:embed/>
                </p:oleObj>
              </mc:Choice>
              <mc:Fallback>
                <p:oleObj name="Equation" r:id="rId11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24628" y="5136403"/>
                        <a:ext cx="201613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825425"/>
              </p:ext>
            </p:extLst>
          </p:nvPr>
        </p:nvGraphicFramePr>
        <p:xfrm>
          <a:off x="2998694" y="5257800"/>
          <a:ext cx="201613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1" name="Equation" r:id="rId13" imgW="330120" imgH="380880" progId="Equation.DSMT4">
                  <p:embed/>
                </p:oleObj>
              </mc:Choice>
              <mc:Fallback>
                <p:oleObj name="Equation" r:id="rId13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98694" y="5257800"/>
                        <a:ext cx="201613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269602"/>
              </p:ext>
            </p:extLst>
          </p:nvPr>
        </p:nvGraphicFramePr>
        <p:xfrm>
          <a:off x="1792942" y="4141693"/>
          <a:ext cx="152400" cy="196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2" name="Equation" r:id="rId15" imgW="152280" imgH="342720" progId="Equation.DSMT4">
                  <p:embed/>
                </p:oleObj>
              </mc:Choice>
              <mc:Fallback>
                <p:oleObj name="Equation" r:id="rId15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92942" y="4141693"/>
                        <a:ext cx="152400" cy="196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734304"/>
              </p:ext>
            </p:extLst>
          </p:nvPr>
        </p:nvGraphicFramePr>
        <p:xfrm>
          <a:off x="1602442" y="4356461"/>
          <a:ext cx="228600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3" name="Equation" r:id="rId17" imgW="228600" imgH="355320" progId="Equation.DSMT4">
                  <p:embed/>
                </p:oleObj>
              </mc:Choice>
              <mc:Fallback>
                <p:oleObj name="Equation" r:id="rId17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02442" y="4356461"/>
                        <a:ext cx="228600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643292"/>
              </p:ext>
            </p:extLst>
          </p:nvPr>
        </p:nvGraphicFramePr>
        <p:xfrm>
          <a:off x="1624855" y="5315230"/>
          <a:ext cx="228600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4" name="Equation" r:id="rId19" imgW="228600" imgH="355320" progId="Equation.DSMT4">
                  <p:embed/>
                </p:oleObj>
              </mc:Choice>
              <mc:Fallback>
                <p:oleObj name="Equation" r:id="rId19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24855" y="5315230"/>
                        <a:ext cx="228600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291639"/>
              </p:ext>
            </p:extLst>
          </p:nvPr>
        </p:nvGraphicFramePr>
        <p:xfrm>
          <a:off x="2518522" y="5020237"/>
          <a:ext cx="228600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5" name="Equation" r:id="rId21" imgW="228600" imgH="355320" progId="Equation.DSMT4">
                  <p:embed/>
                </p:oleObj>
              </mc:Choice>
              <mc:Fallback>
                <p:oleObj name="Equation" r:id="rId21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18522" y="5020237"/>
                        <a:ext cx="228600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58534"/>
              </p:ext>
            </p:extLst>
          </p:nvPr>
        </p:nvGraphicFramePr>
        <p:xfrm>
          <a:off x="2830046" y="4887959"/>
          <a:ext cx="15240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6" name="Equation" r:id="rId22" imgW="152280" imgH="342720" progId="Equation.DSMT4">
                  <p:embed/>
                </p:oleObj>
              </mc:Choice>
              <mc:Fallback>
                <p:oleObj name="Equation" r:id="rId22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30046" y="4887959"/>
                        <a:ext cx="15240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443280"/>
              </p:ext>
            </p:extLst>
          </p:nvPr>
        </p:nvGraphicFramePr>
        <p:xfrm>
          <a:off x="3086007" y="4162705"/>
          <a:ext cx="228600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7" name="Equation" r:id="rId24" imgW="228600" imgH="355320" progId="Equation.DSMT4">
                  <p:embed/>
                </p:oleObj>
              </mc:Choice>
              <mc:Fallback>
                <p:oleObj name="Equation" r:id="rId24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86007" y="4162705"/>
                        <a:ext cx="228600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46498" y="4208859"/>
            <a:ext cx="139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حکم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7842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اثبات: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قطر       را رسم می کنیم دو مثلث تشکیل می شود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2" name="Equation" r:id="rId3" imgW="914400" imgH="410400" progId="Equation.DSMT4">
                  <p:embed/>
                </p:oleObj>
              </mc:Choice>
              <mc:Fallback>
                <p:oleObj name="Equation" r:id="rId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097167"/>
              </p:ext>
            </p:extLst>
          </p:nvPr>
        </p:nvGraphicFramePr>
        <p:xfrm>
          <a:off x="10337426" y="2399231"/>
          <a:ext cx="447115" cy="253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3" name="Equation" r:id="rId5" imgW="672840" imgH="380880" progId="Equation.DSMT4">
                  <p:embed/>
                </p:oleObj>
              </mc:Choice>
              <mc:Fallback>
                <p:oleObj name="Equation" r:id="rId5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37426" y="2399231"/>
                        <a:ext cx="447115" cy="2530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183119"/>
              </p:ext>
            </p:extLst>
          </p:nvPr>
        </p:nvGraphicFramePr>
        <p:xfrm>
          <a:off x="11624984" y="3407323"/>
          <a:ext cx="338418" cy="418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4" name="Equation" r:id="rId7" imgW="482400" imgH="596880" progId="Equation.DSMT4">
                  <p:embed/>
                </p:oleObj>
              </mc:Choice>
              <mc:Fallback>
                <p:oleObj name="Equation" r:id="rId7" imgW="48240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624984" y="3407323"/>
                        <a:ext cx="338418" cy="418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997403"/>
              </p:ext>
            </p:extLst>
          </p:nvPr>
        </p:nvGraphicFramePr>
        <p:xfrm>
          <a:off x="8683317" y="3440927"/>
          <a:ext cx="855756" cy="32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5" name="Equation" r:id="rId9" imgW="990360" imgH="380880" progId="Equation.DSMT4">
                  <p:embed/>
                </p:oleObj>
              </mc:Choice>
              <mc:Fallback>
                <p:oleObj name="Equation" r:id="rId9" imgW="9903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83317" y="3440927"/>
                        <a:ext cx="855756" cy="32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085819" y="3137895"/>
            <a:ext cx="353019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زاویه خارجی مثلث               </a:t>
            </a:r>
            <a:r>
              <a:rPr lang="fa-IR" sz="2400" b="1" dirty="0" smtClean="0">
                <a:cs typeface="B Nazanin" panose="00000400000000000000" pitchFamily="2" charset="-78"/>
              </a:rPr>
              <a:t>پس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زاویه خارجی مثلث              پس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974195"/>
              </p:ext>
            </p:extLst>
          </p:nvPr>
        </p:nvGraphicFramePr>
        <p:xfrm>
          <a:off x="5663826" y="3196900"/>
          <a:ext cx="2247900" cy="1114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6" name="Equation" r:id="rId11" imgW="2247840" imgH="1358640" progId="Equation.DSMT4">
                  <p:embed/>
                </p:oleObj>
              </mc:Choice>
              <mc:Fallback>
                <p:oleObj name="Equation" r:id="rId11" imgW="2247840" imgH="1358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63826" y="3196900"/>
                        <a:ext cx="2247900" cy="1114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284514"/>
              </p:ext>
            </p:extLst>
          </p:nvPr>
        </p:nvGraphicFramePr>
        <p:xfrm>
          <a:off x="11624984" y="4154242"/>
          <a:ext cx="3190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7" name="Equation" r:id="rId13" imgW="457200" imgH="596880" progId="Equation.DSMT4">
                  <p:embed/>
                </p:oleObj>
              </mc:Choice>
              <mc:Fallback>
                <p:oleObj name="Equation" r:id="rId13" imgW="45720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624984" y="4154242"/>
                        <a:ext cx="3190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610145"/>
              </p:ext>
            </p:extLst>
          </p:nvPr>
        </p:nvGraphicFramePr>
        <p:xfrm>
          <a:off x="8710584" y="4162802"/>
          <a:ext cx="801221" cy="312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8" name="Equation" r:id="rId15" imgW="977760" imgH="380880" progId="Equation.DSMT4">
                  <p:embed/>
                </p:oleObj>
              </mc:Choice>
              <mc:Fallback>
                <p:oleObj name="Equation" r:id="rId15" imgW="9777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10584" y="4162802"/>
                        <a:ext cx="801221" cy="312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5663826" y="4474966"/>
            <a:ext cx="2247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58039"/>
              </p:ext>
            </p:extLst>
          </p:nvPr>
        </p:nvGraphicFramePr>
        <p:xfrm>
          <a:off x="4087905" y="4771886"/>
          <a:ext cx="4854819" cy="42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9" name="Equation" r:id="rId17" imgW="6502320" imgH="609480" progId="Equation.DSMT4">
                  <p:embed/>
                </p:oleObj>
              </mc:Choice>
              <mc:Fallback>
                <p:oleObj name="Equation" r:id="rId17" imgW="65023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87905" y="4771886"/>
                        <a:ext cx="4854819" cy="42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90724"/>
              </p:ext>
            </p:extLst>
          </p:nvPr>
        </p:nvGraphicFramePr>
        <p:xfrm>
          <a:off x="4147123" y="5494143"/>
          <a:ext cx="3033405" cy="448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0" name="Equation" r:id="rId19" imgW="3454200" imgH="609480" progId="Equation.DSMT4">
                  <p:embed/>
                </p:oleObj>
              </mc:Choice>
              <mc:Fallback>
                <p:oleObj name="Equation" r:id="rId19" imgW="345420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47123" y="5494143"/>
                        <a:ext cx="3033405" cy="448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7180528" y="5871899"/>
            <a:ext cx="107577" cy="16136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7301552" y="5494143"/>
            <a:ext cx="268941" cy="5525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197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نکات مثلث: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1- اندازه زاویه بین ارتفاع و نیمساز رسم شده از یک راس مثلث برابر نصف قدر مطلق تفاضل دو زاویه دیگر </a:t>
            </a:r>
          </a:p>
        </p:txBody>
      </p:sp>
      <p:sp>
        <p:nvSpPr>
          <p:cNvPr id="2" name="Isosceles Triangle 1"/>
          <p:cNvSpPr/>
          <p:nvPr/>
        </p:nvSpPr>
        <p:spPr>
          <a:xfrm>
            <a:off x="1277471" y="4545106"/>
            <a:ext cx="2393576" cy="1116106"/>
          </a:xfrm>
          <a:prstGeom prst="triangl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>
            <a:stCxn id="2" idx="0"/>
            <a:endCxn id="2" idx="3"/>
          </p:cNvCxnSpPr>
          <p:nvPr/>
        </p:nvCxnSpPr>
        <p:spPr>
          <a:xfrm>
            <a:off x="2474259" y="4545106"/>
            <a:ext cx="0" cy="1116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2" idx="0"/>
          </p:cNvCxnSpPr>
          <p:nvPr/>
        </p:nvCxnSpPr>
        <p:spPr>
          <a:xfrm>
            <a:off x="2474259" y="4545106"/>
            <a:ext cx="484467" cy="111610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415918"/>
              </p:ext>
            </p:extLst>
          </p:nvPr>
        </p:nvGraphicFramePr>
        <p:xfrm>
          <a:off x="2340347" y="4177645"/>
          <a:ext cx="267821" cy="267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4" name="Equation" r:id="rId3" imgW="368280" imgH="368280" progId="Equation.DSMT4">
                  <p:embed/>
                </p:oleObj>
              </mc:Choice>
              <mc:Fallback>
                <p:oleObj name="Equation" r:id="rId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0347" y="4177645"/>
                        <a:ext cx="267821" cy="267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327463"/>
              </p:ext>
            </p:extLst>
          </p:nvPr>
        </p:nvGraphicFramePr>
        <p:xfrm>
          <a:off x="1037757" y="5661212"/>
          <a:ext cx="2397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Equation" r:id="rId5" imgW="330120" imgH="355320" progId="Equation.DSMT4">
                  <p:embed/>
                </p:oleObj>
              </mc:Choice>
              <mc:Fallback>
                <p:oleObj name="Equation" r:id="rId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757" y="5661212"/>
                        <a:ext cx="23971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217613"/>
              </p:ext>
            </p:extLst>
          </p:nvPr>
        </p:nvGraphicFramePr>
        <p:xfrm>
          <a:off x="3619591" y="5661212"/>
          <a:ext cx="2397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6" name="Equation" r:id="rId7" imgW="330120" imgH="380880" progId="Equation.DSMT4">
                  <p:embed/>
                </p:oleObj>
              </mc:Choice>
              <mc:Fallback>
                <p:oleObj name="Equation" r:id="rId7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9591" y="5661212"/>
                        <a:ext cx="2397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398022"/>
              </p:ext>
            </p:extLst>
          </p:nvPr>
        </p:nvGraphicFramePr>
        <p:xfrm>
          <a:off x="2289263" y="5760852"/>
          <a:ext cx="267074" cy="241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7" name="Equation" r:id="rId9" imgW="393480" imgH="355320" progId="Equation.DSMT4">
                  <p:embed/>
                </p:oleObj>
              </mc:Choice>
              <mc:Fallback>
                <p:oleObj name="Equation" r:id="rId9" imgW="393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89263" y="5760852"/>
                        <a:ext cx="267074" cy="2412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758996"/>
              </p:ext>
            </p:extLst>
          </p:nvPr>
        </p:nvGraphicFramePr>
        <p:xfrm>
          <a:off x="2831026" y="5760852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8" name="Equation" r:id="rId11" imgW="317160" imgH="355320" progId="Equation.DSMT4">
                  <p:embed/>
                </p:oleObj>
              </mc:Choice>
              <mc:Fallback>
                <p:oleObj name="Equation" r:id="rId11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31026" y="5760852"/>
                        <a:ext cx="2159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222967"/>
              </p:ext>
            </p:extLst>
          </p:nvPr>
        </p:nvGraphicFramePr>
        <p:xfrm>
          <a:off x="2474258" y="4908176"/>
          <a:ext cx="221572" cy="194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9" name="Equation" r:id="rId13" imgW="317160" imgH="279360" progId="Equation.DSMT4">
                  <p:embed/>
                </p:oleObj>
              </mc:Choice>
              <mc:Fallback>
                <p:oleObj name="Equation" r:id="rId13" imgW="3171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74258" y="4908176"/>
                        <a:ext cx="221572" cy="194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76101"/>
              </p:ext>
            </p:extLst>
          </p:nvPr>
        </p:nvGraphicFramePr>
        <p:xfrm>
          <a:off x="5128981" y="4422401"/>
          <a:ext cx="138271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0" name="Equation" r:id="rId15" imgW="1625400" imgH="1143000" progId="Equation.DSMT4">
                  <p:embed/>
                </p:oleObj>
              </mc:Choice>
              <mc:Fallback>
                <p:oleObj name="Equation" r:id="rId15" imgW="162540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28981" y="4422401"/>
                        <a:ext cx="138271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107633"/>
              </p:ext>
            </p:extLst>
          </p:nvPr>
        </p:nvGraphicFramePr>
        <p:xfrm>
          <a:off x="9400615" y="4339851"/>
          <a:ext cx="1739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1" name="Equation" r:id="rId17" imgW="1739880" imgH="1054080" progId="Equation.DSMT4">
                  <p:embed/>
                </p:oleObj>
              </mc:Choice>
              <mc:Fallback>
                <p:oleObj name="Equation" r:id="rId17" imgW="1739880" imgH="1054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00615" y="4339851"/>
                        <a:ext cx="17399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56282" y="4446511"/>
            <a:ext cx="102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نیمساز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91860" y="5005667"/>
            <a:ext cx="102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ارتفاع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9081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2- اندازه زاویه بین نیمسازهای داخلی دو زاویه یک مثلث برابر است حاصل جمع نصف زاویه سوم با 90 درجه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      و        به ترتیب نیمسازهای زوایای       و       هستند.</a:t>
            </a:r>
          </a:p>
        </p:txBody>
      </p:sp>
      <p:sp>
        <p:nvSpPr>
          <p:cNvPr id="2" name="Isosceles Triangle 1"/>
          <p:cNvSpPr/>
          <p:nvPr/>
        </p:nvSpPr>
        <p:spPr>
          <a:xfrm>
            <a:off x="1277471" y="4545106"/>
            <a:ext cx="2393576" cy="1116106"/>
          </a:xfrm>
          <a:prstGeom prst="triangl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340347" y="4177645"/>
          <a:ext cx="267821" cy="267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Equation" r:id="rId3" imgW="368280" imgH="368280" progId="Equation.DSMT4">
                  <p:embed/>
                </p:oleObj>
              </mc:Choice>
              <mc:Fallback>
                <p:oleObj name="Equation" r:id="rId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0347" y="4177645"/>
                        <a:ext cx="267821" cy="267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1037757" y="5661212"/>
          <a:ext cx="2397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4" name="Equation" r:id="rId5" imgW="330120" imgH="355320" progId="Equation.DSMT4">
                  <p:embed/>
                </p:oleObj>
              </mc:Choice>
              <mc:Fallback>
                <p:oleObj name="Equation" r:id="rId5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757" y="5661212"/>
                        <a:ext cx="23971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619591" y="5661212"/>
          <a:ext cx="2397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5" name="Equation" r:id="rId7" imgW="330120" imgH="380880" progId="Equation.DSMT4">
                  <p:embed/>
                </p:oleObj>
              </mc:Choice>
              <mc:Fallback>
                <p:oleObj name="Equation" r:id="rId7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9591" y="5661212"/>
                        <a:ext cx="2397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889475"/>
              </p:ext>
            </p:extLst>
          </p:nvPr>
        </p:nvGraphicFramePr>
        <p:xfrm>
          <a:off x="2340347" y="4910687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6" name="Equation" r:id="rId9" imgW="317160" imgH="355320" progId="Equation.DSMT4">
                  <p:embed/>
                </p:oleObj>
              </mc:Choice>
              <mc:Fallback>
                <p:oleObj name="Equation" r:id="rId9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0347" y="4910687"/>
                        <a:ext cx="2159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149068"/>
              </p:ext>
            </p:extLst>
          </p:nvPr>
        </p:nvGraphicFramePr>
        <p:xfrm>
          <a:off x="5820337" y="4633244"/>
          <a:ext cx="1630362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7" name="Equation" r:id="rId11" imgW="1917360" imgH="1676160" progId="Equation.DSMT4">
                  <p:embed/>
                </p:oleObj>
              </mc:Choice>
              <mc:Fallback>
                <p:oleObj name="Equation" r:id="rId11" imgW="191736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20337" y="4633244"/>
                        <a:ext cx="1630362" cy="142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324843"/>
              </p:ext>
            </p:extLst>
          </p:nvPr>
        </p:nvGraphicFramePr>
        <p:xfrm>
          <a:off x="11465485" y="3178081"/>
          <a:ext cx="394821" cy="22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8" name="Equation" r:id="rId13" imgW="622080" imgH="355320" progId="Equation.DSMT4">
                  <p:embed/>
                </p:oleObj>
              </mc:Choice>
              <mc:Fallback>
                <p:oleObj name="Equation" r:id="rId13" imgW="6220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465485" y="3178081"/>
                        <a:ext cx="394821" cy="22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257024"/>
              </p:ext>
            </p:extLst>
          </p:nvPr>
        </p:nvGraphicFramePr>
        <p:xfrm>
          <a:off x="10737290" y="3162393"/>
          <a:ext cx="403225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9" name="Equation" r:id="rId15" imgW="634680" imgH="380880" progId="Equation.DSMT4">
                  <p:embed/>
                </p:oleObj>
              </mc:Choice>
              <mc:Fallback>
                <p:oleObj name="Equation" r:id="rId15" imgW="6346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737290" y="3162393"/>
                        <a:ext cx="403225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334633"/>
              </p:ext>
            </p:extLst>
          </p:nvPr>
        </p:nvGraphicFramePr>
        <p:xfrm>
          <a:off x="7487490" y="3040622"/>
          <a:ext cx="262218" cy="363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0" name="Equation" r:id="rId17" imgW="330120" imgH="457200" progId="Equation.DSMT4">
                  <p:embed/>
                </p:oleObj>
              </mc:Choice>
              <mc:Fallback>
                <p:oleObj name="Equation" r:id="rId17" imgW="3301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87490" y="3040622"/>
                        <a:ext cx="262218" cy="3630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34095"/>
              </p:ext>
            </p:extLst>
          </p:nvPr>
        </p:nvGraphicFramePr>
        <p:xfrm>
          <a:off x="6951899" y="3021106"/>
          <a:ext cx="26193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1" name="Equation" r:id="rId19" imgW="330120" imgH="482400" progId="Equation.DSMT4">
                  <p:embed/>
                </p:oleObj>
              </mc:Choice>
              <mc:Fallback>
                <p:oleObj name="Equation" r:id="rId19" imgW="3301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51899" y="3021106"/>
                        <a:ext cx="261937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>
            <a:stCxn id="2" idx="2"/>
          </p:cNvCxnSpPr>
          <p:nvPr/>
        </p:nvCxnSpPr>
        <p:spPr>
          <a:xfrm flipV="1">
            <a:off x="1277471" y="5236499"/>
            <a:ext cx="1145329" cy="42471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" idx="4"/>
          </p:cNvCxnSpPr>
          <p:nvPr/>
        </p:nvCxnSpPr>
        <p:spPr>
          <a:xfrm flipH="1" flipV="1">
            <a:off x="2422800" y="5236499"/>
            <a:ext cx="1248247" cy="42471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225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اندازه زاویه بین دو نیمساز زاویه های خارجی یک مثلث با تفاضل نصف زاویه سوم از 90 درجه برابر است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       و         امتداد زوایای خارجی        و       هستند.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496214"/>
              </p:ext>
            </p:extLst>
          </p:nvPr>
        </p:nvGraphicFramePr>
        <p:xfrm>
          <a:off x="5396561" y="4433782"/>
          <a:ext cx="1609725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1" name="Equation" r:id="rId3" imgW="1892160" imgH="1676160" progId="Equation.DSMT4">
                  <p:embed/>
                </p:oleObj>
              </mc:Choice>
              <mc:Fallback>
                <p:oleObj name="Equation" r:id="rId3" imgW="189216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6561" y="4433782"/>
                        <a:ext cx="1609725" cy="142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037974"/>
              </p:ext>
            </p:extLst>
          </p:nvPr>
        </p:nvGraphicFramePr>
        <p:xfrm>
          <a:off x="11464925" y="3170238"/>
          <a:ext cx="395288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2" name="Equation" r:id="rId5" imgW="622080" imgH="380880" progId="Equation.DSMT4">
                  <p:embed/>
                </p:oleObj>
              </mc:Choice>
              <mc:Fallback>
                <p:oleObj name="Equation" r:id="rId5" imgW="6220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64925" y="3170238"/>
                        <a:ext cx="395288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9021"/>
              </p:ext>
            </p:extLst>
          </p:nvPr>
        </p:nvGraphicFramePr>
        <p:xfrm>
          <a:off x="10745788" y="3170238"/>
          <a:ext cx="3873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Equation" r:id="rId7" imgW="609480" imgH="355320" progId="Equation.DSMT4">
                  <p:embed/>
                </p:oleObj>
              </mc:Choice>
              <mc:Fallback>
                <p:oleObj name="Equation" r:id="rId7" imgW="6094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45788" y="3170238"/>
                        <a:ext cx="3873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425151"/>
              </p:ext>
            </p:extLst>
          </p:nvPr>
        </p:nvGraphicFramePr>
        <p:xfrm>
          <a:off x="8039568" y="3113180"/>
          <a:ext cx="26193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Equation" r:id="rId9" imgW="330120" imgH="380880" progId="Equation.DSMT4">
                  <p:embed/>
                </p:oleObj>
              </mc:Choice>
              <mc:Fallback>
                <p:oleObj name="Equation" r:id="rId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39568" y="3113180"/>
                        <a:ext cx="261937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787849"/>
              </p:ext>
            </p:extLst>
          </p:nvPr>
        </p:nvGraphicFramePr>
        <p:xfrm>
          <a:off x="7450699" y="3113180"/>
          <a:ext cx="261937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5" name="Equation" r:id="rId11" imgW="330120" imgH="355320" progId="Equation.DSMT4">
                  <p:embed/>
                </p:oleObj>
              </mc:Choice>
              <mc:Fallback>
                <p:oleObj name="Equation" r:id="rId11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0699" y="3113180"/>
                        <a:ext cx="261937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941294" y="5146569"/>
            <a:ext cx="2877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osceles Triangle 7"/>
          <p:cNvSpPr/>
          <p:nvPr/>
        </p:nvSpPr>
        <p:spPr>
          <a:xfrm>
            <a:off x="1385047" y="4208929"/>
            <a:ext cx="1963270" cy="897298"/>
          </a:xfrm>
          <a:custGeom>
            <a:avLst/>
            <a:gdLst>
              <a:gd name="connsiteX0" fmla="*/ 0 w 1169894"/>
              <a:gd name="connsiteY0" fmla="*/ 897298 h 897298"/>
              <a:gd name="connsiteX1" fmla="*/ 584947 w 1169894"/>
              <a:gd name="connsiteY1" fmla="*/ 0 h 897298"/>
              <a:gd name="connsiteX2" fmla="*/ 1169894 w 1169894"/>
              <a:gd name="connsiteY2" fmla="*/ 897298 h 897298"/>
              <a:gd name="connsiteX3" fmla="*/ 0 w 1169894"/>
              <a:gd name="connsiteY3" fmla="*/ 897298 h 897298"/>
              <a:gd name="connsiteX0" fmla="*/ 0 w 1398494"/>
              <a:gd name="connsiteY0" fmla="*/ 883851 h 897298"/>
              <a:gd name="connsiteX1" fmla="*/ 813547 w 1398494"/>
              <a:gd name="connsiteY1" fmla="*/ 0 h 897298"/>
              <a:gd name="connsiteX2" fmla="*/ 1398494 w 1398494"/>
              <a:gd name="connsiteY2" fmla="*/ 897298 h 897298"/>
              <a:gd name="connsiteX3" fmla="*/ 0 w 1398494"/>
              <a:gd name="connsiteY3" fmla="*/ 883851 h 897298"/>
              <a:gd name="connsiteX0" fmla="*/ 0 w 1963270"/>
              <a:gd name="connsiteY0" fmla="*/ 883851 h 897298"/>
              <a:gd name="connsiteX1" fmla="*/ 813547 w 1963270"/>
              <a:gd name="connsiteY1" fmla="*/ 0 h 897298"/>
              <a:gd name="connsiteX2" fmla="*/ 1963270 w 1963270"/>
              <a:gd name="connsiteY2" fmla="*/ 897298 h 897298"/>
              <a:gd name="connsiteX3" fmla="*/ 0 w 1963270"/>
              <a:gd name="connsiteY3" fmla="*/ 883851 h 89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270" h="897298">
                <a:moveTo>
                  <a:pt x="0" y="883851"/>
                </a:moveTo>
                <a:lnTo>
                  <a:pt x="813547" y="0"/>
                </a:lnTo>
                <a:lnTo>
                  <a:pt x="1963270" y="897298"/>
                </a:lnTo>
                <a:lnTo>
                  <a:pt x="0" y="883851"/>
                </a:lnTo>
                <a:close/>
              </a:path>
            </a:pathLst>
          </a:cu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739588" y="3953435"/>
            <a:ext cx="1640541" cy="27835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388997" y="3993777"/>
            <a:ext cx="1672016" cy="274319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139141"/>
              </p:ext>
            </p:extLst>
          </p:nvPr>
        </p:nvGraphicFramePr>
        <p:xfrm>
          <a:off x="2125755" y="3855053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6" name="Equation" r:id="rId13" imgW="368280" imgH="368280" progId="Equation.DSMT4">
                  <p:embed/>
                </p:oleObj>
              </mc:Choice>
              <mc:Fallback>
                <p:oleObj name="Equation" r:id="rId13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25755" y="3855053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549649"/>
              </p:ext>
            </p:extLst>
          </p:nvPr>
        </p:nvGraphicFramePr>
        <p:xfrm>
          <a:off x="1271541" y="5212649"/>
          <a:ext cx="22701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7" name="Equation" r:id="rId15" imgW="330120" imgH="380880" progId="Equation.DSMT4">
                  <p:embed/>
                </p:oleObj>
              </mc:Choice>
              <mc:Fallback>
                <p:oleObj name="Equation" r:id="rId15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71541" y="5212649"/>
                        <a:ext cx="22701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013099"/>
              </p:ext>
            </p:extLst>
          </p:nvPr>
        </p:nvGraphicFramePr>
        <p:xfrm>
          <a:off x="3348317" y="5212649"/>
          <a:ext cx="2270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8" name="Equation" r:id="rId17" imgW="330120" imgH="355320" progId="Equation.DSMT4">
                  <p:embed/>
                </p:oleObj>
              </mc:Choice>
              <mc:Fallback>
                <p:oleObj name="Equation" r:id="rId1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48317" y="5212649"/>
                        <a:ext cx="2270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4658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2728" y="2029899"/>
            <a:ext cx="12286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4- اندازه زاویه بین نیمساز داخلی یک زاویه با نیمساز زاویه خارجی زاویه دیگر با نصف زاویه سوم برابر است 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     نیمساز زاویه داخلی     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    نیمساز زاویه خارجی       است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581163"/>
              </p:ext>
            </p:extLst>
          </p:nvPr>
        </p:nvGraphicFramePr>
        <p:xfrm>
          <a:off x="4969855" y="4038218"/>
          <a:ext cx="993775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0" name="Equation" r:id="rId3" imgW="1168200" imgH="1676160" progId="Equation.DSMT4">
                  <p:embed/>
                </p:oleObj>
              </mc:Choice>
              <mc:Fallback>
                <p:oleObj name="Equation" r:id="rId3" imgW="1168200" imgH="1676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69855" y="4038218"/>
                        <a:ext cx="993775" cy="142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549373"/>
              </p:ext>
            </p:extLst>
          </p:nvPr>
        </p:nvGraphicFramePr>
        <p:xfrm>
          <a:off x="11461750" y="3178175"/>
          <a:ext cx="403225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1" name="Equation" r:id="rId5" imgW="634680" imgH="355320" progId="Equation.DSMT4">
                  <p:embed/>
                </p:oleObj>
              </mc:Choice>
              <mc:Fallback>
                <p:oleObj name="Equation" r:id="rId5" imgW="6346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61750" y="3178175"/>
                        <a:ext cx="403225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954650"/>
              </p:ext>
            </p:extLst>
          </p:nvPr>
        </p:nvGraphicFramePr>
        <p:xfrm>
          <a:off x="9077793" y="3113180"/>
          <a:ext cx="261937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2" name="Equation" r:id="rId7" imgW="330120" imgH="355320" progId="Equation.DSMT4">
                  <p:embed/>
                </p:oleObj>
              </mc:Choice>
              <mc:Fallback>
                <p:oleObj name="Equation" r:id="rId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77793" y="3113180"/>
                        <a:ext cx="261937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941294" y="5146569"/>
            <a:ext cx="2877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185339"/>
              </p:ext>
            </p:extLst>
          </p:nvPr>
        </p:nvGraphicFramePr>
        <p:xfrm>
          <a:off x="2931180" y="3380845"/>
          <a:ext cx="254374" cy="25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3" name="Equation" r:id="rId9" imgW="368280" imgH="368280" progId="Equation.DSMT4">
                  <p:embed/>
                </p:oleObj>
              </mc:Choice>
              <mc:Fallback>
                <p:oleObj name="Equation" r:id="rId9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31180" y="3380845"/>
                        <a:ext cx="254374" cy="254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543843"/>
              </p:ext>
            </p:extLst>
          </p:nvPr>
        </p:nvGraphicFramePr>
        <p:xfrm>
          <a:off x="2596871" y="5198681"/>
          <a:ext cx="22701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4" name="Equation" r:id="rId11" imgW="330120" imgH="380880" progId="Equation.DSMT4">
                  <p:embed/>
                </p:oleObj>
              </mc:Choice>
              <mc:Fallback>
                <p:oleObj name="Equation" r:id="rId11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96871" y="5198681"/>
                        <a:ext cx="22701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752040"/>
              </p:ext>
            </p:extLst>
          </p:nvPr>
        </p:nvGraphicFramePr>
        <p:xfrm>
          <a:off x="1449247" y="5198681"/>
          <a:ext cx="2270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Equation" r:id="rId13" imgW="330120" imgH="355320" progId="Equation.DSMT4">
                  <p:embed/>
                </p:oleObj>
              </mc:Choice>
              <mc:Fallback>
                <p:oleObj name="Equation" r:id="rId13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49247" y="5198681"/>
                        <a:ext cx="2270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418973"/>
              </p:ext>
            </p:extLst>
          </p:nvPr>
        </p:nvGraphicFramePr>
        <p:xfrm>
          <a:off x="9071816" y="3830634"/>
          <a:ext cx="2619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Equation" r:id="rId15" imgW="330120" imgH="380880" progId="Equation.DSMT4">
                  <p:embed/>
                </p:oleObj>
              </mc:Choice>
              <mc:Fallback>
                <p:oleObj name="Equation" r:id="rId15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71816" y="3830634"/>
                        <a:ext cx="26193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916336"/>
              </p:ext>
            </p:extLst>
          </p:nvPr>
        </p:nvGraphicFramePr>
        <p:xfrm>
          <a:off x="11565123" y="3892546"/>
          <a:ext cx="419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7" name="Equation" r:id="rId17" imgW="660240" imgH="380880" progId="Equation.DSMT4">
                  <p:embed/>
                </p:oleObj>
              </mc:Choice>
              <mc:Fallback>
                <p:oleObj name="Equation" r:id="rId17" imgW="6602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565123" y="3892546"/>
                        <a:ext cx="4191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sosceles Triangle 1"/>
          <p:cNvSpPr/>
          <p:nvPr/>
        </p:nvSpPr>
        <p:spPr>
          <a:xfrm>
            <a:off x="1562753" y="3742335"/>
            <a:ext cx="1425388" cy="1386766"/>
          </a:xfrm>
          <a:custGeom>
            <a:avLst/>
            <a:gdLst>
              <a:gd name="connsiteX0" fmla="*/ 0 w 1210235"/>
              <a:gd name="connsiteY0" fmla="*/ 1037142 h 1037142"/>
              <a:gd name="connsiteX1" fmla="*/ 605118 w 1210235"/>
              <a:gd name="connsiteY1" fmla="*/ 0 h 1037142"/>
              <a:gd name="connsiteX2" fmla="*/ 1210235 w 1210235"/>
              <a:gd name="connsiteY2" fmla="*/ 1037142 h 1037142"/>
              <a:gd name="connsiteX3" fmla="*/ 0 w 1210235"/>
              <a:gd name="connsiteY3" fmla="*/ 1037142 h 1037142"/>
              <a:gd name="connsiteX0" fmla="*/ 0 w 1425388"/>
              <a:gd name="connsiteY0" fmla="*/ 1386766 h 1386766"/>
              <a:gd name="connsiteX1" fmla="*/ 1425388 w 1425388"/>
              <a:gd name="connsiteY1" fmla="*/ 0 h 1386766"/>
              <a:gd name="connsiteX2" fmla="*/ 1210235 w 1425388"/>
              <a:gd name="connsiteY2" fmla="*/ 1386766 h 1386766"/>
              <a:gd name="connsiteX3" fmla="*/ 0 w 1425388"/>
              <a:gd name="connsiteY3" fmla="*/ 1386766 h 138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388" h="1386766">
                <a:moveTo>
                  <a:pt x="0" y="1386766"/>
                </a:moveTo>
                <a:lnTo>
                  <a:pt x="1425388" y="0"/>
                </a:lnTo>
                <a:lnTo>
                  <a:pt x="1210235" y="1386766"/>
                </a:lnTo>
                <a:lnTo>
                  <a:pt x="0" y="1386766"/>
                </a:lnTo>
                <a:close/>
              </a:path>
            </a:pathLst>
          </a:cu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2" idx="0"/>
          </p:cNvCxnSpPr>
          <p:nvPr/>
        </p:nvCxnSpPr>
        <p:spPr>
          <a:xfrm flipV="1">
            <a:off x="1562753" y="4013196"/>
            <a:ext cx="1825906" cy="11159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" idx="2"/>
          </p:cNvCxnSpPr>
          <p:nvPr/>
        </p:nvCxnSpPr>
        <p:spPr>
          <a:xfrm flipV="1">
            <a:off x="2772988" y="4013196"/>
            <a:ext cx="594936" cy="11159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551125"/>
              </p:ext>
            </p:extLst>
          </p:nvPr>
        </p:nvGraphicFramePr>
        <p:xfrm>
          <a:off x="3388659" y="3921661"/>
          <a:ext cx="204607" cy="212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8" name="Equation" r:id="rId19" imgW="342720" imgH="355320" progId="Equation.DSMT4">
                  <p:embed/>
                </p:oleObj>
              </mc:Choice>
              <mc:Fallback>
                <p:oleObj name="Equation" r:id="rId19" imgW="3427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88659" y="3921661"/>
                        <a:ext cx="204607" cy="212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315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3916" y="-1640540"/>
            <a:ext cx="6804212" cy="6478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6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6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4733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00201"/>
            <a:ext cx="12017188" cy="527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استدلال استقرایی: </a:t>
            </a:r>
            <a:r>
              <a:rPr lang="fa-IR" sz="2400" b="1" dirty="0" smtClean="0">
                <a:cs typeface="B Nazanin" panose="00000400000000000000" pitchFamily="2" charset="-78"/>
              </a:rPr>
              <a:t>روشی که در آن نتیجه گیری کلی بر مبنای مجموعه محدودی از مشاهدات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استدلال استنتاجی: </a:t>
            </a:r>
            <a:r>
              <a:rPr lang="fa-IR" sz="2400" b="1" dirty="0" smtClean="0">
                <a:cs typeface="B Nazanin" panose="00000400000000000000" pitchFamily="2" charset="-78"/>
              </a:rPr>
              <a:t>روشی که نتیجه گیری کلی بر مبنای مفاهیمی است که درستی آنها را از قبل پذیرفته ایم.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نکته: </a:t>
            </a:r>
            <a:r>
              <a:rPr lang="fa-IR" sz="2400" b="1" dirty="0" smtClean="0">
                <a:cs typeface="B Nazanin" panose="00000400000000000000" pitchFamily="2" charset="-78"/>
              </a:rPr>
              <a:t>نتایج استدلال استنتاجی همیشه قابل قبول هستند اما گاهی تنایج حاصل از استقرا درست نیستند.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هندسه گاهی اوقات نمی توانیم بعضی ازمفاهیم و واژه ها را تعریف کنیم و آنها را بدون تعریف می پذیریم مانند نقطه ، خط، شکل.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اصول: </a:t>
            </a:r>
            <a:r>
              <a:rPr lang="fa-IR" sz="2400" b="1" dirty="0" smtClean="0">
                <a:cs typeface="B Nazanin" panose="00000400000000000000" pitchFamily="2" charset="-78"/>
              </a:rPr>
              <a:t>حقایقی که درستی آنها را بدون اثبات پذیرفته ایم برای مثال از دو نقطه فقط یک خط می گذرد یک اصل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678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74459" y="2353235"/>
            <a:ext cx="3415553" cy="133125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 flipH="1">
            <a:off x="3267635" y="3018865"/>
            <a:ext cx="806824" cy="672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58553" y="2757254"/>
            <a:ext cx="3227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cs typeface="B Nazanin" panose="00000400000000000000" pitchFamily="2" charset="-78"/>
              </a:rPr>
              <a:t>استدلال استنتاجی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26342" y="2757254"/>
            <a:ext cx="1264023" cy="529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cs typeface="B Nazanin" panose="00000400000000000000" pitchFamily="2" charset="-78"/>
              </a:rPr>
              <a:t>قضیه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cxnSp>
        <p:nvCxnSpPr>
          <p:cNvPr id="11" name="Straight Arrow Connector 10"/>
          <p:cNvCxnSpPr>
            <a:stCxn id="4" idx="7"/>
          </p:cNvCxnSpPr>
          <p:nvPr/>
        </p:nvCxnSpPr>
        <p:spPr>
          <a:xfrm flipV="1">
            <a:off x="6989816" y="1949824"/>
            <a:ext cx="500196" cy="598369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89816" y="1545804"/>
            <a:ext cx="352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cs typeface="B Nazanin" panose="00000400000000000000" pitchFamily="2" charset="-78"/>
              </a:rPr>
              <a:t>واژه های تعریف نشده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7497649" y="2980788"/>
            <a:ext cx="952913" cy="38076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495885" y="2719178"/>
            <a:ext cx="352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cs typeface="B Nazanin" panose="00000400000000000000" pitchFamily="2" charset="-78"/>
              </a:rPr>
              <a:t>واژه های تعریف شده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239914" y="3344872"/>
            <a:ext cx="845836" cy="31827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191085" y="3465932"/>
            <a:ext cx="352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cs typeface="B Nazanin" panose="00000400000000000000" pitchFamily="2" charset="-78"/>
              </a:rPr>
              <a:t>اصول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91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6789" y="2393576"/>
            <a:ext cx="105111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 </a:t>
            </a:r>
            <a:r>
              <a:rPr lang="fa-IR" sz="2800" b="1" dirty="0" smtClean="0">
                <a:cs typeface="B Nazanin" panose="00000400000000000000" pitchFamily="2" charset="-78"/>
              </a:rPr>
              <a:t>نتایج حاصل از استدلال استنتاجی را قضیه می نامیم.</a:t>
            </a:r>
          </a:p>
          <a:p>
            <a:pPr algn="r" rtl="1">
              <a:lnSpc>
                <a:spcPct val="20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زاویه: </a:t>
            </a:r>
            <a:r>
              <a:rPr lang="fa-IR" sz="2800" b="1" dirty="0" smtClean="0">
                <a:cs typeface="B Nazanin" panose="00000400000000000000" pitchFamily="2" charset="-78"/>
              </a:rPr>
              <a:t>اجتماع دو نیم خط که در یک راست</a:t>
            </a:r>
            <a:r>
              <a:rPr lang="fa-IR" sz="2800" b="1" dirty="0">
                <a:cs typeface="B Nazanin" panose="00000400000000000000" pitchFamily="2" charset="-78"/>
              </a:rPr>
              <a:t>ا</a:t>
            </a:r>
            <a:r>
              <a:rPr lang="fa-IR" sz="2800" b="1" dirty="0" smtClean="0">
                <a:cs typeface="B Nazanin" panose="00000400000000000000" pitchFamily="2" charset="-78"/>
              </a:rPr>
              <a:t> نیستند و مبدا مشترک دارند.</a:t>
            </a:r>
          </a:p>
        </p:txBody>
      </p:sp>
    </p:spTree>
    <p:extLst>
      <p:ext uri="{BB962C8B-B14F-4D97-AF65-F5344CB8AC3E}">
        <p14:creationId xmlns:p14="http://schemas.microsoft.com/office/powerpoint/2010/main" val="410651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68941" y="1546412"/>
            <a:ext cx="122861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وضعیت دو زاویه نسبت به هم: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1- متمم: مجموع دو زاویه برابر 90 درجه باشد.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2- مکمل: مجموع دو زاویه 180 درجه باشد.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مجاور: دو زاویه با راس و یک ضلع مشترک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4- مجانب: دو زاویه مجاور که مکمل یکدیگرند.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5- قضیه: الف: متمم های دو زاویه برابر ، با هم برابرند .ب) مکمل های دو زاویه برابر با هم برابرند.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6- نیمساز: نیم خطی درون زاویه که از راس زاویه رسم می شود و زاویه را به دو قسمت برابر تقسیم می کند.</a:t>
            </a:r>
          </a:p>
        </p:txBody>
      </p:sp>
    </p:spTree>
    <p:extLst>
      <p:ext uri="{BB962C8B-B14F-4D97-AF65-F5344CB8AC3E}">
        <p14:creationId xmlns:p14="http://schemas.microsoft.com/office/powerpoint/2010/main" val="331789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4130" y="1748118"/>
            <a:ext cx="122861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 </a:t>
            </a:r>
            <a:r>
              <a:rPr lang="fa-IR" sz="2400" b="1" dirty="0" smtClean="0">
                <a:cs typeface="B Nazanin" panose="00000400000000000000" pitchFamily="2" charset="-78"/>
              </a:rPr>
              <a:t>نیمسازهای دو زاویه ی مجانب بر هم عمودند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979639"/>
              </p:ext>
            </p:extLst>
          </p:nvPr>
        </p:nvGraphicFramePr>
        <p:xfrm>
          <a:off x="4797985" y="3046319"/>
          <a:ext cx="698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7" name="Equation" r:id="rId3" imgW="698400" imgH="469800" progId="Equation.DSMT4">
                  <p:embed/>
                </p:oleObj>
              </mc:Choice>
              <mc:Fallback>
                <p:oleObj name="Equation" r:id="rId3" imgW="6984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7985" y="3046319"/>
                        <a:ext cx="698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65377" y="2992999"/>
            <a:ext cx="1062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نیمساز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076563"/>
              </p:ext>
            </p:extLst>
          </p:nvPr>
        </p:nvGraphicFramePr>
        <p:xfrm>
          <a:off x="6427695" y="3114909"/>
          <a:ext cx="584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8" name="Equation" r:id="rId5" imgW="583920" imgH="279360" progId="Equation.DSMT4">
                  <p:embed/>
                </p:oleObj>
              </mc:Choice>
              <mc:Fallback>
                <p:oleObj name="Equation" r:id="rId5" imgW="58392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7695" y="3114909"/>
                        <a:ext cx="5842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294661"/>
              </p:ext>
            </p:extLst>
          </p:nvPr>
        </p:nvGraphicFramePr>
        <p:xfrm>
          <a:off x="4794623" y="4022436"/>
          <a:ext cx="673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9" name="Equation" r:id="rId7" imgW="672840" imgH="380880" progId="Equation.DSMT4">
                  <p:embed/>
                </p:oleObj>
              </mc:Choice>
              <mc:Fallback>
                <p:oleObj name="Equation" r:id="rId7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4623" y="4022436"/>
                        <a:ext cx="6731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67723" y="3951326"/>
            <a:ext cx="1062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نیمساز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912828"/>
              </p:ext>
            </p:extLst>
          </p:nvPr>
        </p:nvGraphicFramePr>
        <p:xfrm>
          <a:off x="6510994" y="3982281"/>
          <a:ext cx="406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0" name="Equation" r:id="rId9" imgW="406080" imgH="342720" progId="Equation.DSMT4">
                  <p:embed/>
                </p:oleObj>
              </mc:Choice>
              <mc:Fallback>
                <p:oleObj name="Equation" r:id="rId9" imgW="4060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0994" y="3982281"/>
                        <a:ext cx="4064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18565" y="3832412"/>
            <a:ext cx="2958353" cy="13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922929" y="2733167"/>
            <a:ext cx="874059" cy="11126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954741" y="2486782"/>
            <a:ext cx="981635" cy="1359077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922929" y="3046319"/>
            <a:ext cx="1383740" cy="786093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231446"/>
              </p:ext>
            </p:extLst>
          </p:nvPr>
        </p:nvGraphicFramePr>
        <p:xfrm>
          <a:off x="691403" y="2282759"/>
          <a:ext cx="190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Equation" r:id="rId11" imgW="190440" imgH="342720" progId="Equation.DSMT4">
                  <p:embed/>
                </p:oleObj>
              </mc:Choice>
              <mc:Fallback>
                <p:oleObj name="Equation" r:id="rId11" imgW="19044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1403" y="2282759"/>
                        <a:ext cx="1905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119036"/>
              </p:ext>
            </p:extLst>
          </p:nvPr>
        </p:nvGraphicFramePr>
        <p:xfrm>
          <a:off x="2898961" y="2527477"/>
          <a:ext cx="241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Equation" r:id="rId13" imgW="241200" imgH="253800" progId="Equation.DSMT4">
                  <p:embed/>
                </p:oleObj>
              </mc:Choice>
              <mc:Fallback>
                <p:oleObj name="Equation" r:id="rId13" imgW="2412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98961" y="2527477"/>
                        <a:ext cx="2413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11546"/>
              </p:ext>
            </p:extLst>
          </p:nvPr>
        </p:nvGraphicFramePr>
        <p:xfrm>
          <a:off x="3348503" y="2899620"/>
          <a:ext cx="368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3" name="Equation" r:id="rId15" imgW="368280" imgH="266400" progId="Equation.DSMT4">
                  <p:embed/>
                </p:oleObj>
              </mc:Choice>
              <mc:Fallback>
                <p:oleObj name="Equation" r:id="rId15" imgW="3682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48503" y="2899620"/>
                        <a:ext cx="368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732178"/>
              </p:ext>
            </p:extLst>
          </p:nvPr>
        </p:nvGraphicFramePr>
        <p:xfrm>
          <a:off x="1837018" y="3866164"/>
          <a:ext cx="241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4" name="Equation" r:id="rId17" imgW="241200" imgH="279360" progId="Equation.DSMT4">
                  <p:embed/>
                </p:oleObj>
              </mc:Choice>
              <mc:Fallback>
                <p:oleObj name="Equation" r:id="rId17" imgW="24120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37018" y="3866164"/>
                        <a:ext cx="241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356751"/>
              </p:ext>
            </p:extLst>
          </p:nvPr>
        </p:nvGraphicFramePr>
        <p:xfrm>
          <a:off x="491565" y="3899731"/>
          <a:ext cx="254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5" name="Equation" r:id="rId19" imgW="253800" imgH="253800" progId="Equation.DSMT4">
                  <p:embed/>
                </p:oleObj>
              </mc:Choice>
              <mc:Fallback>
                <p:oleObj name="Equation" r:id="rId19" imgW="2538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1565" y="3899731"/>
                        <a:ext cx="254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682812"/>
              </p:ext>
            </p:extLst>
          </p:nvPr>
        </p:nvGraphicFramePr>
        <p:xfrm>
          <a:off x="3569448" y="3909658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Equation" r:id="rId21" imgW="266400" imgH="355320" progId="Equation.DSMT4">
                  <p:embed/>
                </p:oleObj>
              </mc:Choice>
              <mc:Fallback>
                <p:oleObj name="Equation" r:id="rId21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69448" y="3909658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5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73424" y="1220127"/>
            <a:ext cx="122861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زوایای متقابل به راس: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دو زاویه با راس مشترک که امتداد اضلاع یکی اضلاع دیگری باشد               و            دو زاویه متقابل به راس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هستند.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قضیه: زوایایی متقابل به راس با هم برابرند.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قضیه خطوط موازی و مورب: اگر       و       دو خط موازی باشند که خط مورب       آنها را قطع می کند در این صورت زوایای زیر با هم برابرند.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عکس قضیه نیز برقرار است. </a:t>
            </a:r>
          </a:p>
          <a:p>
            <a:pPr algn="r" rtl="1">
              <a:lnSpc>
                <a:spcPct val="20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251313"/>
              </p:ext>
            </p:extLst>
          </p:nvPr>
        </p:nvGraphicFramePr>
        <p:xfrm>
          <a:off x="4524930" y="2247061"/>
          <a:ext cx="698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7" name="Equation" r:id="rId3" imgW="698400" imgH="469800" progId="Equation.DSMT4">
                  <p:embed/>
                </p:oleObj>
              </mc:Choice>
              <mc:Fallback>
                <p:oleObj name="Equation" r:id="rId3" imgW="6984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4930" y="2247061"/>
                        <a:ext cx="698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17318"/>
              </p:ext>
            </p:extLst>
          </p:nvPr>
        </p:nvGraphicFramePr>
        <p:xfrm>
          <a:off x="3538812" y="2248932"/>
          <a:ext cx="622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8" name="Equation" r:id="rId5" imgW="622080" imgH="342720" progId="Equation.DSMT4">
                  <p:embed/>
                </p:oleObj>
              </mc:Choice>
              <mc:Fallback>
                <p:oleObj name="Equation" r:id="rId5" imgW="6220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8812" y="2248932"/>
                        <a:ext cx="622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046239"/>
              </p:ext>
            </p:extLst>
          </p:nvPr>
        </p:nvGraphicFramePr>
        <p:xfrm>
          <a:off x="8299449" y="4481905"/>
          <a:ext cx="320115" cy="417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9" name="Equation" r:id="rId7" imgW="419040" imgH="545760" progId="Equation.DSMT4">
                  <p:embed/>
                </p:oleObj>
              </mc:Choice>
              <mc:Fallback>
                <p:oleObj name="Equation" r:id="rId7" imgW="4190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99449" y="4481905"/>
                        <a:ext cx="320115" cy="417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645146"/>
              </p:ext>
            </p:extLst>
          </p:nvPr>
        </p:nvGraphicFramePr>
        <p:xfrm>
          <a:off x="7724961" y="4481513"/>
          <a:ext cx="3492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0" name="Equation" r:id="rId9" imgW="457200" imgH="545760" progId="Equation.DSMT4">
                  <p:embed/>
                </p:oleObj>
              </mc:Choice>
              <mc:Fallback>
                <p:oleObj name="Equation" r:id="rId9" imgW="4572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24961" y="4481513"/>
                        <a:ext cx="3492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515514"/>
              </p:ext>
            </p:extLst>
          </p:nvPr>
        </p:nvGraphicFramePr>
        <p:xfrm>
          <a:off x="3849962" y="4461483"/>
          <a:ext cx="265556" cy="297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1" name="Equation" r:id="rId11" imgW="317160" imgH="355320" progId="Equation.DSMT4">
                  <p:embed/>
                </p:oleObj>
              </mc:Choice>
              <mc:Fallback>
                <p:oleObj name="Equation" r:id="rId11" imgW="31716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49962" y="4461483"/>
                        <a:ext cx="265556" cy="297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766482" y="5244353"/>
            <a:ext cx="2772330" cy="403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9929" y="6483106"/>
            <a:ext cx="264907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707776" y="4899025"/>
            <a:ext cx="739589" cy="19589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168408"/>
              </p:ext>
            </p:extLst>
          </p:nvPr>
        </p:nvGraphicFramePr>
        <p:xfrm>
          <a:off x="2416549" y="4886233"/>
          <a:ext cx="286871" cy="385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2" name="Equation" r:id="rId13" imgW="406080" imgH="545760" progId="Equation.DSMT4">
                  <p:embed/>
                </p:oleObj>
              </mc:Choice>
              <mc:Fallback>
                <p:oleObj name="Equation" r:id="rId13" imgW="40608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16549" y="4886233"/>
                        <a:ext cx="286871" cy="385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868466"/>
              </p:ext>
            </p:extLst>
          </p:nvPr>
        </p:nvGraphicFramePr>
        <p:xfrm>
          <a:off x="1821888" y="5210408"/>
          <a:ext cx="3143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3" name="Equation" r:id="rId15" imgW="444240" imgH="545760" progId="Equation.DSMT4">
                  <p:embed/>
                </p:oleObj>
              </mc:Choice>
              <mc:Fallback>
                <p:oleObj name="Equation" r:id="rId15" imgW="4442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21888" y="5210408"/>
                        <a:ext cx="3143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82637"/>
              </p:ext>
            </p:extLst>
          </p:nvPr>
        </p:nvGraphicFramePr>
        <p:xfrm>
          <a:off x="2308458" y="5305255"/>
          <a:ext cx="2778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4" name="Equation" r:id="rId17" imgW="393480" imgH="545760" progId="Equation.DSMT4">
                  <p:embed/>
                </p:oleObj>
              </mc:Choice>
              <mc:Fallback>
                <p:oleObj name="Equation" r:id="rId17" imgW="39348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08458" y="5305255"/>
                        <a:ext cx="2778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08718"/>
              </p:ext>
            </p:extLst>
          </p:nvPr>
        </p:nvGraphicFramePr>
        <p:xfrm>
          <a:off x="2010801" y="4811853"/>
          <a:ext cx="2508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5" name="Equation" r:id="rId19" imgW="355320" imgH="545760" progId="Equation.DSMT4">
                  <p:embed/>
                </p:oleObj>
              </mc:Choice>
              <mc:Fallback>
                <p:oleObj name="Equation" r:id="rId19" imgW="3553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10801" y="4811853"/>
                        <a:ext cx="2508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807399"/>
              </p:ext>
            </p:extLst>
          </p:nvPr>
        </p:nvGraphicFramePr>
        <p:xfrm>
          <a:off x="1393451" y="6435094"/>
          <a:ext cx="3143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6" name="Equation" r:id="rId21" imgW="444240" imgH="545760" progId="Equation.DSMT4">
                  <p:embed/>
                </p:oleObj>
              </mc:Choice>
              <mc:Fallback>
                <p:oleObj name="Equation" r:id="rId21" imgW="4442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93451" y="6435094"/>
                        <a:ext cx="3143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058231"/>
              </p:ext>
            </p:extLst>
          </p:nvPr>
        </p:nvGraphicFramePr>
        <p:xfrm>
          <a:off x="1970319" y="6103739"/>
          <a:ext cx="3317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7" name="Equation" r:id="rId23" imgW="469800" imgH="545760" progId="Equation.DSMT4">
                  <p:embed/>
                </p:oleObj>
              </mc:Choice>
              <mc:Fallback>
                <p:oleObj name="Equation" r:id="rId23" imgW="4698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70319" y="6103739"/>
                        <a:ext cx="3317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697979"/>
              </p:ext>
            </p:extLst>
          </p:nvPr>
        </p:nvGraphicFramePr>
        <p:xfrm>
          <a:off x="1565833" y="6012189"/>
          <a:ext cx="2968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8" name="Equation" r:id="rId25" imgW="419040" imgH="545760" progId="Equation.DSMT4">
                  <p:embed/>
                </p:oleObj>
              </mc:Choice>
              <mc:Fallback>
                <p:oleObj name="Equation" r:id="rId25" imgW="4190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65833" y="6012189"/>
                        <a:ext cx="2968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55619"/>
              </p:ext>
            </p:extLst>
          </p:nvPr>
        </p:nvGraphicFramePr>
        <p:xfrm>
          <a:off x="1854106" y="6506865"/>
          <a:ext cx="2778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9" name="Equation" r:id="rId27" imgW="393480" imgH="545760" progId="Equation.DSMT4">
                  <p:embed/>
                </p:oleObj>
              </mc:Choice>
              <mc:Fallback>
                <p:oleObj name="Equation" r:id="rId27" imgW="39348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854106" y="6506865"/>
                        <a:ext cx="2778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271038"/>
              </p:ext>
            </p:extLst>
          </p:nvPr>
        </p:nvGraphicFramePr>
        <p:xfrm>
          <a:off x="3764420" y="5063156"/>
          <a:ext cx="320115" cy="417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0" name="Equation" r:id="rId29" imgW="419040" imgH="545760" progId="Equation.DSMT4">
                  <p:embed/>
                </p:oleObj>
              </mc:Choice>
              <mc:Fallback>
                <p:oleObj name="Equation" r:id="rId29" imgW="41904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4420" y="5063156"/>
                        <a:ext cx="320115" cy="417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495607"/>
              </p:ext>
            </p:extLst>
          </p:nvPr>
        </p:nvGraphicFramePr>
        <p:xfrm>
          <a:off x="3563652" y="6217719"/>
          <a:ext cx="3492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1" name="Equation" r:id="rId30" imgW="457200" imgH="545760" progId="Equation.DSMT4">
                  <p:embed/>
                </p:oleObj>
              </mc:Choice>
              <mc:Fallback>
                <p:oleObj name="Equation" r:id="rId30" imgW="4572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63652" y="6217719"/>
                        <a:ext cx="3492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451094"/>
              </p:ext>
            </p:extLst>
          </p:nvPr>
        </p:nvGraphicFramePr>
        <p:xfrm>
          <a:off x="4056520" y="5480276"/>
          <a:ext cx="4457700" cy="111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2" name="Equation" r:id="rId31" imgW="4457520" imgH="2095200" progId="Equation.DSMT4">
                  <p:embed/>
                </p:oleObj>
              </mc:Choice>
              <mc:Fallback>
                <p:oleObj name="Equation" r:id="rId31" imgW="4457520" imgH="2095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056520" y="5480276"/>
                        <a:ext cx="4457700" cy="1119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315981"/>
              </p:ext>
            </p:extLst>
          </p:nvPr>
        </p:nvGraphicFramePr>
        <p:xfrm>
          <a:off x="4737100" y="2363788"/>
          <a:ext cx="228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3" name="Equation" r:id="rId33" imgW="228600" imgH="406080" progId="Equation.DSMT4">
                  <p:embed/>
                </p:oleObj>
              </mc:Choice>
              <mc:Fallback>
                <p:oleObj name="Equation" r:id="rId33" imgW="2286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37100" y="2363788"/>
                        <a:ext cx="2286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939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92741" y="1529702"/>
            <a:ext cx="122861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عکس قضیه خطوط موازی: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اگر یکی از روابط بالا برقرار باشد آن گاه                  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قضیه: </a:t>
            </a:r>
            <a:r>
              <a:rPr lang="fa-IR" sz="2400" b="1" dirty="0" smtClean="0">
                <a:cs typeface="B Nazanin" panose="00000400000000000000" pitchFamily="2" charset="-78"/>
              </a:rPr>
              <a:t>مجموع زوایای داخلی یک مثلث 180 درجه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اثبات: </a:t>
            </a:r>
            <a:r>
              <a:rPr lang="fa-IR" sz="2400" b="1" dirty="0" smtClean="0">
                <a:cs typeface="B Nazanin" panose="00000400000000000000" pitchFamily="2" charset="-78"/>
              </a:rPr>
              <a:t>خطی موازی ضلع        رسم می کنیم سه زاویه                            تشکیل می شود.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928981"/>
              </p:ext>
            </p:extLst>
          </p:nvPr>
        </p:nvGraphicFramePr>
        <p:xfrm>
          <a:off x="6873127" y="2544660"/>
          <a:ext cx="1066800" cy="390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5" name="Equation" r:id="rId3" imgW="1066680" imgH="583920" progId="Equation.DSMT4">
                  <p:embed/>
                </p:oleObj>
              </mc:Choice>
              <mc:Fallback>
                <p:oleObj name="Equation" r:id="rId3" imgW="106668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3127" y="2544660"/>
                        <a:ext cx="1066800" cy="390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252669"/>
              </p:ext>
            </p:extLst>
          </p:nvPr>
        </p:nvGraphicFramePr>
        <p:xfrm>
          <a:off x="9038664" y="4073955"/>
          <a:ext cx="495300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6" name="Equation" r:id="rId5" imgW="634680" imgH="380880" progId="Equation.DSMT4">
                  <p:embed/>
                </p:oleObj>
              </mc:Choice>
              <mc:Fallback>
                <p:oleObj name="Equation" r:id="rId5" imgW="63468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38664" y="4073955"/>
                        <a:ext cx="495300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998173"/>
              </p:ext>
            </p:extLst>
          </p:nvPr>
        </p:nvGraphicFramePr>
        <p:xfrm>
          <a:off x="4890994" y="4009540"/>
          <a:ext cx="1803400" cy="426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7" name="Equation" r:id="rId7" imgW="1803240" imgH="609480" progId="Equation.DSMT4">
                  <p:embed/>
                </p:oleObj>
              </mc:Choice>
              <mc:Fallback>
                <p:oleObj name="Equation" r:id="rId7" imgW="18032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90994" y="4009540"/>
                        <a:ext cx="1803400" cy="426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sosceles Triangle 9"/>
          <p:cNvSpPr/>
          <p:nvPr/>
        </p:nvSpPr>
        <p:spPr>
          <a:xfrm>
            <a:off x="1048871" y="5029199"/>
            <a:ext cx="2178424" cy="1089212"/>
          </a:xfrm>
          <a:prstGeom prst="triangl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035423" y="5029200"/>
            <a:ext cx="2218765" cy="1344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 rot="20177984">
            <a:off x="2465909" y="4855513"/>
            <a:ext cx="266147" cy="253332"/>
            <a:chOff x="2649071" y="1305793"/>
            <a:chExt cx="242047" cy="227172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2796988" y="1305793"/>
              <a:ext cx="94130" cy="219531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2649071" y="1532965"/>
              <a:ext cx="24204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876600"/>
              </p:ext>
            </p:extLst>
          </p:nvPr>
        </p:nvGraphicFramePr>
        <p:xfrm>
          <a:off x="1735809" y="5042647"/>
          <a:ext cx="1524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8" name="Equation" r:id="rId9" imgW="152280" imgH="342720" progId="Equation.DSMT4">
                  <p:embed/>
                </p:oleObj>
              </mc:Choice>
              <mc:Fallback>
                <p:oleObj name="Equation" r:id="rId9" imgW="1522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35809" y="5042647"/>
                        <a:ext cx="15240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163429"/>
              </p:ext>
            </p:extLst>
          </p:nvPr>
        </p:nvGraphicFramePr>
        <p:xfrm>
          <a:off x="2069211" y="5152445"/>
          <a:ext cx="228600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9" name="Equation" r:id="rId11" imgW="228600" imgH="355320" progId="Equation.DSMT4">
                  <p:embed/>
                </p:oleObj>
              </mc:Choice>
              <mc:Fallback>
                <p:oleObj name="Equation" r:id="rId11" imgW="2286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9211" y="5152445"/>
                        <a:ext cx="228600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018636"/>
              </p:ext>
            </p:extLst>
          </p:nvPr>
        </p:nvGraphicFramePr>
        <p:xfrm>
          <a:off x="2353920" y="5035765"/>
          <a:ext cx="254000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0" name="Equation" r:id="rId13" imgW="253800" imgH="355320" progId="Equation.DSMT4">
                  <p:embed/>
                </p:oleObj>
              </mc:Choice>
              <mc:Fallback>
                <p:oleObj name="Equation" r:id="rId13" imgW="2538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53920" y="5035765"/>
                        <a:ext cx="254000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04342"/>
              </p:ext>
            </p:extLst>
          </p:nvPr>
        </p:nvGraphicFramePr>
        <p:xfrm>
          <a:off x="1975539" y="4621758"/>
          <a:ext cx="281268" cy="281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1" name="Equation" r:id="rId15" imgW="368280" imgH="368280" progId="Equation.DSMT4">
                  <p:embed/>
                </p:oleObj>
              </mc:Choice>
              <mc:Fallback>
                <p:oleObj name="Equation" r:id="rId15" imgW="3682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75539" y="4621758"/>
                        <a:ext cx="281268" cy="281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434124"/>
              </p:ext>
            </p:extLst>
          </p:nvPr>
        </p:nvGraphicFramePr>
        <p:xfrm>
          <a:off x="660539" y="6118411"/>
          <a:ext cx="252413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2" name="Equation" r:id="rId17" imgW="330120" imgH="355320" progId="Equation.DSMT4">
                  <p:embed/>
                </p:oleObj>
              </mc:Choice>
              <mc:Fallback>
                <p:oleObj name="Equation" r:id="rId17" imgW="330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0539" y="6118411"/>
                        <a:ext cx="252413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127270"/>
              </p:ext>
            </p:extLst>
          </p:nvPr>
        </p:nvGraphicFramePr>
        <p:xfrm>
          <a:off x="3254188" y="6159825"/>
          <a:ext cx="252412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3" name="Equation" r:id="rId19" imgW="330120" imgH="380880" progId="Equation.DSMT4">
                  <p:embed/>
                </p:oleObj>
              </mc:Choice>
              <mc:Fallback>
                <p:oleObj name="Equation" r:id="rId19" imgW="33012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54188" y="6159825"/>
                        <a:ext cx="252412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Group 43"/>
          <p:cNvGrpSpPr/>
          <p:nvPr/>
        </p:nvGrpSpPr>
        <p:grpSpPr>
          <a:xfrm rot="20177984">
            <a:off x="2347846" y="5958797"/>
            <a:ext cx="266147" cy="253332"/>
            <a:chOff x="2649071" y="1305793"/>
            <a:chExt cx="242047" cy="227172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796988" y="1305793"/>
              <a:ext cx="94130" cy="219531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2649071" y="1532965"/>
              <a:ext cx="242047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941535"/>
              </p:ext>
            </p:extLst>
          </p:nvPr>
        </p:nvGraphicFramePr>
        <p:xfrm>
          <a:off x="3401421" y="4852968"/>
          <a:ext cx="2047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4" name="Equation" r:id="rId21" imgW="266400" imgH="368280" progId="Equation.DSMT4">
                  <p:embed/>
                </p:oleObj>
              </mc:Choice>
              <mc:Fallback>
                <p:oleObj name="Equation" r:id="rId21" imgW="26640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01421" y="4852968"/>
                        <a:ext cx="2047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224948"/>
              </p:ext>
            </p:extLst>
          </p:nvPr>
        </p:nvGraphicFramePr>
        <p:xfrm>
          <a:off x="4447427" y="4812707"/>
          <a:ext cx="2959100" cy="447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5" name="Equation" r:id="rId23" imgW="2958840" imgH="672840" progId="Equation.DSMT4">
                  <p:embed/>
                </p:oleObj>
              </mc:Choice>
              <mc:Fallback>
                <p:oleObj name="Equation" r:id="rId23" imgW="295884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47427" y="4812707"/>
                        <a:ext cx="2959100" cy="447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833182"/>
              </p:ext>
            </p:extLst>
          </p:nvPr>
        </p:nvGraphicFramePr>
        <p:xfrm>
          <a:off x="4406386" y="5915991"/>
          <a:ext cx="2882900" cy="407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6" name="Equation" r:id="rId25" imgW="2882880" imgH="672840" progId="Equation.DSMT4">
                  <p:embed/>
                </p:oleObj>
              </mc:Choice>
              <mc:Fallback>
                <p:oleObj name="Equation" r:id="rId25" imgW="288288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06386" y="5915991"/>
                        <a:ext cx="2882900" cy="407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16712"/>
              </p:ext>
            </p:extLst>
          </p:nvPr>
        </p:nvGraphicFramePr>
        <p:xfrm>
          <a:off x="8324693" y="4762252"/>
          <a:ext cx="3467100" cy="975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7" name="Equation" r:id="rId27" imgW="3466800" imgH="1358640" progId="Equation.DSMT4">
                  <p:embed/>
                </p:oleObj>
              </mc:Choice>
              <mc:Fallback>
                <p:oleObj name="Equation" r:id="rId27" imgW="3466800" imgH="1358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24693" y="4762252"/>
                        <a:ext cx="3467100" cy="975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976916" y="5232006"/>
            <a:ext cx="2825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خط مورب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296159"/>
              </p:ext>
            </p:extLst>
          </p:nvPr>
        </p:nvGraphicFramePr>
        <p:xfrm>
          <a:off x="5115033" y="5305498"/>
          <a:ext cx="474009" cy="268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8" name="Equation" r:id="rId29" imgW="672840" imgH="380880" progId="Equation.DSMT4">
                  <p:embed/>
                </p:oleObj>
              </mc:Choice>
              <mc:Fallback>
                <p:oleObj name="Equation" r:id="rId29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115033" y="5305498"/>
                        <a:ext cx="474009" cy="268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704239"/>
              </p:ext>
            </p:extLst>
          </p:nvPr>
        </p:nvGraphicFramePr>
        <p:xfrm>
          <a:off x="5115033" y="6391461"/>
          <a:ext cx="46672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9" name="Equation" r:id="rId31" imgW="660240" imgH="368280" progId="Equation.DSMT4">
                  <p:embed/>
                </p:oleObj>
              </mc:Choice>
              <mc:Fallback>
                <p:oleObj name="Equation" r:id="rId31" imgW="66024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15033" y="6391461"/>
                        <a:ext cx="466725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3935614" y="6312240"/>
            <a:ext cx="2825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خط مورب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79152"/>
              </p:ext>
            </p:extLst>
          </p:nvPr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0" name="Equation" r:id="rId33" imgW="914400" imgH="410400" progId="Equation.DSMT4">
                  <p:embed/>
                </p:oleObj>
              </mc:Choice>
              <mc:Fallback>
                <p:oleObj name="Equation" r:id="rId3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>
            <a:off x="11285426" y="5663806"/>
            <a:ext cx="163530" cy="1849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11448956" y="5391603"/>
            <a:ext cx="207972" cy="4204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68941" y="2362200"/>
            <a:ext cx="12286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زاویه خارجی: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زاویه ای که از امتداد دادن یک ضلع مثلث به وجود می آید.</a:t>
            </a:r>
          </a:p>
          <a:p>
            <a:pPr algn="r" rtl="1">
              <a:lnSpc>
                <a:spcPct val="20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4394200" y="2362200"/>
          <a:ext cx="914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Equation" r:id="rId3" imgW="914400" imgH="410400" progId="Equation.DSMT4">
                  <p:embed/>
                </p:oleObj>
              </mc:Choice>
              <mc:Fallback>
                <p:oleObj name="Equation" r:id="rId3" imgW="914400" imgH="410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sosceles Triangle 1"/>
          <p:cNvSpPr/>
          <p:nvPr/>
        </p:nvSpPr>
        <p:spPr>
          <a:xfrm>
            <a:off x="847166" y="3845859"/>
            <a:ext cx="2151528" cy="699247"/>
          </a:xfrm>
          <a:custGeom>
            <a:avLst/>
            <a:gdLst>
              <a:gd name="connsiteX0" fmla="*/ 0 w 1546411"/>
              <a:gd name="connsiteY0" fmla="*/ 658906 h 658906"/>
              <a:gd name="connsiteX1" fmla="*/ 773206 w 1546411"/>
              <a:gd name="connsiteY1" fmla="*/ 0 h 658906"/>
              <a:gd name="connsiteX2" fmla="*/ 1546411 w 1546411"/>
              <a:gd name="connsiteY2" fmla="*/ 658906 h 658906"/>
              <a:gd name="connsiteX3" fmla="*/ 0 w 1546411"/>
              <a:gd name="connsiteY3" fmla="*/ 658906 h 658906"/>
              <a:gd name="connsiteX0" fmla="*/ 0 w 2151528"/>
              <a:gd name="connsiteY0" fmla="*/ 658906 h 699247"/>
              <a:gd name="connsiteX1" fmla="*/ 773206 w 2151528"/>
              <a:gd name="connsiteY1" fmla="*/ 0 h 699247"/>
              <a:gd name="connsiteX2" fmla="*/ 2151528 w 2151528"/>
              <a:gd name="connsiteY2" fmla="*/ 699247 h 699247"/>
              <a:gd name="connsiteX3" fmla="*/ 0 w 2151528"/>
              <a:gd name="connsiteY3" fmla="*/ 658906 h 69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28" h="699247">
                <a:moveTo>
                  <a:pt x="0" y="658906"/>
                </a:moveTo>
                <a:lnTo>
                  <a:pt x="773206" y="0"/>
                </a:lnTo>
                <a:lnTo>
                  <a:pt x="2151528" y="699247"/>
                </a:lnTo>
                <a:lnTo>
                  <a:pt x="0" y="658906"/>
                </a:lnTo>
                <a:close/>
              </a:path>
            </a:pathLst>
          </a:cu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2" idx="2"/>
          </p:cNvCxnSpPr>
          <p:nvPr/>
        </p:nvCxnSpPr>
        <p:spPr>
          <a:xfrm>
            <a:off x="2998694" y="4545106"/>
            <a:ext cx="1395506" cy="134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483038" y="3859332"/>
            <a:ext cx="2825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زاویه خارجی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8617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595</Words>
  <Application>Microsoft Office PowerPoint</Application>
  <PresentationFormat>Widescreen</PresentationFormat>
  <Paragraphs>65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 Nazanin</vt:lpstr>
      <vt:lpstr>B Titr</vt:lpstr>
      <vt:lpstr>Calibri</vt:lpstr>
      <vt:lpstr>Calibri Light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162</cp:revision>
  <dcterms:created xsi:type="dcterms:W3CDTF">2015-07-06T05:06:21Z</dcterms:created>
  <dcterms:modified xsi:type="dcterms:W3CDTF">2015-10-05T08:42:11Z</dcterms:modified>
</cp:coreProperties>
</file>