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6" r:id="rId4"/>
    <p:sldId id="287" r:id="rId5"/>
    <p:sldId id="289" r:id="rId6"/>
    <p:sldId id="290" r:id="rId7"/>
    <p:sldId id="292" r:id="rId8"/>
    <p:sldId id="294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434" autoAdjust="0"/>
  </p:normalViewPr>
  <p:slideViewPr>
    <p:cSldViewPr snapToGrid="0">
      <p:cViewPr varScale="1">
        <p:scale>
          <a:sx n="74" d="100"/>
          <a:sy n="74" d="100"/>
        </p:scale>
        <p:origin x="60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7.wmf"/><Relationship Id="rId7" Type="http://schemas.openxmlformats.org/officeDocument/2006/relationships/image" Target="../media/image12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1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7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9.wmf"/><Relationship Id="rId10" Type="http://schemas.openxmlformats.org/officeDocument/2006/relationships/image" Target="../media/image20.wmf"/><Relationship Id="rId4" Type="http://schemas.openxmlformats.org/officeDocument/2006/relationships/image" Target="../media/image8.wmf"/><Relationship Id="rId9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2" Type="http://schemas.openxmlformats.org/officeDocument/2006/relationships/image" Target="../media/image34.wmf"/><Relationship Id="rId1" Type="http://schemas.openxmlformats.org/officeDocument/2006/relationships/image" Target="../media/image5.wmf"/><Relationship Id="rId6" Type="http://schemas.openxmlformats.org/officeDocument/2006/relationships/image" Target="../media/image36.wmf"/><Relationship Id="rId5" Type="http://schemas.openxmlformats.org/officeDocument/2006/relationships/image" Target="../media/image9.wmf"/><Relationship Id="rId10" Type="http://schemas.openxmlformats.org/officeDocument/2006/relationships/image" Target="../media/image40.wmf"/><Relationship Id="rId4" Type="http://schemas.openxmlformats.org/officeDocument/2006/relationships/image" Target="../media/image8.wmf"/><Relationship Id="rId9" Type="http://schemas.openxmlformats.org/officeDocument/2006/relationships/image" Target="../media/image3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15.bin"/><Relationship Id="rId18" Type="http://schemas.openxmlformats.org/officeDocument/2006/relationships/oleObject" Target="../embeddings/oleObject19.bin"/><Relationship Id="rId3" Type="http://schemas.openxmlformats.org/officeDocument/2006/relationships/oleObject" Target="../embeddings/oleObject10.bin"/><Relationship Id="rId21" Type="http://schemas.openxmlformats.org/officeDocument/2006/relationships/image" Target="../media/image12.wmf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8.bin"/><Relationship Id="rId25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14.bin"/><Relationship Id="rId24" Type="http://schemas.openxmlformats.org/officeDocument/2006/relationships/oleObject" Target="../embeddings/oleObject23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image" Target="../media/image13.wmf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1.wmf"/><Relationship Id="rId22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39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37.bin"/><Relationship Id="rId25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34.bin"/><Relationship Id="rId24" Type="http://schemas.openxmlformats.org/officeDocument/2006/relationships/image" Target="../media/image21.wmf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23" Type="http://schemas.openxmlformats.org/officeDocument/2006/relationships/oleObject" Target="../embeddings/oleObject40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38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30.wmf"/><Relationship Id="rId3" Type="http://schemas.openxmlformats.org/officeDocument/2006/relationships/oleObject" Target="../embeddings/oleObject42.bin"/><Relationship Id="rId21" Type="http://schemas.openxmlformats.org/officeDocument/2006/relationships/oleObject" Target="../embeddings/oleObject51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46.bin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2.bin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50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38.wmf"/><Relationship Id="rId3" Type="http://schemas.openxmlformats.org/officeDocument/2006/relationships/oleObject" Target="../embeddings/oleObject53.bin"/><Relationship Id="rId21" Type="http://schemas.openxmlformats.org/officeDocument/2006/relationships/oleObject" Target="../embeddings/oleObject62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61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فاطمه سرایی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</a:t>
            </a:r>
            <a:r>
              <a:rPr lang="fa-IR" sz="480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3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(تالس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 مثلث)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در مثلثی خطی موازی یک ضلع رسم شود و این طخ دو ضلع را قطع کند، نسبت قطعات ایجاد شده روی دو ضلع با هم برابرند.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یعنی اگر در مثلث </a:t>
            </a:r>
            <a:r>
              <a:rPr lang="en-US" sz="2800" b="1" dirty="0" smtClean="0">
                <a:cs typeface="B Nazanin" panose="00000400000000000000" pitchFamily="2" charset="-78"/>
              </a:rPr>
              <a:t>ABC</a:t>
            </a:r>
            <a:r>
              <a:rPr lang="fa-IR" sz="2800" b="1" dirty="0" smtClean="0">
                <a:cs typeface="B Nazanin" panose="00000400000000000000" pitchFamily="2" charset="-78"/>
              </a:rPr>
              <a:t> داشته باشیم		آن گاه داریم: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قضیه تالس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5893276" y="3826887"/>
          <a:ext cx="1046480" cy="363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Equation" r:id="rId3" imgW="583920" imgH="203040" progId="Equation.DSMT4">
                  <p:embed/>
                </p:oleObj>
              </mc:Choice>
              <mc:Fallback>
                <p:oleObj name="Equation" r:id="rId3" imgW="5839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93276" y="3826887"/>
                        <a:ext cx="1046480" cy="363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920240" y="3970450"/>
          <a:ext cx="1290724" cy="764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Equation" r:id="rId5" imgW="685800" imgH="406080" progId="Equation.DSMT4">
                  <p:embed/>
                </p:oleObj>
              </mc:Choice>
              <mc:Fallback>
                <p:oleObj name="Equation" r:id="rId5" imgW="6858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20240" y="3970450"/>
                        <a:ext cx="1290724" cy="7648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210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اثبات در سه مرحله است. (اگر در دو مثلث ارتفاع ها برابر باشند، نسبت مساحت ها برابر با نسبت ارتفاع هاست.)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اثبات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1645920" y="3522620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034540" y="4091940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4" idx="2"/>
          </p:cNvCxnSpPr>
          <p:nvPr/>
        </p:nvCxnSpPr>
        <p:spPr>
          <a:xfrm flipV="1">
            <a:off x="1645920" y="4091940"/>
            <a:ext cx="1211580" cy="93715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940560" y="3134260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6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0560" y="3134260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668463" y="3875088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Equation" r:id="rId5" imgW="152280" imgH="164880" progId="Equation.DSMT4">
                  <p:embed/>
                </p:oleObj>
              </mc:Choice>
              <mc:Fallback>
                <p:oleObj name="Equation" r:id="rId5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8463" y="3875088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880043" y="3828255"/>
          <a:ext cx="2857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Equation" r:id="rId7" imgW="152280" imgH="164880" progId="Equation.DSMT4">
                  <p:embed/>
                </p:oleObj>
              </mc:Choice>
              <mc:Fallback>
                <p:oleObj name="Equation" r:id="rId7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0043" y="3828255"/>
                        <a:ext cx="2857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952875" y="4897438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52875" y="4897438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379538" y="4906963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Equation" r:id="rId11" imgW="152280" imgH="164880" progId="Equation.DSMT4">
                  <p:embed/>
                </p:oleObj>
              </mc:Choice>
              <mc:Fallback>
                <p:oleObj name="Equation" r:id="rId11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79538" y="4906963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6122187" y="3922337"/>
          <a:ext cx="1879283" cy="843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1" name="Equation" r:id="rId13" imgW="990360" imgH="444240" progId="Equation.DSMT4">
                  <p:embed/>
                </p:oleObj>
              </mc:Choice>
              <mc:Fallback>
                <p:oleObj name="Equation" r:id="rId13" imgW="990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22187" y="3922337"/>
                        <a:ext cx="1879283" cy="843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275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>
            <a:off x="973965" y="1256261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1385445" y="1825581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endCxn id="4" idx="4"/>
          </p:cNvCxnSpPr>
          <p:nvPr/>
        </p:nvCxnSpPr>
        <p:spPr>
          <a:xfrm>
            <a:off x="1362585" y="1849314"/>
            <a:ext cx="1874520" cy="9134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587078"/>
              </p:ext>
            </p:extLst>
          </p:nvPr>
        </p:nvGraphicFramePr>
        <p:xfrm>
          <a:off x="1268605" y="867901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7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605" y="867901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151001"/>
              </p:ext>
            </p:extLst>
          </p:nvPr>
        </p:nvGraphicFramePr>
        <p:xfrm>
          <a:off x="996508" y="1608729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8" name="Equation" r:id="rId5" imgW="152280" imgH="164880" progId="Equation.DSMT4">
                  <p:embed/>
                </p:oleObj>
              </mc:Choice>
              <mc:Fallback>
                <p:oleObj name="Equation" r:id="rId5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6508" y="1608729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78618"/>
              </p:ext>
            </p:extLst>
          </p:nvPr>
        </p:nvGraphicFramePr>
        <p:xfrm>
          <a:off x="2208088" y="1561896"/>
          <a:ext cx="2857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9" name="Equation" r:id="rId7" imgW="152280" imgH="164880" progId="Equation.DSMT4">
                  <p:embed/>
                </p:oleObj>
              </mc:Choice>
              <mc:Fallback>
                <p:oleObj name="Equation" r:id="rId7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8088" y="1561896"/>
                        <a:ext cx="2857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609432"/>
              </p:ext>
            </p:extLst>
          </p:nvPr>
        </p:nvGraphicFramePr>
        <p:xfrm>
          <a:off x="3280920" y="2631079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0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0920" y="2631079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723752"/>
              </p:ext>
            </p:extLst>
          </p:nvPr>
        </p:nvGraphicFramePr>
        <p:xfrm>
          <a:off x="707583" y="2640604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1" name="Equation" r:id="rId11" imgW="152280" imgH="164880" progId="Equation.DSMT4">
                  <p:embed/>
                </p:oleObj>
              </mc:Choice>
              <mc:Fallback>
                <p:oleObj name="Equation" r:id="rId11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7583" y="2640604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800679"/>
              </p:ext>
            </p:extLst>
          </p:nvPr>
        </p:nvGraphicFramePr>
        <p:xfrm>
          <a:off x="5576128" y="1763669"/>
          <a:ext cx="1903412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2" name="Equation" r:id="rId13" imgW="1002960" imgH="444240" progId="Equation.DSMT4">
                  <p:embed/>
                </p:oleObj>
              </mc:Choice>
              <mc:Fallback>
                <p:oleObj name="Equation" r:id="rId13" imgW="10029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76128" y="1763669"/>
                        <a:ext cx="1903412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Isosceles Triangle 14"/>
          <p:cNvSpPr/>
          <p:nvPr/>
        </p:nvSpPr>
        <p:spPr>
          <a:xfrm>
            <a:off x="1055410" y="3456428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44030" y="4025748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5" idx="2"/>
          </p:cNvCxnSpPr>
          <p:nvPr/>
        </p:nvCxnSpPr>
        <p:spPr>
          <a:xfrm flipV="1">
            <a:off x="1055410" y="4025748"/>
            <a:ext cx="1211580" cy="93715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882272"/>
              </p:ext>
            </p:extLst>
          </p:nvPr>
        </p:nvGraphicFramePr>
        <p:xfrm>
          <a:off x="1350050" y="3068068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3" name="Equation" r:id="rId15" imgW="164880" imgH="164880" progId="Equation.DSMT4">
                  <p:embed/>
                </p:oleObj>
              </mc:Choice>
              <mc:Fallback>
                <p:oleObj name="Equation" r:id="rId15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0050" y="3068068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669626"/>
              </p:ext>
            </p:extLst>
          </p:nvPr>
        </p:nvGraphicFramePr>
        <p:xfrm>
          <a:off x="1076365" y="3684552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4" name="Equation" r:id="rId16" imgW="152280" imgH="164880" progId="Equation.DSMT4">
                  <p:embed/>
                </p:oleObj>
              </mc:Choice>
              <mc:Fallback>
                <p:oleObj name="Equation" r:id="rId16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6365" y="3684552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137470"/>
              </p:ext>
            </p:extLst>
          </p:nvPr>
        </p:nvGraphicFramePr>
        <p:xfrm>
          <a:off x="2299845" y="3729175"/>
          <a:ext cx="2857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5" name="Equation" r:id="rId17" imgW="152280" imgH="164880" progId="Equation.DSMT4">
                  <p:embed/>
                </p:oleObj>
              </mc:Choice>
              <mc:Fallback>
                <p:oleObj name="Equation" r:id="rId17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99845" y="3729175"/>
                        <a:ext cx="2857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841800"/>
              </p:ext>
            </p:extLst>
          </p:nvPr>
        </p:nvGraphicFramePr>
        <p:xfrm>
          <a:off x="3362365" y="4831246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6" name="Equation" r:id="rId18" imgW="152280" imgH="177480" progId="Equation.DSMT4">
                  <p:embed/>
                </p:oleObj>
              </mc:Choice>
              <mc:Fallback>
                <p:oleObj name="Equation" r:id="rId18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2365" y="4831246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83959"/>
              </p:ext>
            </p:extLst>
          </p:nvPr>
        </p:nvGraphicFramePr>
        <p:xfrm>
          <a:off x="789028" y="4840771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7" name="Equation" r:id="rId19" imgW="152280" imgH="164880" progId="Equation.DSMT4">
                  <p:embed/>
                </p:oleObj>
              </mc:Choice>
              <mc:Fallback>
                <p:oleObj name="Equation" r:id="rId19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9028" y="4840771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145508"/>
              </p:ext>
            </p:extLst>
          </p:nvPr>
        </p:nvGraphicFramePr>
        <p:xfrm>
          <a:off x="5503103" y="3880638"/>
          <a:ext cx="19764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8" name="Equation" r:id="rId20" imgW="1041120" imgH="228600" progId="Equation.DSMT4">
                  <p:embed/>
                </p:oleObj>
              </mc:Choice>
              <mc:Fallback>
                <p:oleObj name="Equation" r:id="rId20" imgW="1041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03103" y="3880638"/>
                        <a:ext cx="1976437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1444030" y="4037459"/>
            <a:ext cx="1874520" cy="91342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13685" y="4022812"/>
            <a:ext cx="2983700" cy="5875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5" idx="4"/>
          </p:cNvCxnSpPr>
          <p:nvPr/>
        </p:nvCxnSpPr>
        <p:spPr>
          <a:xfrm flipV="1">
            <a:off x="3318550" y="4019499"/>
            <a:ext cx="0" cy="94340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1060655" y="3995702"/>
            <a:ext cx="0" cy="94340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760275" y="4409962"/>
            <a:ext cx="6611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زیرا قاعده ی هر دو مثلث </a:t>
            </a:r>
            <a:r>
              <a:rPr lang="en-US" sz="2800" b="1" dirty="0" smtClean="0">
                <a:cs typeface="B Nazanin" panose="00000400000000000000" pitchFamily="2" charset="-78"/>
              </a:rPr>
              <a:t>DE</a:t>
            </a:r>
            <a:r>
              <a:rPr lang="fa-IR" sz="2800" b="1" dirty="0" smtClean="0">
                <a:cs typeface="B Nazanin" panose="00000400000000000000" pitchFamily="2" charset="-78"/>
              </a:rPr>
              <a:t> و ارتفاع هر دو </a:t>
            </a:r>
            <a:r>
              <a:rPr lang="en-US" sz="2800" b="1" dirty="0" smtClean="0">
                <a:cs typeface="B Nazanin" panose="00000400000000000000" pitchFamily="2" charset="-78"/>
              </a:rPr>
              <a:t>h</a:t>
            </a:r>
            <a:r>
              <a:rPr lang="fa-IR" sz="2800" b="1" dirty="0" smtClean="0">
                <a:cs typeface="B Nazanin" panose="00000400000000000000" pitchFamily="2" charset="-78"/>
              </a:rPr>
              <a:t> است.</a:t>
            </a: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265541"/>
              </p:ext>
            </p:extLst>
          </p:nvPr>
        </p:nvGraphicFramePr>
        <p:xfrm>
          <a:off x="707265" y="4273506"/>
          <a:ext cx="2381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9" name="Equation" r:id="rId22" imgW="126720" imgH="164880" progId="Equation.DSMT4">
                  <p:embed/>
                </p:oleObj>
              </mc:Choice>
              <mc:Fallback>
                <p:oleObj name="Equation" r:id="rId22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7265" y="4273506"/>
                        <a:ext cx="2381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526405"/>
              </p:ext>
            </p:extLst>
          </p:nvPr>
        </p:nvGraphicFramePr>
        <p:xfrm>
          <a:off x="3760275" y="5586445"/>
          <a:ext cx="2967752" cy="784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0" name="Equation" r:id="rId24" imgW="1536480" imgH="406080" progId="Equation.DSMT4">
                  <p:embed/>
                </p:oleObj>
              </mc:Choice>
              <mc:Fallback>
                <p:oleObj name="Equation" r:id="rId24" imgW="15364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60275" y="5586445"/>
                        <a:ext cx="2967752" cy="784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913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نتایج تالس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2834640" y="3134000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246120" y="3703320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129280" y="2745640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9280" y="2745640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857183" y="3486468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Equation" r:id="rId5" imgW="152280" imgH="164880" progId="Equation.DSMT4">
                  <p:embed/>
                </p:oleObj>
              </mc:Choice>
              <mc:Fallback>
                <p:oleObj name="Equation" r:id="rId5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7183" y="3486468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068763" y="3439635"/>
          <a:ext cx="2857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0" name="Equation" r:id="rId7" imgW="152280" imgH="164880" progId="Equation.DSMT4">
                  <p:embed/>
                </p:oleObj>
              </mc:Choice>
              <mc:Fallback>
                <p:oleObj name="Equation" r:id="rId7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8763" y="3439635"/>
                        <a:ext cx="2857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141595" y="4508818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1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41595" y="4508818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568258" y="4518343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2" name="Equation" r:id="rId11" imgW="152280" imgH="164880" progId="Equation.DSMT4">
                  <p:embed/>
                </p:oleObj>
              </mc:Choice>
              <mc:Fallback>
                <p:oleObj name="Equation" r:id="rId11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68258" y="4518343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6182996" y="2819618"/>
          <a:ext cx="2217420" cy="219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Equation" r:id="rId13" imgW="1231560" imgH="1218960" progId="Equation.DSMT4">
                  <p:embed/>
                </p:oleObj>
              </mc:Choice>
              <mc:Fallback>
                <p:oleObj name="Equation" r:id="rId13" imgW="123156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82996" y="2819618"/>
                        <a:ext cx="2217420" cy="2194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597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8202" y="2586762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شکل زیر </a:t>
            </a:r>
            <a:r>
              <a:rPr lang="en-US" sz="2800" b="1" dirty="0" smtClean="0">
                <a:cs typeface="B Nazanin" panose="00000400000000000000" pitchFamily="2" charset="-78"/>
              </a:rPr>
              <a:t>x , y</a:t>
            </a:r>
            <a:r>
              <a:rPr lang="fa-IR" sz="2800" b="1" dirty="0" smtClean="0">
                <a:cs typeface="B Nazanin" panose="00000400000000000000" pitchFamily="2" charset="-78"/>
              </a:rPr>
              <a:t> را بیابید.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609" y="778862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942412" y="784124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1353892" y="1353444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58565"/>
              </p:ext>
            </p:extLst>
          </p:nvPr>
        </p:nvGraphicFramePr>
        <p:xfrm>
          <a:off x="1237052" y="395764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7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7052" y="395764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112820"/>
              </p:ext>
            </p:extLst>
          </p:nvPr>
        </p:nvGraphicFramePr>
        <p:xfrm>
          <a:off x="964955" y="1136592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8" name="Equation" r:id="rId5" imgW="152280" imgH="164880" progId="Equation.DSMT4">
                  <p:embed/>
                </p:oleObj>
              </mc:Choice>
              <mc:Fallback>
                <p:oleObj name="Equation" r:id="rId5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4955" y="1136592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616943"/>
              </p:ext>
            </p:extLst>
          </p:nvPr>
        </p:nvGraphicFramePr>
        <p:xfrm>
          <a:off x="2176535" y="1089759"/>
          <a:ext cx="2857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9" name="Equation" r:id="rId7" imgW="152280" imgH="164880" progId="Equation.DSMT4">
                  <p:embed/>
                </p:oleObj>
              </mc:Choice>
              <mc:Fallback>
                <p:oleObj name="Equation" r:id="rId7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76535" y="1089759"/>
                        <a:ext cx="2857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301714"/>
              </p:ext>
            </p:extLst>
          </p:nvPr>
        </p:nvGraphicFramePr>
        <p:xfrm>
          <a:off x="3249367" y="2158942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0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9367" y="2158942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21459"/>
              </p:ext>
            </p:extLst>
          </p:nvPr>
        </p:nvGraphicFramePr>
        <p:xfrm>
          <a:off x="676030" y="2168467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1" name="Equation" r:id="rId11" imgW="152280" imgH="164880" progId="Equation.DSMT4">
                  <p:embed/>
                </p:oleObj>
              </mc:Choice>
              <mc:Fallback>
                <p:oleObj name="Equation" r:id="rId11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6030" y="2168467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644036"/>
              </p:ext>
            </p:extLst>
          </p:nvPr>
        </p:nvGraphicFramePr>
        <p:xfrm>
          <a:off x="1191015" y="871538"/>
          <a:ext cx="238125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2" name="Equation" r:id="rId13" imgW="126720" imgH="126720" progId="Equation.DSMT4">
                  <p:embed/>
                </p:oleObj>
              </mc:Choice>
              <mc:Fallback>
                <p:oleObj name="Equation" r:id="rId13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91015" y="871538"/>
                        <a:ext cx="238125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77423"/>
              </p:ext>
            </p:extLst>
          </p:nvPr>
        </p:nvGraphicFramePr>
        <p:xfrm>
          <a:off x="870498" y="1688670"/>
          <a:ext cx="2381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3" name="Equation" r:id="rId15" imgW="126720" imgH="164880" progId="Equation.DSMT4">
                  <p:embed/>
                </p:oleObj>
              </mc:Choice>
              <mc:Fallback>
                <p:oleObj name="Equation" r:id="rId15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0498" y="1688670"/>
                        <a:ext cx="2381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725060"/>
              </p:ext>
            </p:extLst>
          </p:nvPr>
        </p:nvGraphicFramePr>
        <p:xfrm>
          <a:off x="1977937" y="2493904"/>
          <a:ext cx="309563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4" name="Equation" r:id="rId17" imgW="164880" imgH="164880" progId="Equation.DSMT4">
                  <p:embed/>
                </p:oleObj>
              </mc:Choice>
              <mc:Fallback>
                <p:oleObj name="Equation" r:id="rId17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77937" y="2493904"/>
                        <a:ext cx="309563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291667"/>
              </p:ext>
            </p:extLst>
          </p:nvPr>
        </p:nvGraphicFramePr>
        <p:xfrm>
          <a:off x="2013657" y="810628"/>
          <a:ext cx="2381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5" name="Equation" r:id="rId19" imgW="126720" imgH="164880" progId="Equation.DSMT4">
                  <p:embed/>
                </p:oleObj>
              </mc:Choice>
              <mc:Fallback>
                <p:oleObj name="Equation" r:id="rId19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13657" y="810628"/>
                        <a:ext cx="2381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119756"/>
              </p:ext>
            </p:extLst>
          </p:nvPr>
        </p:nvGraphicFramePr>
        <p:xfrm>
          <a:off x="1703142" y="1318544"/>
          <a:ext cx="2381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6" name="Equation" r:id="rId21" imgW="126720" imgH="164880" progId="Equation.DSMT4">
                  <p:embed/>
                </p:oleObj>
              </mc:Choice>
              <mc:Fallback>
                <p:oleObj name="Equation" r:id="rId21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03142" y="1318544"/>
                        <a:ext cx="2381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583112"/>
              </p:ext>
            </p:extLst>
          </p:nvPr>
        </p:nvGraphicFramePr>
        <p:xfrm>
          <a:off x="2822330" y="1624931"/>
          <a:ext cx="2381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7" name="Equation" r:id="rId23" imgW="126720" imgH="164880" progId="Equation.DSMT4">
                  <p:embed/>
                </p:oleObj>
              </mc:Choice>
              <mc:Fallback>
                <p:oleObj name="Equation" r:id="rId23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22330" y="1624931"/>
                        <a:ext cx="2381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461076" y="4553667"/>
            <a:ext cx="5316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وقتی خطوط موازی هم در راه حل شرکت داده می شود فقط می توان از جز به کل استفاده کرد. 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794496"/>
              </p:ext>
            </p:extLst>
          </p:nvPr>
        </p:nvGraphicFramePr>
        <p:xfrm>
          <a:off x="445525" y="3975499"/>
          <a:ext cx="4033520" cy="235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8" name="Equation" r:id="rId25" imgW="2260440" imgH="1320480" progId="Equation.DSMT4">
                  <p:embed/>
                </p:oleObj>
              </mc:Choice>
              <mc:Fallback>
                <p:oleObj name="Equation" r:id="rId25" imgW="2260440" imgH="1320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5525" y="3975499"/>
                        <a:ext cx="4033520" cy="2356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97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4417" y="2338345"/>
            <a:ext cx="8054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شکل روبرو سه پاره خط 			با هم موازیند. با توجه به اندازه های روی شکل مقدار </a:t>
            </a:r>
            <a:r>
              <a:rPr lang="en-US" sz="2400" b="1" dirty="0" smtClean="0">
                <a:cs typeface="B Nazanin" panose="00000400000000000000" pitchFamily="2" charset="-78"/>
              </a:rPr>
              <a:t>x</a:t>
            </a:r>
            <a:r>
              <a:rPr lang="fa-IR" sz="2400" b="1" dirty="0" smtClean="0">
                <a:cs typeface="B Nazanin" panose="00000400000000000000" pitchFamily="2" charset="-78"/>
              </a:rPr>
              <a:t> چقدر 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807" y="773684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940836"/>
              </p:ext>
            </p:extLst>
          </p:nvPr>
        </p:nvGraphicFramePr>
        <p:xfrm>
          <a:off x="6424197" y="2439139"/>
          <a:ext cx="1947393" cy="415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Equation" r:id="rId3" imgW="952200" imgH="203040" progId="Equation.DSMT4">
                  <p:embed/>
                </p:oleObj>
              </mc:Choice>
              <mc:Fallback>
                <p:oleObj name="Equation" r:id="rId3" imgW="9522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4197" y="2439139"/>
                        <a:ext cx="1947393" cy="4154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822361" y="3027785"/>
            <a:ext cx="1943100" cy="16903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228001" y="3483735"/>
            <a:ext cx="3086100" cy="12344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765461" y="3483735"/>
            <a:ext cx="548640" cy="12344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228001" y="3027785"/>
            <a:ext cx="594360" cy="16903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228001" y="4718175"/>
            <a:ext cx="25374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645321" y="4032375"/>
            <a:ext cx="294322" cy="685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800146"/>
              </p:ext>
            </p:extLst>
          </p:nvPr>
        </p:nvGraphicFramePr>
        <p:xfrm>
          <a:off x="996542" y="4683383"/>
          <a:ext cx="327343" cy="327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5" name="Equation" r:id="rId5" imgW="164880" imgH="164880" progId="Equation.DSMT4">
                  <p:embed/>
                </p:oleObj>
              </mc:Choice>
              <mc:Fallback>
                <p:oleObj name="Equation" r:id="rId5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6542" y="4683383"/>
                        <a:ext cx="327343" cy="327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737712"/>
              </p:ext>
            </p:extLst>
          </p:nvPr>
        </p:nvGraphicFramePr>
        <p:xfrm>
          <a:off x="1553420" y="2711970"/>
          <a:ext cx="389591" cy="316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6" name="Equation" r:id="rId7" imgW="203040" imgH="164880" progId="Equation.DSMT4">
                  <p:embed/>
                </p:oleObj>
              </mc:Choice>
              <mc:Fallback>
                <p:oleObj name="Equation" r:id="rId7" imgW="2030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3420" y="2711970"/>
                        <a:ext cx="389591" cy="316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26552"/>
              </p:ext>
            </p:extLst>
          </p:nvPr>
        </p:nvGraphicFramePr>
        <p:xfrm>
          <a:off x="2871615" y="3644792"/>
          <a:ext cx="387592" cy="334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Equation" r:id="rId9" imgW="190440" imgH="164880" progId="Equation.DSMT4">
                  <p:embed/>
                </p:oleObj>
              </mc:Choice>
              <mc:Fallback>
                <p:oleObj name="Equation" r:id="rId9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71615" y="3644792"/>
                        <a:ext cx="387592" cy="334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701706"/>
              </p:ext>
            </p:extLst>
          </p:nvPr>
        </p:nvGraphicFramePr>
        <p:xfrm>
          <a:off x="4308461" y="3314770"/>
          <a:ext cx="354199" cy="330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8" name="Equation" r:id="rId11" imgW="190440" imgH="177480" progId="Equation.DSMT4">
                  <p:embed/>
                </p:oleObj>
              </mc:Choice>
              <mc:Fallback>
                <p:oleObj name="Equation" r:id="rId11" imgW="1904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08461" y="3314770"/>
                        <a:ext cx="354199" cy="330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200346"/>
              </p:ext>
            </p:extLst>
          </p:nvPr>
        </p:nvGraphicFramePr>
        <p:xfrm>
          <a:off x="2522449" y="4780163"/>
          <a:ext cx="30956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name="Equation" r:id="rId13" imgW="152280" imgH="164880" progId="Equation.DSMT4">
                  <p:embed/>
                </p:oleObj>
              </mc:Choice>
              <mc:Fallback>
                <p:oleObj name="Equation" r:id="rId13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22449" y="4780163"/>
                        <a:ext cx="309562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47770"/>
              </p:ext>
            </p:extLst>
          </p:nvPr>
        </p:nvGraphicFramePr>
        <p:xfrm>
          <a:off x="3709899" y="4780723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0" name="Equation" r:id="rId15" imgW="152280" imgH="177480" progId="Equation.DSMT4">
                  <p:embed/>
                </p:oleObj>
              </mc:Choice>
              <mc:Fallback>
                <p:oleObj name="Equation" r:id="rId15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09899" y="4780723"/>
                        <a:ext cx="2825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014593"/>
              </p:ext>
            </p:extLst>
          </p:nvPr>
        </p:nvGraphicFramePr>
        <p:xfrm>
          <a:off x="1332947" y="3617992"/>
          <a:ext cx="23495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1" name="Equation" r:id="rId17" imgW="126720" imgH="164880" progId="Equation.DSMT4">
                  <p:embed/>
                </p:oleObj>
              </mc:Choice>
              <mc:Fallback>
                <p:oleObj name="Equation" r:id="rId17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32947" y="3617992"/>
                        <a:ext cx="23495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140217"/>
              </p:ext>
            </p:extLst>
          </p:nvPr>
        </p:nvGraphicFramePr>
        <p:xfrm>
          <a:off x="3984818" y="4032375"/>
          <a:ext cx="23495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2" name="Equation" r:id="rId19" imgW="126720" imgH="164880" progId="Equation.DSMT4">
                  <p:embed/>
                </p:oleObj>
              </mc:Choice>
              <mc:Fallback>
                <p:oleObj name="Equation" r:id="rId19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84818" y="4032375"/>
                        <a:ext cx="23495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273191"/>
              </p:ext>
            </p:extLst>
          </p:nvPr>
        </p:nvGraphicFramePr>
        <p:xfrm>
          <a:off x="2774861" y="4340985"/>
          <a:ext cx="2365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3" name="Equation" r:id="rId21" imgW="126720" imgH="126720" progId="Equation.DSMT4">
                  <p:embed/>
                </p:oleObj>
              </mc:Choice>
              <mc:Fallback>
                <p:oleObj name="Equation" r:id="rId21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74861" y="4340985"/>
                        <a:ext cx="2365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766653"/>
              </p:ext>
            </p:extLst>
          </p:nvPr>
        </p:nvGraphicFramePr>
        <p:xfrm>
          <a:off x="777579" y="5214090"/>
          <a:ext cx="9413663" cy="152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4" name="Equation" r:id="rId23" imgW="5168880" imgH="838080" progId="Equation.DSMT4">
                  <p:embed/>
                </p:oleObj>
              </mc:Choice>
              <mc:Fallback>
                <p:oleObj name="Equation" r:id="rId23" imgW="516888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7579" y="5214090"/>
                        <a:ext cx="9413663" cy="152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0138" y="2273855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800" b="1" dirty="0" smtClean="0">
                <a:cs typeface="B Nazanin" panose="00000400000000000000" pitchFamily="2" charset="-78"/>
              </a:rPr>
              <a:t>X</a:t>
            </a:r>
            <a:r>
              <a:rPr lang="fa-IR" sz="2800" b="1" dirty="0" smtClean="0">
                <a:cs typeface="B Nazanin" panose="00000400000000000000" pitchFamily="2" charset="-78"/>
              </a:rPr>
              <a:t> را بیابید.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1100138" y="2045208"/>
            <a:ext cx="2263140" cy="1506473"/>
          </a:xfrm>
          <a:prstGeom prst="triangle">
            <a:avLst>
              <a:gd name="adj" fmla="val 266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1488758" y="2614528"/>
            <a:ext cx="8229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562476"/>
              </p:ext>
            </p:extLst>
          </p:nvPr>
        </p:nvGraphicFramePr>
        <p:xfrm>
          <a:off x="1394778" y="1656848"/>
          <a:ext cx="3111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1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4778" y="1656848"/>
                        <a:ext cx="3111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983602"/>
              </p:ext>
            </p:extLst>
          </p:nvPr>
        </p:nvGraphicFramePr>
        <p:xfrm>
          <a:off x="1133793" y="2397676"/>
          <a:ext cx="263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Equation" r:id="rId5" imgW="139680" imgH="164880" progId="Equation.DSMT4">
                  <p:embed/>
                </p:oleObj>
              </mc:Choice>
              <mc:Fallback>
                <p:oleObj name="Equation" r:id="rId5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3793" y="2397676"/>
                        <a:ext cx="2635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145784"/>
              </p:ext>
            </p:extLst>
          </p:nvPr>
        </p:nvGraphicFramePr>
        <p:xfrm>
          <a:off x="2322831" y="2326238"/>
          <a:ext cx="3095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3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22831" y="2326238"/>
                        <a:ext cx="3095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806408"/>
              </p:ext>
            </p:extLst>
          </p:nvPr>
        </p:nvGraphicFramePr>
        <p:xfrm>
          <a:off x="3407093" y="3420026"/>
          <a:ext cx="2873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4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7093" y="3420026"/>
                        <a:ext cx="2873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264012"/>
              </p:ext>
            </p:extLst>
          </p:nvPr>
        </p:nvGraphicFramePr>
        <p:xfrm>
          <a:off x="833756" y="3429551"/>
          <a:ext cx="2873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5" name="Equation" r:id="rId11" imgW="152280" imgH="164880" progId="Equation.DSMT4">
                  <p:embed/>
                </p:oleObj>
              </mc:Choice>
              <mc:Fallback>
                <p:oleObj name="Equation" r:id="rId11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3756" y="3429551"/>
                        <a:ext cx="2873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191336"/>
              </p:ext>
            </p:extLst>
          </p:nvPr>
        </p:nvGraphicFramePr>
        <p:xfrm>
          <a:off x="2094548" y="2109198"/>
          <a:ext cx="5715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6" name="Equation" r:id="rId13" imgW="304560" imgH="164880" progId="Equation.DSMT4">
                  <p:embed/>
                </p:oleObj>
              </mc:Choice>
              <mc:Fallback>
                <p:oleObj name="Equation" r:id="rId13" imgW="304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94548" y="2109198"/>
                        <a:ext cx="5715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594052"/>
              </p:ext>
            </p:extLst>
          </p:nvPr>
        </p:nvGraphicFramePr>
        <p:xfrm>
          <a:off x="1330960" y="2070248"/>
          <a:ext cx="238125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7" name="Equation" r:id="rId15" imgW="126720" imgH="126720" progId="Equation.DSMT4">
                  <p:embed/>
                </p:oleObj>
              </mc:Choice>
              <mc:Fallback>
                <p:oleObj name="Equation" r:id="rId15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30960" y="2070248"/>
                        <a:ext cx="238125" cy="23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440078"/>
              </p:ext>
            </p:extLst>
          </p:nvPr>
        </p:nvGraphicFramePr>
        <p:xfrm>
          <a:off x="3026093" y="2903558"/>
          <a:ext cx="7620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8" name="Equation" r:id="rId17" imgW="406080" imgH="164880" progId="Equation.DSMT4">
                  <p:embed/>
                </p:oleObj>
              </mc:Choice>
              <mc:Fallback>
                <p:oleObj name="Equation" r:id="rId17" imgW="4060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26093" y="2903558"/>
                        <a:ext cx="7620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73507"/>
              </p:ext>
            </p:extLst>
          </p:nvPr>
        </p:nvGraphicFramePr>
        <p:xfrm>
          <a:off x="554356" y="2974678"/>
          <a:ext cx="6429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9" name="Equation" r:id="rId19" imgW="342720" imgH="164880" progId="Equation.DSMT4">
                  <p:embed/>
                </p:oleObj>
              </mc:Choice>
              <mc:Fallback>
                <p:oleObj name="Equation" r:id="rId19" imgW="342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4356" y="2974678"/>
                        <a:ext cx="642938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133793" y="3872896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چون خطوط موازی در محاسبات شرکت داده نمی شوند، پس جز به جز می نویسیم.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686593"/>
              </p:ext>
            </p:extLst>
          </p:nvPr>
        </p:nvGraphicFramePr>
        <p:xfrm>
          <a:off x="1385253" y="5358241"/>
          <a:ext cx="9216708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Equation" r:id="rId21" imgW="4051080" imgH="507960" progId="Equation.DSMT4">
                  <p:embed/>
                </p:oleObj>
              </mc:Choice>
              <mc:Fallback>
                <p:oleObj name="Equation" r:id="rId21" imgW="40510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85253" y="5358241"/>
                        <a:ext cx="9216708" cy="115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951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153</Words>
  <Application>Microsoft Office PowerPoint</Application>
  <PresentationFormat>Widescreen</PresentationFormat>
  <Paragraphs>19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Amoozesh</cp:lastModifiedBy>
  <cp:revision>102</cp:revision>
  <dcterms:created xsi:type="dcterms:W3CDTF">2015-07-06T05:06:21Z</dcterms:created>
  <dcterms:modified xsi:type="dcterms:W3CDTF">2016-01-02T12:09:14Z</dcterms:modified>
</cp:coreProperties>
</file>