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302" r:id="rId3"/>
    <p:sldId id="303" r:id="rId4"/>
    <p:sldId id="304" r:id="rId5"/>
    <p:sldId id="305" r:id="rId6"/>
    <p:sldId id="306" r:id="rId7"/>
    <p:sldId id="284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65" autoAdjust="0"/>
    <p:restoredTop sz="94660"/>
  </p:normalViewPr>
  <p:slideViewPr>
    <p:cSldViewPr snapToGrid="0">
      <p:cViewPr varScale="1">
        <p:scale>
          <a:sx n="71" d="100"/>
          <a:sy n="71" d="100"/>
        </p:scale>
        <p:origin x="726" y="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Relationship Id="rId4" Type="http://schemas.openxmlformats.org/officeDocument/2006/relationships/image" Target="../media/image11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Relationship Id="rId6" Type="http://schemas.openxmlformats.org/officeDocument/2006/relationships/image" Target="../media/image19.wmf"/><Relationship Id="rId5" Type="http://schemas.openxmlformats.org/officeDocument/2006/relationships/image" Target="../media/image18.wmf"/><Relationship Id="rId4" Type="http://schemas.openxmlformats.org/officeDocument/2006/relationships/image" Target="../media/image17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12/30/2015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33368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12/30/2015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34380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12/30/2015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265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12/30/2015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22684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12/30/2015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09163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12/30/2015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97582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12/30/2015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17379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12/30/2015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28513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12/30/2015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00971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12/30/2015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48423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12/30/2015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30917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409256-BB9D-4EE1-978B-903609A03B5E}" type="datetimeFigureOut">
              <a:rPr lang="en-US" smtClean="0"/>
              <a:t>12/30/2015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98562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w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3" Type="http://schemas.openxmlformats.org/officeDocument/2006/relationships/oleObject" Target="../embeddings/oleObject2.bin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3.wmf"/><Relationship Id="rId9" Type="http://schemas.openxmlformats.org/officeDocument/2006/relationships/image" Target="../media/image5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7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6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3" Type="http://schemas.openxmlformats.org/officeDocument/2006/relationships/oleObject" Target="../embeddings/oleObject8.bin"/><Relationship Id="rId7" Type="http://schemas.openxmlformats.org/officeDocument/2006/relationships/oleObject" Target="../embeddings/oleObject1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9.wmf"/><Relationship Id="rId5" Type="http://schemas.openxmlformats.org/officeDocument/2006/relationships/oleObject" Target="../embeddings/oleObject9.bin"/><Relationship Id="rId10" Type="http://schemas.openxmlformats.org/officeDocument/2006/relationships/image" Target="../media/image11.wmf"/><Relationship Id="rId4" Type="http://schemas.openxmlformats.org/officeDocument/2006/relationships/image" Target="../media/image8.wmf"/><Relationship Id="rId9" Type="http://schemas.openxmlformats.org/officeDocument/2006/relationships/oleObject" Target="../embeddings/oleObject11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3.wmf"/><Relationship Id="rId5" Type="http://schemas.openxmlformats.org/officeDocument/2006/relationships/oleObject" Target="../embeddings/oleObject13.bin"/><Relationship Id="rId4" Type="http://schemas.openxmlformats.org/officeDocument/2006/relationships/image" Target="../media/image12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13" Type="http://schemas.openxmlformats.org/officeDocument/2006/relationships/oleObject" Target="../embeddings/oleObject19.bin"/><Relationship Id="rId3" Type="http://schemas.openxmlformats.org/officeDocument/2006/relationships/oleObject" Target="../embeddings/oleObject14.bin"/><Relationship Id="rId7" Type="http://schemas.openxmlformats.org/officeDocument/2006/relationships/oleObject" Target="../embeddings/oleObject16.bin"/><Relationship Id="rId12" Type="http://schemas.openxmlformats.org/officeDocument/2006/relationships/image" Target="../media/image18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5.wmf"/><Relationship Id="rId11" Type="http://schemas.openxmlformats.org/officeDocument/2006/relationships/oleObject" Target="../embeddings/oleObject18.bin"/><Relationship Id="rId5" Type="http://schemas.openxmlformats.org/officeDocument/2006/relationships/oleObject" Target="../embeddings/oleObject15.bin"/><Relationship Id="rId10" Type="http://schemas.openxmlformats.org/officeDocument/2006/relationships/image" Target="../media/image17.wmf"/><Relationship Id="rId4" Type="http://schemas.openxmlformats.org/officeDocument/2006/relationships/image" Target="../media/image14.wmf"/><Relationship Id="rId9" Type="http://schemas.openxmlformats.org/officeDocument/2006/relationships/oleObject" Target="../embeddings/oleObject17.bin"/><Relationship Id="rId14" Type="http://schemas.openxmlformats.org/officeDocument/2006/relationships/image" Target="../media/image19.w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223032" y="5082175"/>
            <a:ext cx="6233375" cy="102335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indent="-1905" algn="ctr" rtl="1">
              <a:lnSpc>
                <a:spcPct val="150000"/>
              </a:lnSpc>
            </a:pPr>
            <a:r>
              <a:rPr lang="fa-IR" sz="4400" dirty="0" smtClean="0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مدرس :معصومه اکبری صحت</a:t>
            </a:r>
            <a:endParaRPr lang="en-US" sz="4400" dirty="0">
              <a:ln w="0"/>
              <a:solidFill>
                <a:srgbClr val="002060"/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043953" y="1085367"/>
            <a:ext cx="8591535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1905" algn="ctr" rtl="1">
              <a:lnSpc>
                <a:spcPct val="200000"/>
              </a:lnSpc>
            </a:pPr>
            <a:r>
              <a:rPr lang="fa-IR" sz="4800" dirty="0" smtClean="0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هندسه 1</a:t>
            </a:r>
          </a:p>
          <a:p>
            <a:pPr indent="-1905" algn="ctr" rtl="1">
              <a:lnSpc>
                <a:spcPct val="200000"/>
              </a:lnSpc>
            </a:pPr>
            <a:r>
              <a:rPr lang="fa-IR" sz="4800" dirty="0" smtClean="0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فصل 4(کره)</a:t>
            </a: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1580390"/>
              </p:ext>
            </p:extLst>
          </p:nvPr>
        </p:nvGraphicFramePr>
        <p:xfrm>
          <a:off x="4394200" y="2362200"/>
          <a:ext cx="914400" cy="271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22" name="Equation" r:id="rId3" imgW="914400" imgH="272160" progId="Equation.DSMT4">
                  <p:embed/>
                </p:oleObj>
              </mc:Choice>
              <mc:Fallback>
                <p:oleObj name="Equation" r:id="rId3" imgW="914400" imgH="2721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394200" y="2362200"/>
                        <a:ext cx="914400" cy="271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928452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05596" y="2156975"/>
            <a:ext cx="11420819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fa-IR" sz="28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کره :</a:t>
            </a:r>
          </a:p>
          <a:p>
            <a:pPr algn="just" rtl="1">
              <a:lnSpc>
                <a:spcPct val="20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مجموعه نقاطی از فضا که از یک نقطه ی ثابت به نام مرکز به یک فاصله باشند.</a:t>
            </a:r>
          </a:p>
          <a:p>
            <a:pPr algn="just" rtl="1">
              <a:lnSpc>
                <a:spcPct val="20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فاصله ثابت را شعاع کره می نامیم.</a:t>
            </a:r>
          </a:p>
          <a:p>
            <a:pPr algn="just" rtl="1">
              <a:lnSpc>
                <a:spcPct val="20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حجم کره: حجم کره ای به شعاع     برابر است با </a:t>
            </a:r>
          </a:p>
          <a:p>
            <a:pPr algn="just" rtl="1">
              <a:lnSpc>
                <a:spcPct val="20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مساحت کره: مساحت کره ای به شعاع    برابر است با</a:t>
            </a:r>
            <a:endParaRPr lang="fa-IR" sz="2800" b="1" dirty="0">
              <a:cs typeface="B Nazanin" panose="00000400000000000000" pitchFamily="2" charset="-78"/>
            </a:endParaRPr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117851"/>
              </p:ext>
            </p:extLst>
          </p:nvPr>
        </p:nvGraphicFramePr>
        <p:xfrm>
          <a:off x="4848412" y="4979316"/>
          <a:ext cx="1189318" cy="7170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32" name="Equation" r:id="rId3" imgW="1726920" imgH="1041120" progId="Equation.DSMT4">
                  <p:embed/>
                </p:oleObj>
              </mc:Choice>
              <mc:Fallback>
                <p:oleObj name="Equation" r:id="rId3" imgW="1726920" imgH="10411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848412" y="4979316"/>
                        <a:ext cx="1189318" cy="71708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4431407"/>
              </p:ext>
            </p:extLst>
          </p:nvPr>
        </p:nvGraphicFramePr>
        <p:xfrm>
          <a:off x="7789582" y="5152122"/>
          <a:ext cx="182256" cy="2126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33" name="Equation" r:id="rId5" imgW="228600" imgH="266400" progId="Equation.DSMT4">
                  <p:embed/>
                </p:oleObj>
              </mc:Choice>
              <mc:Fallback>
                <p:oleObj name="Equation" r:id="rId5" imgW="228600" imgH="266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789582" y="5152122"/>
                        <a:ext cx="182256" cy="21263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2532558"/>
              </p:ext>
            </p:extLst>
          </p:nvPr>
        </p:nvGraphicFramePr>
        <p:xfrm>
          <a:off x="7054476" y="6030663"/>
          <a:ext cx="182256" cy="2126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34" name="Equation" r:id="rId7" imgW="228600" imgH="266400" progId="Equation.DSMT4">
                  <p:embed/>
                </p:oleObj>
              </mc:Choice>
              <mc:Fallback>
                <p:oleObj name="Equation" r:id="rId7" imgW="228600" imgH="266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054476" y="6030663"/>
                        <a:ext cx="182256" cy="21263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0476913"/>
              </p:ext>
            </p:extLst>
          </p:nvPr>
        </p:nvGraphicFramePr>
        <p:xfrm>
          <a:off x="4167095" y="5925263"/>
          <a:ext cx="1275976" cy="4040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35" name="Equation" r:id="rId8" imgW="1523880" imgH="482400" progId="Equation.DSMT4">
                  <p:embed/>
                </p:oleObj>
              </mc:Choice>
              <mc:Fallback>
                <p:oleObj name="Equation" r:id="rId8" imgW="1523880" imgH="482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167095" y="5925263"/>
                        <a:ext cx="1275976" cy="40405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Oval 2"/>
          <p:cNvSpPr/>
          <p:nvPr/>
        </p:nvSpPr>
        <p:spPr>
          <a:xfrm>
            <a:off x="941294" y="1277471"/>
            <a:ext cx="1385047" cy="1627094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941293" y="1916206"/>
            <a:ext cx="1385047" cy="349623"/>
          </a:xfrm>
          <a:prstGeom prst="ellipse">
            <a:avLst/>
          </a:prstGeom>
          <a:ln>
            <a:prstDash val="sys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1553879" y="2077899"/>
            <a:ext cx="73960" cy="7907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617008" y="2116373"/>
            <a:ext cx="677768" cy="186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76271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84093" y="2318280"/>
            <a:ext cx="1145241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کره محاط درمکعب: </a:t>
            </a:r>
            <a:r>
              <a:rPr lang="fa-IR" sz="2400" b="1" dirty="0" smtClean="0">
                <a:cs typeface="B Nazanin" panose="00000400000000000000" pitchFamily="2" charset="-78"/>
              </a:rPr>
              <a:t>بزرگترین کره ای داخل یک مکعب قرار می گیرد در این حالت یال مکعب </a:t>
            </a:r>
            <a:r>
              <a:rPr lang="fa-IR" sz="2400" b="1" dirty="0" smtClean="0">
                <a:cs typeface="B Nazanin" panose="00000400000000000000" pitchFamily="2" charset="-78"/>
              </a:rPr>
              <a:t>محیط </a:t>
            </a:r>
            <a:r>
              <a:rPr lang="fa-IR" sz="2400" b="1" dirty="0" smtClean="0">
                <a:cs typeface="B Nazanin" panose="00000400000000000000" pitchFamily="2" charset="-78"/>
              </a:rPr>
              <a:t>دو برابر شعاع کره برابر است.</a:t>
            </a:r>
          </a:p>
          <a:p>
            <a:pPr algn="just" rtl="1">
              <a:lnSpc>
                <a:spcPct val="200000"/>
              </a:lnSpc>
            </a:pPr>
            <a:r>
              <a:rPr 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مکعب مستطیل محاط در کره: </a:t>
            </a:r>
            <a:r>
              <a:rPr lang="fa-IR" sz="2400" b="1" dirty="0" smtClean="0">
                <a:cs typeface="B Nazanin" panose="00000400000000000000" pitchFamily="2" charset="-78"/>
              </a:rPr>
              <a:t>بزرگترین مکعب مستطیلی که داخل کره قرار میگرد در این حالت قطر کره با قطر مکعب مستطیل برابر است پس اگر یال های مکعب مستطیل                 باشند</a:t>
            </a:r>
            <a:endParaRPr lang="fa-IR" sz="2400" b="1" dirty="0">
              <a:cs typeface="B Nazanin" panose="00000400000000000000" pitchFamily="2" charset="-78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6163099"/>
              </p:ext>
            </p:extLst>
          </p:nvPr>
        </p:nvGraphicFramePr>
        <p:xfrm>
          <a:off x="4400550" y="4884919"/>
          <a:ext cx="740335" cy="3227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06" name="Equation" r:id="rId3" imgW="990360" imgH="431640" progId="Equation.DSMT4">
                  <p:embed/>
                </p:oleObj>
              </mc:Choice>
              <mc:Fallback>
                <p:oleObj name="Equation" r:id="rId3" imgW="990360" imgH="431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400550" y="4884919"/>
                        <a:ext cx="740335" cy="3227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0619881"/>
              </p:ext>
            </p:extLst>
          </p:nvPr>
        </p:nvGraphicFramePr>
        <p:xfrm>
          <a:off x="659466" y="5365268"/>
          <a:ext cx="3162300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07" name="Equation" r:id="rId5" imgW="3162240" imgH="583920" progId="Equation.DSMT4">
                  <p:embed/>
                </p:oleObj>
              </mc:Choice>
              <mc:Fallback>
                <p:oleObj name="Equation" r:id="rId5" imgW="3162240" imgH="5839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59466" y="5365268"/>
                        <a:ext cx="3162300" cy="584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3184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82388" y="2205318"/>
            <a:ext cx="1186927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fa-IR" sz="2400" b="1" dirty="0" smtClean="0">
                <a:cs typeface="B Nazanin" panose="00000400000000000000" pitchFamily="2" charset="-78"/>
              </a:rPr>
              <a:t>استوانه محاط در کره: بزرگترین استوانه ای که درون یک قرار می گیرد اگر شعاع کره       و شعاع استوانه    و ارتفاع </a:t>
            </a:r>
          </a:p>
          <a:p>
            <a:pPr algn="just" rtl="1">
              <a:lnSpc>
                <a:spcPct val="200000"/>
              </a:lnSpc>
            </a:pPr>
            <a:r>
              <a:rPr lang="fa-IR" sz="2400" b="1" dirty="0" smtClean="0">
                <a:cs typeface="B Nazanin" panose="00000400000000000000" pitchFamily="2" charset="-78"/>
              </a:rPr>
              <a:t>استوانه     باشد آن گاه</a:t>
            </a:r>
            <a:endParaRPr lang="fa-IR" sz="2400" b="1" dirty="0">
              <a:cs typeface="B Nazanin" panose="00000400000000000000" pitchFamily="2" charset="-78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735226"/>
              </p:ext>
            </p:extLst>
          </p:nvPr>
        </p:nvGraphicFramePr>
        <p:xfrm>
          <a:off x="3086661" y="2545391"/>
          <a:ext cx="221316" cy="2136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50" name="Equation" r:id="rId3" imgW="368280" imgH="355320" progId="Equation.DSMT4">
                  <p:embed/>
                </p:oleObj>
              </mc:Choice>
              <mc:Fallback>
                <p:oleObj name="Equation" r:id="rId3" imgW="368280" imgH="355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086661" y="2545391"/>
                        <a:ext cx="221316" cy="21368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0072422"/>
              </p:ext>
            </p:extLst>
          </p:nvPr>
        </p:nvGraphicFramePr>
        <p:xfrm>
          <a:off x="7375619" y="3082671"/>
          <a:ext cx="2064217" cy="8680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51" name="Equation" r:id="rId5" imgW="2476440" imgH="1041120" progId="Equation.DSMT4">
                  <p:embed/>
                </p:oleObj>
              </mc:Choice>
              <mc:Fallback>
                <p:oleObj name="Equation" r:id="rId5" imgW="2476440" imgH="10411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375619" y="3082671"/>
                        <a:ext cx="2064217" cy="8680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9694848"/>
              </p:ext>
            </p:extLst>
          </p:nvPr>
        </p:nvGraphicFramePr>
        <p:xfrm>
          <a:off x="1277097" y="2597150"/>
          <a:ext cx="138113" cy="16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52" name="Equation" r:id="rId7" imgW="228600" imgH="266400" progId="Equation.DSMT4">
                  <p:embed/>
                </p:oleObj>
              </mc:Choice>
              <mc:Fallback>
                <p:oleObj name="Equation" r:id="rId7" imgW="228600" imgH="266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277097" y="2597150"/>
                        <a:ext cx="138113" cy="161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7197772"/>
              </p:ext>
            </p:extLst>
          </p:nvPr>
        </p:nvGraphicFramePr>
        <p:xfrm>
          <a:off x="11100454" y="3300786"/>
          <a:ext cx="161925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53" name="Equation" r:id="rId9" imgW="266400" imgH="355320" progId="Equation.DSMT4">
                  <p:embed/>
                </p:oleObj>
              </mc:Choice>
              <mc:Fallback>
                <p:oleObj name="Equation" r:id="rId9" imgW="266400" imgH="355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1100454" y="3300786"/>
                        <a:ext cx="161925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16023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49624" y="2191871"/>
            <a:ext cx="1169445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fa-IR" sz="28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مثال:</a:t>
            </a:r>
          </a:p>
          <a:p>
            <a:pPr algn="just" rtl="1">
              <a:lnSpc>
                <a:spcPct val="20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حجم کره ای با شعاع 5 و با حجم مخروطی به شعاع قاعده 20 برابر است طول ارتفاع مخروط را به دست آورید.</a:t>
            </a:r>
            <a:endParaRPr lang="fa-IR" sz="2800" b="1" dirty="0">
              <a:cs typeface="B Nazanin" panose="00000400000000000000" pitchFamily="2" charset="-78"/>
            </a:endParaRP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5851228"/>
              </p:ext>
            </p:extLst>
          </p:nvPr>
        </p:nvGraphicFramePr>
        <p:xfrm>
          <a:off x="1503456" y="4242078"/>
          <a:ext cx="3108885" cy="7432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54" name="Equation" r:id="rId3" imgW="4356000" imgH="1041120" progId="Equation.DSMT4">
                  <p:embed/>
                </p:oleObj>
              </mc:Choice>
              <mc:Fallback>
                <p:oleObj name="Equation" r:id="rId3" imgW="4356000" imgH="10411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03456" y="4242078"/>
                        <a:ext cx="3108885" cy="74323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/>
          <p:cNvSpPr/>
          <p:nvPr/>
        </p:nvSpPr>
        <p:spPr>
          <a:xfrm>
            <a:off x="0" y="4130863"/>
            <a:ext cx="144779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حجم کره</a:t>
            </a:r>
            <a:endParaRPr lang="fa-IR" sz="24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-211606" y="4925007"/>
            <a:ext cx="18710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حجم مخروط</a:t>
            </a:r>
            <a:endParaRPr lang="fa-IR" sz="24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3601061"/>
              </p:ext>
            </p:extLst>
          </p:nvPr>
        </p:nvGraphicFramePr>
        <p:xfrm>
          <a:off x="1659404" y="4927318"/>
          <a:ext cx="6836335" cy="8841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55" name="Equation" r:id="rId5" imgW="9524880" imgH="1231560" progId="Equation.DSMT4">
                  <p:embed/>
                </p:oleObj>
              </mc:Choice>
              <mc:Fallback>
                <p:oleObj name="Equation" r:id="rId5" imgW="9524880" imgH="12315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659404" y="4927318"/>
                        <a:ext cx="6836335" cy="88416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07202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94131" y="2191298"/>
            <a:ext cx="11869271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fa-IR" sz="28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مثال:</a:t>
            </a:r>
          </a:p>
          <a:p>
            <a:pPr algn="just" rtl="1">
              <a:lnSpc>
                <a:spcPct val="20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مساحت کل نیم کره ای          می باشد اندازه شعاع و حجم نیم کرده را به دست آورید. </a:t>
            </a: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9776243"/>
              </p:ext>
            </p:extLst>
          </p:nvPr>
        </p:nvGraphicFramePr>
        <p:xfrm>
          <a:off x="8240245" y="3510086"/>
          <a:ext cx="559547" cy="2701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1" name="Equation" r:id="rId3" imgW="736560" imgH="355320" progId="Equation.DSMT4">
                  <p:embed/>
                </p:oleObj>
              </mc:Choice>
              <mc:Fallback>
                <p:oleObj name="Equation" r:id="rId3" imgW="736560" imgH="355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240245" y="3510086"/>
                        <a:ext cx="559547" cy="2701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5541424"/>
              </p:ext>
            </p:extLst>
          </p:nvPr>
        </p:nvGraphicFramePr>
        <p:xfrm>
          <a:off x="1451908" y="4148919"/>
          <a:ext cx="941668" cy="7960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2" name="Equation" r:id="rId5" imgW="1231560" imgH="1041120" progId="Equation.DSMT4">
                  <p:embed/>
                </p:oleObj>
              </mc:Choice>
              <mc:Fallback>
                <p:oleObj name="Equation" r:id="rId5" imgW="1231560" imgH="10411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451908" y="4148919"/>
                        <a:ext cx="941668" cy="79604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0"/>
          <p:cNvSpPr/>
          <p:nvPr/>
        </p:nvSpPr>
        <p:spPr>
          <a:xfrm>
            <a:off x="766482" y="4358684"/>
            <a:ext cx="101749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fa-IR" sz="20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نیم کره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580029" y="4397156"/>
            <a:ext cx="1017495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fa-IR" sz="20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کره</a:t>
            </a: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5770254"/>
              </p:ext>
            </p:extLst>
          </p:nvPr>
        </p:nvGraphicFramePr>
        <p:xfrm>
          <a:off x="2521697" y="4115986"/>
          <a:ext cx="5183468" cy="91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3" name="Equation" r:id="rId7" imgW="5918040" imgH="1041120" progId="Equation.DSMT4">
                  <p:embed/>
                </p:oleObj>
              </mc:Choice>
              <mc:Fallback>
                <p:oleObj name="Equation" r:id="rId7" imgW="5918040" imgH="10411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521697" y="4115986"/>
                        <a:ext cx="5183468" cy="912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3"/>
          <p:cNvSpPr/>
          <p:nvPr/>
        </p:nvSpPr>
        <p:spPr>
          <a:xfrm>
            <a:off x="2216897" y="4457957"/>
            <a:ext cx="1017495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fa-IR" sz="20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قاعده</a:t>
            </a: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1031969"/>
              </p:ext>
            </p:extLst>
          </p:nvPr>
        </p:nvGraphicFramePr>
        <p:xfrm>
          <a:off x="1451908" y="5134567"/>
          <a:ext cx="3248959" cy="8594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4" name="Equation" r:id="rId9" imgW="3936960" imgH="1041120" progId="Equation.DSMT4">
                  <p:embed/>
                </p:oleObj>
              </mc:Choice>
              <mc:Fallback>
                <p:oleObj name="Equation" r:id="rId9" imgW="3936960" imgH="10411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451908" y="5134567"/>
                        <a:ext cx="3248959" cy="85940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494245"/>
              </p:ext>
            </p:extLst>
          </p:nvPr>
        </p:nvGraphicFramePr>
        <p:xfrm>
          <a:off x="1451908" y="6100438"/>
          <a:ext cx="4000500" cy="7773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5" name="Equation" r:id="rId11" imgW="5359320" imgH="1041120" progId="Equation.DSMT4">
                  <p:embed/>
                </p:oleObj>
              </mc:Choice>
              <mc:Fallback>
                <p:oleObj name="Equation" r:id="rId11" imgW="5359320" imgH="10411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451908" y="6100438"/>
                        <a:ext cx="4000500" cy="7773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Oval 15"/>
          <p:cNvSpPr/>
          <p:nvPr/>
        </p:nvSpPr>
        <p:spPr>
          <a:xfrm>
            <a:off x="8095129" y="5088899"/>
            <a:ext cx="1411942" cy="14002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7603003" y="5772139"/>
            <a:ext cx="2393577" cy="7799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8095130" y="5604085"/>
            <a:ext cx="1411942" cy="369840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8766174" y="5758692"/>
            <a:ext cx="73960" cy="7907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3" name="Straight Connector 22"/>
          <p:cNvCxnSpPr/>
          <p:nvPr/>
        </p:nvCxnSpPr>
        <p:spPr>
          <a:xfrm>
            <a:off x="8829303" y="5797166"/>
            <a:ext cx="677768" cy="186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295031"/>
              </p:ext>
            </p:extLst>
          </p:nvPr>
        </p:nvGraphicFramePr>
        <p:xfrm>
          <a:off x="9250458" y="5932135"/>
          <a:ext cx="171076" cy="1995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6" name="Equation" r:id="rId13" imgW="228600" imgH="266400" progId="Equation.DSMT4">
                  <p:embed/>
                </p:oleObj>
              </mc:Choice>
              <mc:Fallback>
                <p:oleObj name="Equation" r:id="rId13" imgW="228600" imgH="266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9250458" y="5932135"/>
                        <a:ext cx="171076" cy="19958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28454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266682" y="1803042"/>
            <a:ext cx="6967470" cy="3000778"/>
          </a:xfrm>
          <a:prstGeom prst="roundRect">
            <a:avLst/>
          </a:prstGeom>
          <a:ln w="57150">
            <a:solidFill>
              <a:srgbClr val="C00000"/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4327301" y="2511380"/>
            <a:ext cx="328411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9600" dirty="0" smtClean="0">
                <a:cs typeface="B Titr" panose="00000700000000000000" pitchFamily="2" charset="-78"/>
              </a:rPr>
              <a:t>پایان</a:t>
            </a:r>
            <a:endParaRPr lang="en-US" sz="96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830785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921</TotalTime>
  <Words>199</Words>
  <Application>Microsoft Office PowerPoint</Application>
  <PresentationFormat>Widescreen</PresentationFormat>
  <Paragraphs>22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5" baseType="lpstr">
      <vt:lpstr>Arial</vt:lpstr>
      <vt:lpstr>B Nazanin</vt:lpstr>
      <vt:lpstr>B Titr</vt:lpstr>
      <vt:lpstr>Calibri</vt:lpstr>
      <vt:lpstr>Calibri Light</vt:lpstr>
      <vt:lpstr>Times New Roman</vt:lpstr>
      <vt:lpstr>Office Theme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Alireza Golestan</dc:creator>
  <cp:lastModifiedBy>Alireza Golestan</cp:lastModifiedBy>
  <cp:revision>134</cp:revision>
  <dcterms:created xsi:type="dcterms:W3CDTF">2015-07-06T05:06:21Z</dcterms:created>
  <dcterms:modified xsi:type="dcterms:W3CDTF">2015-12-30T05:37:39Z</dcterms:modified>
</cp:coreProperties>
</file>