
<file path=[Content_Types].xml><?xml version="1.0" encoding="utf-8"?>
<Types xmlns="http://schemas.openxmlformats.org/package/2006/content-types">
  <Default Extension="bin" ContentType="application/vnd.openxmlformats-officedocument.oleObject"/>
  <Default Extension="png" ContentType="image/png"/>
  <Default Extension="wmf" ContentType="image/x-wmf"/>
  <Default Extension="jpeg" ContentType="image/jpeg"/>
  <Default Extension="rels" ContentType="application/vnd.openxmlformats-package.relationships+xml"/>
  <Default Extension="xml" ContentType="application/xml"/>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7" r:id="rId2"/>
    <p:sldId id="311" r:id="rId3"/>
    <p:sldId id="312" r:id="rId4"/>
    <p:sldId id="284" r:id="rId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5DA37D80-6434-44D0-A028-1B22A696006F}" styleName="Light Style 3 - Accent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265" autoAdjust="0"/>
    <p:restoredTop sz="94660"/>
  </p:normalViewPr>
  <p:slideViewPr>
    <p:cSldViewPr snapToGrid="0">
      <p:cViewPr varScale="1">
        <p:scale>
          <a:sx n="67" d="100"/>
          <a:sy n="67" d="100"/>
        </p:scale>
        <p:origin x="810" y="48"/>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slide" Target="slides/slide4.xml"/><Relationship Id="rId4" Type="http://schemas.openxmlformats.org/officeDocument/2006/relationships/slide" Target="slides/slide3.xml"/><Relationship Id="rId9"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w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50409256-BB9D-4EE1-978B-903609A03B5E}" type="datetimeFigureOut">
              <a:rPr lang="en-US" smtClean="0"/>
              <a:t>1/13/2016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12E791C-0A8C-41CF-A358-0882E33B6A3D}" type="slidenum">
              <a:rPr lang="en-US" smtClean="0"/>
              <a:t>‹#›</a:t>
            </a:fld>
            <a:endParaRPr lang="en-US"/>
          </a:p>
        </p:txBody>
      </p:sp>
    </p:spTree>
    <p:extLst>
      <p:ext uri="{BB962C8B-B14F-4D97-AF65-F5344CB8AC3E}">
        <p14:creationId xmlns:p14="http://schemas.microsoft.com/office/powerpoint/2010/main" val="269333688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0409256-BB9D-4EE1-978B-903609A03B5E}" type="datetimeFigureOut">
              <a:rPr lang="en-US" smtClean="0"/>
              <a:t>1/13/2016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12E791C-0A8C-41CF-A358-0882E33B6A3D}" type="slidenum">
              <a:rPr lang="en-US" smtClean="0"/>
              <a:t>‹#›</a:t>
            </a:fld>
            <a:endParaRPr lang="en-US"/>
          </a:p>
        </p:txBody>
      </p:sp>
    </p:spTree>
    <p:extLst>
      <p:ext uri="{BB962C8B-B14F-4D97-AF65-F5344CB8AC3E}">
        <p14:creationId xmlns:p14="http://schemas.microsoft.com/office/powerpoint/2010/main" val="407343807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0409256-BB9D-4EE1-978B-903609A03B5E}" type="datetimeFigureOut">
              <a:rPr lang="en-US" smtClean="0"/>
              <a:t>1/13/2016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12E791C-0A8C-41CF-A358-0882E33B6A3D}" type="slidenum">
              <a:rPr lang="en-US" smtClean="0"/>
              <a:t>‹#›</a:t>
            </a:fld>
            <a:endParaRPr lang="en-US"/>
          </a:p>
        </p:txBody>
      </p:sp>
    </p:spTree>
    <p:extLst>
      <p:ext uri="{BB962C8B-B14F-4D97-AF65-F5344CB8AC3E}">
        <p14:creationId xmlns:p14="http://schemas.microsoft.com/office/powerpoint/2010/main" val="242326557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0409256-BB9D-4EE1-978B-903609A03B5E}" type="datetimeFigureOut">
              <a:rPr lang="en-US" smtClean="0"/>
              <a:t>1/13/2016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12E791C-0A8C-41CF-A358-0882E33B6A3D}" type="slidenum">
              <a:rPr lang="en-US" smtClean="0"/>
              <a:t>‹#›</a:t>
            </a:fld>
            <a:endParaRPr lang="en-US"/>
          </a:p>
        </p:txBody>
      </p:sp>
    </p:spTree>
    <p:extLst>
      <p:ext uri="{BB962C8B-B14F-4D97-AF65-F5344CB8AC3E}">
        <p14:creationId xmlns:p14="http://schemas.microsoft.com/office/powerpoint/2010/main" val="206226841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50409256-BB9D-4EE1-978B-903609A03B5E}" type="datetimeFigureOut">
              <a:rPr lang="en-US" smtClean="0"/>
              <a:t>1/13/2016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12E791C-0A8C-41CF-A358-0882E33B6A3D}" type="slidenum">
              <a:rPr lang="en-US" smtClean="0"/>
              <a:t>‹#›</a:t>
            </a:fld>
            <a:endParaRPr lang="en-US"/>
          </a:p>
        </p:txBody>
      </p:sp>
    </p:spTree>
    <p:extLst>
      <p:ext uri="{BB962C8B-B14F-4D97-AF65-F5344CB8AC3E}">
        <p14:creationId xmlns:p14="http://schemas.microsoft.com/office/powerpoint/2010/main" val="76091635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50409256-BB9D-4EE1-978B-903609A03B5E}" type="datetimeFigureOut">
              <a:rPr lang="en-US" smtClean="0"/>
              <a:t>1/13/2016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12E791C-0A8C-41CF-A358-0882E33B6A3D}" type="slidenum">
              <a:rPr lang="en-US" smtClean="0"/>
              <a:t>‹#›</a:t>
            </a:fld>
            <a:endParaRPr lang="en-US"/>
          </a:p>
        </p:txBody>
      </p:sp>
    </p:spTree>
    <p:extLst>
      <p:ext uri="{BB962C8B-B14F-4D97-AF65-F5344CB8AC3E}">
        <p14:creationId xmlns:p14="http://schemas.microsoft.com/office/powerpoint/2010/main" val="250975825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50409256-BB9D-4EE1-978B-903609A03B5E}" type="datetimeFigureOut">
              <a:rPr lang="en-US" smtClean="0"/>
              <a:t>1/13/2016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D12E791C-0A8C-41CF-A358-0882E33B6A3D}" type="slidenum">
              <a:rPr lang="en-US" smtClean="0"/>
              <a:t>‹#›</a:t>
            </a:fld>
            <a:endParaRPr lang="en-US"/>
          </a:p>
        </p:txBody>
      </p:sp>
    </p:spTree>
    <p:extLst>
      <p:ext uri="{BB962C8B-B14F-4D97-AF65-F5344CB8AC3E}">
        <p14:creationId xmlns:p14="http://schemas.microsoft.com/office/powerpoint/2010/main" val="71173790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50409256-BB9D-4EE1-978B-903609A03B5E}" type="datetimeFigureOut">
              <a:rPr lang="en-US" smtClean="0"/>
              <a:t>1/13/2016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D12E791C-0A8C-41CF-A358-0882E33B6A3D}" type="slidenum">
              <a:rPr lang="en-US" smtClean="0"/>
              <a:t>‹#›</a:t>
            </a:fld>
            <a:endParaRPr lang="en-US"/>
          </a:p>
        </p:txBody>
      </p:sp>
    </p:spTree>
    <p:extLst>
      <p:ext uri="{BB962C8B-B14F-4D97-AF65-F5344CB8AC3E}">
        <p14:creationId xmlns:p14="http://schemas.microsoft.com/office/powerpoint/2010/main" val="311285132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0409256-BB9D-4EE1-978B-903609A03B5E}" type="datetimeFigureOut">
              <a:rPr lang="en-US" smtClean="0"/>
              <a:t>1/13/2016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D12E791C-0A8C-41CF-A358-0882E33B6A3D}" type="slidenum">
              <a:rPr lang="en-US" smtClean="0"/>
              <a:t>‹#›</a:t>
            </a:fld>
            <a:endParaRPr lang="en-US"/>
          </a:p>
        </p:txBody>
      </p:sp>
    </p:spTree>
    <p:extLst>
      <p:ext uri="{BB962C8B-B14F-4D97-AF65-F5344CB8AC3E}">
        <p14:creationId xmlns:p14="http://schemas.microsoft.com/office/powerpoint/2010/main" val="409009715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0409256-BB9D-4EE1-978B-903609A03B5E}" type="datetimeFigureOut">
              <a:rPr lang="en-US" smtClean="0"/>
              <a:t>1/13/2016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12E791C-0A8C-41CF-A358-0882E33B6A3D}" type="slidenum">
              <a:rPr lang="en-US" smtClean="0"/>
              <a:t>‹#›</a:t>
            </a:fld>
            <a:endParaRPr lang="en-US"/>
          </a:p>
        </p:txBody>
      </p:sp>
    </p:spTree>
    <p:extLst>
      <p:ext uri="{BB962C8B-B14F-4D97-AF65-F5344CB8AC3E}">
        <p14:creationId xmlns:p14="http://schemas.microsoft.com/office/powerpoint/2010/main" val="410484230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0409256-BB9D-4EE1-978B-903609A03B5E}" type="datetimeFigureOut">
              <a:rPr lang="en-US" smtClean="0"/>
              <a:t>1/13/2016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12E791C-0A8C-41CF-A358-0882E33B6A3D}" type="slidenum">
              <a:rPr lang="en-US" smtClean="0"/>
              <a:t>‹#›</a:t>
            </a:fld>
            <a:endParaRPr lang="en-US"/>
          </a:p>
        </p:txBody>
      </p:sp>
    </p:spTree>
    <p:extLst>
      <p:ext uri="{BB962C8B-B14F-4D97-AF65-F5344CB8AC3E}">
        <p14:creationId xmlns:p14="http://schemas.microsoft.com/office/powerpoint/2010/main" val="189309178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0409256-BB9D-4EE1-978B-903609A03B5E}" type="datetimeFigureOut">
              <a:rPr lang="en-US" smtClean="0"/>
              <a:t>1/13/2016</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12E791C-0A8C-41CF-A358-0882E33B6A3D}" type="slidenum">
              <a:rPr lang="en-US" smtClean="0"/>
              <a:t>‹#›</a:t>
            </a:fld>
            <a:endParaRPr lang="en-US"/>
          </a:p>
        </p:txBody>
      </p:sp>
    </p:spTree>
    <p:extLst>
      <p:ext uri="{BB962C8B-B14F-4D97-AF65-F5344CB8AC3E}">
        <p14:creationId xmlns:p14="http://schemas.microsoft.com/office/powerpoint/2010/main" val="235985624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7.xml"/><Relationship Id="rId1" Type="http://schemas.openxmlformats.org/officeDocument/2006/relationships/vmlDrawing" Target="../drawings/vmlDrawing1.vml"/><Relationship Id="rId4" Type="http://schemas.openxmlformats.org/officeDocument/2006/relationships/image" Target="../media/image2.wmf"/></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3223032" y="5082175"/>
            <a:ext cx="6233375" cy="1023357"/>
          </a:xfrm>
          <a:prstGeom prst="rect">
            <a:avLst/>
          </a:prstGeom>
          <a:ln>
            <a:noFill/>
          </a:ln>
        </p:spPr>
        <p:txBody>
          <a:bodyPr wrap="square">
            <a:spAutoFit/>
          </a:bodyPr>
          <a:lstStyle/>
          <a:p>
            <a:pPr indent="-1905" algn="ctr" rtl="1">
              <a:lnSpc>
                <a:spcPct val="150000"/>
              </a:lnSpc>
            </a:pPr>
            <a:r>
              <a:rPr lang="fa-IR" sz="4400" dirty="0" smtClean="0">
                <a:ln w="0"/>
                <a:solidFill>
                  <a:srgbClr val="002060"/>
                </a:solidFill>
                <a:effectLst>
                  <a:reflection blurRad="6350" stA="53000" endA="300" endPos="35500" dir="5400000" sy="-90000" algn="bl" rotWithShape="0"/>
                </a:effectLst>
                <a:latin typeface="Times New Roman" panose="02020603050405020304" pitchFamily="18" charset="0"/>
                <a:ea typeface="Times New Roman" panose="02020603050405020304" pitchFamily="18" charset="0"/>
                <a:cs typeface="B Titr" panose="00000700000000000000" pitchFamily="2" charset="-78"/>
              </a:rPr>
              <a:t>مدرس :معصومه اکبری صحت</a:t>
            </a:r>
            <a:endParaRPr lang="en-US" sz="4400" dirty="0">
              <a:ln w="0"/>
              <a:solidFill>
                <a:srgbClr val="002060"/>
              </a:solidFill>
              <a:effectLst>
                <a:reflection blurRad="6350" stA="53000" endA="300" endPos="35500" dir="5400000" sy="-90000" algn="bl" rotWithShape="0"/>
              </a:effectLst>
              <a:latin typeface="Times New Roman" panose="02020603050405020304" pitchFamily="18" charset="0"/>
              <a:ea typeface="Times New Roman" panose="02020603050405020304" pitchFamily="18" charset="0"/>
              <a:cs typeface="B Titr" panose="00000700000000000000" pitchFamily="2" charset="-78"/>
            </a:endParaRPr>
          </a:p>
        </p:txBody>
      </p:sp>
      <p:sp>
        <p:nvSpPr>
          <p:cNvPr id="4" name="Rectangle 3"/>
          <p:cNvSpPr/>
          <p:nvPr/>
        </p:nvSpPr>
        <p:spPr>
          <a:xfrm>
            <a:off x="2043953" y="1085367"/>
            <a:ext cx="8591535" cy="3046988"/>
          </a:xfrm>
          <a:prstGeom prst="rect">
            <a:avLst/>
          </a:prstGeom>
        </p:spPr>
        <p:txBody>
          <a:bodyPr wrap="square">
            <a:spAutoFit/>
          </a:bodyPr>
          <a:lstStyle/>
          <a:p>
            <a:pPr indent="-1905" algn="ctr" rtl="1">
              <a:lnSpc>
                <a:spcPct val="200000"/>
              </a:lnSpc>
            </a:pPr>
            <a:r>
              <a:rPr lang="fa-IR" sz="4800" dirty="0" smtClean="0">
                <a:ln w="0"/>
                <a:solidFill>
                  <a:srgbClr val="002060"/>
                </a:solidFill>
                <a:effectLst>
                  <a:reflection blurRad="6350" stA="53000" endA="300" endPos="35500" dir="5400000" sy="-90000" algn="bl" rotWithShape="0"/>
                </a:effectLst>
                <a:latin typeface="Times New Roman" panose="02020603050405020304" pitchFamily="18" charset="0"/>
                <a:ea typeface="Times New Roman" panose="02020603050405020304" pitchFamily="18" charset="0"/>
                <a:cs typeface="B Titr" panose="00000700000000000000" pitchFamily="2" charset="-78"/>
              </a:rPr>
              <a:t>هندسه 1</a:t>
            </a:r>
          </a:p>
          <a:p>
            <a:pPr indent="-1905" algn="ctr" rtl="1">
              <a:lnSpc>
                <a:spcPct val="200000"/>
              </a:lnSpc>
            </a:pPr>
            <a:r>
              <a:rPr lang="fa-IR" sz="4800" dirty="0" smtClean="0">
                <a:ln w="0"/>
                <a:solidFill>
                  <a:srgbClr val="002060"/>
                </a:solidFill>
                <a:effectLst>
                  <a:reflection blurRad="6350" stA="53000" endA="300" endPos="35500" dir="5400000" sy="-90000" algn="bl" rotWithShape="0"/>
                </a:effectLst>
                <a:latin typeface="Times New Roman" panose="02020603050405020304" pitchFamily="18" charset="0"/>
                <a:ea typeface="Times New Roman" panose="02020603050405020304" pitchFamily="18" charset="0"/>
                <a:cs typeface="B Titr" panose="00000700000000000000" pitchFamily="2" charset="-78"/>
              </a:rPr>
              <a:t>فصل </a:t>
            </a:r>
            <a:r>
              <a:rPr lang="fa-IR" sz="4800" dirty="0" smtClean="0">
                <a:ln w="0"/>
                <a:solidFill>
                  <a:srgbClr val="002060"/>
                </a:solidFill>
                <a:effectLst>
                  <a:reflection blurRad="6350" stA="53000" endA="300" endPos="35500" dir="5400000" sy="-90000" algn="bl" rotWithShape="0"/>
                </a:effectLst>
                <a:latin typeface="Times New Roman" panose="02020603050405020304" pitchFamily="18" charset="0"/>
                <a:ea typeface="Times New Roman" panose="02020603050405020304" pitchFamily="18" charset="0"/>
                <a:cs typeface="B Titr" panose="00000700000000000000" pitchFamily="2" charset="-78"/>
              </a:rPr>
              <a:t>4(اصل کالیواری)</a:t>
            </a:r>
            <a:endParaRPr lang="fa-IR" sz="4800" dirty="0" smtClean="0">
              <a:ln w="0"/>
              <a:solidFill>
                <a:srgbClr val="002060"/>
              </a:solidFill>
              <a:effectLst>
                <a:reflection blurRad="6350" stA="53000" endA="300" endPos="35500" dir="5400000" sy="-90000" algn="bl" rotWithShape="0"/>
              </a:effectLst>
              <a:latin typeface="Times New Roman" panose="02020603050405020304" pitchFamily="18" charset="0"/>
              <a:ea typeface="Times New Roman" panose="02020603050405020304" pitchFamily="18" charset="0"/>
              <a:cs typeface="B Titr" panose="00000700000000000000" pitchFamily="2" charset="-78"/>
            </a:endParaRPr>
          </a:p>
        </p:txBody>
      </p:sp>
      <p:graphicFrame>
        <p:nvGraphicFramePr>
          <p:cNvPr id="2" name="Object 1"/>
          <p:cNvGraphicFramePr>
            <a:graphicFrameLocks noChangeAspect="1"/>
          </p:cNvGraphicFramePr>
          <p:nvPr>
            <p:extLst>
              <p:ext uri="{D42A27DB-BD31-4B8C-83A1-F6EECF244321}">
                <p14:modId xmlns:p14="http://schemas.microsoft.com/office/powerpoint/2010/main" val="3431580390"/>
              </p:ext>
            </p:extLst>
          </p:nvPr>
        </p:nvGraphicFramePr>
        <p:xfrm>
          <a:off x="4394200" y="2362200"/>
          <a:ext cx="914400" cy="271463"/>
        </p:xfrm>
        <a:graphic>
          <a:graphicData uri="http://schemas.openxmlformats.org/presentationml/2006/ole">
            <mc:AlternateContent xmlns:mc="http://schemas.openxmlformats.org/markup-compatibility/2006">
              <mc:Choice xmlns:v="urn:schemas-microsoft-com:vml" Requires="v">
                <p:oleObj spid="_x0000_s19525" name="Equation" r:id="rId3" imgW="914400" imgH="272160" progId="Equation.DSMT4">
                  <p:embed/>
                </p:oleObj>
              </mc:Choice>
              <mc:Fallback>
                <p:oleObj name="Equation" r:id="rId3" imgW="914400" imgH="272160" progId="Equation.DSMT4">
                  <p:embed/>
                  <p:pic>
                    <p:nvPicPr>
                      <p:cNvPr id="0" name=""/>
                      <p:cNvPicPr/>
                      <p:nvPr/>
                    </p:nvPicPr>
                    <p:blipFill>
                      <a:blip r:embed="rId4"/>
                      <a:stretch>
                        <a:fillRect/>
                      </a:stretch>
                    </p:blipFill>
                    <p:spPr>
                      <a:xfrm>
                        <a:off x="4394200" y="2362200"/>
                        <a:ext cx="914400" cy="271463"/>
                      </a:xfrm>
                      <a:prstGeom prst="rect">
                        <a:avLst/>
                      </a:prstGeom>
                    </p:spPr>
                  </p:pic>
                </p:oleObj>
              </mc:Fallback>
            </mc:AlternateContent>
          </a:graphicData>
        </a:graphic>
      </p:graphicFrame>
    </p:spTree>
    <p:extLst>
      <p:ext uri="{BB962C8B-B14F-4D97-AF65-F5344CB8AC3E}">
        <p14:creationId xmlns:p14="http://schemas.microsoft.com/office/powerpoint/2010/main" val="269284528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1" y="2386013"/>
            <a:ext cx="11706225" cy="3558539"/>
          </a:xfrm>
          <a:prstGeom prst="rect">
            <a:avLst/>
          </a:prstGeom>
        </p:spPr>
        <p:txBody>
          <a:bodyPr wrap="square">
            <a:spAutoFit/>
          </a:bodyPr>
          <a:lstStyle/>
          <a:p>
            <a:pPr algn="just" rtl="1">
              <a:lnSpc>
                <a:spcPct val="200000"/>
              </a:lnSpc>
            </a:pPr>
            <a:r>
              <a:rPr lang="fa-IR" sz="2800" b="1" dirty="0" smtClean="0">
                <a:solidFill>
                  <a:srgbClr val="FF0000"/>
                </a:solidFill>
                <a:cs typeface="B Nazanin" panose="00000400000000000000" pitchFamily="2" charset="-78"/>
              </a:rPr>
              <a:t>1- اصل کالیواری در مورد مساحت ها:</a:t>
            </a:r>
          </a:p>
          <a:p>
            <a:pPr algn="just" rtl="1">
              <a:lnSpc>
                <a:spcPct val="200000"/>
              </a:lnSpc>
            </a:pPr>
            <a:r>
              <a:rPr lang="fa-IR" sz="2800" b="1" dirty="0" smtClean="0">
                <a:cs typeface="B Nazanin" panose="00000400000000000000" pitchFamily="2" charset="-78"/>
              </a:rPr>
              <a:t>فرض می کنیم قاعده های دو شکل بر روی یک خط قرار گرفته باشند اگر هر خطی موزای با قاعده های دو شکل در آنها قطعاتی با طول های مساوی ایجاد کند در این صورت مساحت دو شکل با هم برابرند.</a:t>
            </a:r>
            <a:endParaRPr lang="fa-IR" sz="2800" b="1" dirty="0">
              <a:cs typeface="B Nazanin" panose="00000400000000000000" pitchFamily="2" charset="-78"/>
            </a:endParaRPr>
          </a:p>
        </p:txBody>
      </p:sp>
      <p:pic>
        <p:nvPicPr>
          <p:cNvPr id="6" name="Picture 5"/>
          <p:cNvPicPr>
            <a:picLocks noChangeAspect="1"/>
          </p:cNvPicPr>
          <p:nvPr/>
        </p:nvPicPr>
        <p:blipFill rotWithShape="1">
          <a:blip r:embed="rId2"/>
          <a:srcRect l="6991" t="17774" r="56003" b="62695"/>
          <a:stretch/>
        </p:blipFill>
        <p:spPr>
          <a:xfrm>
            <a:off x="428626" y="5029200"/>
            <a:ext cx="4814887" cy="1428751"/>
          </a:xfrm>
          <a:prstGeom prst="rect">
            <a:avLst/>
          </a:prstGeom>
        </p:spPr>
      </p:pic>
    </p:spTree>
    <p:extLst>
      <p:ext uri="{BB962C8B-B14F-4D97-AF65-F5344CB8AC3E}">
        <p14:creationId xmlns:p14="http://schemas.microsoft.com/office/powerpoint/2010/main" val="106493782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57188" y="1971675"/>
            <a:ext cx="11706225" cy="3539430"/>
          </a:xfrm>
          <a:prstGeom prst="rect">
            <a:avLst/>
          </a:prstGeom>
        </p:spPr>
        <p:txBody>
          <a:bodyPr wrap="square">
            <a:spAutoFit/>
          </a:bodyPr>
          <a:lstStyle/>
          <a:p>
            <a:pPr algn="just" rtl="1">
              <a:lnSpc>
                <a:spcPct val="200000"/>
              </a:lnSpc>
            </a:pPr>
            <a:r>
              <a:rPr lang="fa-IR" sz="2800" b="1" dirty="0" smtClean="0">
                <a:solidFill>
                  <a:srgbClr val="FF0000"/>
                </a:solidFill>
                <a:cs typeface="B Nazanin" panose="00000400000000000000" pitchFamily="2" charset="-78"/>
              </a:rPr>
              <a:t>2- اصل کالیواری درباره ی حجم ها:</a:t>
            </a:r>
          </a:p>
          <a:p>
            <a:pPr algn="just" rtl="1">
              <a:lnSpc>
                <a:spcPct val="200000"/>
              </a:lnSpc>
            </a:pPr>
            <a:r>
              <a:rPr lang="fa-IR" sz="2800" b="1" dirty="0" smtClean="0">
                <a:cs typeface="B Nazanin" panose="00000400000000000000" pitchFamily="2" charset="-78"/>
              </a:rPr>
              <a:t>اگرقاعده ها دو شکل فضایی روی یک صفحه قرار بگیرند و هر صفحه موازی با صفحه ی قاعده ها هر دو شکل را قطع کرده و سطح مقطع های برابری ایجاد کند در این صورت حجم های این دو شکل با هم برابرند.</a:t>
            </a:r>
            <a:endParaRPr lang="fa-IR" sz="2800" b="1" dirty="0">
              <a:cs typeface="B Nazanin" panose="00000400000000000000" pitchFamily="2" charset="-78"/>
            </a:endParaRPr>
          </a:p>
        </p:txBody>
      </p:sp>
      <p:pic>
        <p:nvPicPr>
          <p:cNvPr id="3" name="Picture 2"/>
          <p:cNvPicPr>
            <a:picLocks noChangeAspect="1"/>
          </p:cNvPicPr>
          <p:nvPr/>
        </p:nvPicPr>
        <p:blipFill rotWithShape="1">
          <a:blip r:embed="rId2"/>
          <a:srcRect l="12372" t="17774" r="54137" b="41602"/>
          <a:stretch/>
        </p:blipFill>
        <p:spPr>
          <a:xfrm>
            <a:off x="357188" y="4514850"/>
            <a:ext cx="3435868" cy="2343150"/>
          </a:xfrm>
          <a:prstGeom prst="rect">
            <a:avLst/>
          </a:prstGeom>
        </p:spPr>
      </p:pic>
    </p:spTree>
    <p:extLst>
      <p:ext uri="{BB962C8B-B14F-4D97-AF65-F5344CB8AC3E}">
        <p14:creationId xmlns:p14="http://schemas.microsoft.com/office/powerpoint/2010/main" val="74880145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ounded Rectangle 1"/>
          <p:cNvSpPr/>
          <p:nvPr/>
        </p:nvSpPr>
        <p:spPr>
          <a:xfrm>
            <a:off x="2266682" y="1803042"/>
            <a:ext cx="6967470" cy="3000778"/>
          </a:xfrm>
          <a:prstGeom prst="roundRect">
            <a:avLst/>
          </a:prstGeom>
          <a:ln w="57150">
            <a:solidFill>
              <a:srgbClr val="C00000"/>
            </a:solidFill>
          </a:ln>
          <a:effectLst>
            <a:reflection blurRad="6350" stA="52000" endA="300" endPos="35000" dir="5400000" sy="-100000" algn="bl" rotWithShape="0"/>
          </a:effectLst>
        </p:spPr>
        <p:style>
          <a:lnRef idx="2">
            <a:schemeClr val="accent2"/>
          </a:lnRef>
          <a:fillRef idx="1">
            <a:schemeClr val="lt1"/>
          </a:fillRef>
          <a:effectRef idx="0">
            <a:schemeClr val="accent2"/>
          </a:effectRef>
          <a:fontRef idx="minor">
            <a:schemeClr val="dk1"/>
          </a:fontRef>
        </p:style>
        <p:txBody>
          <a:bodyPr rtlCol="0" anchor="ctr"/>
          <a:lstStyle/>
          <a:p>
            <a:pPr algn="ctr"/>
            <a:endParaRPr lang="en-US"/>
          </a:p>
        </p:txBody>
      </p:sp>
      <p:sp>
        <p:nvSpPr>
          <p:cNvPr id="3" name="TextBox 2"/>
          <p:cNvSpPr txBox="1"/>
          <p:nvPr/>
        </p:nvSpPr>
        <p:spPr>
          <a:xfrm>
            <a:off x="4327301" y="2511380"/>
            <a:ext cx="3284113" cy="1569660"/>
          </a:xfrm>
          <a:prstGeom prst="rect">
            <a:avLst/>
          </a:prstGeom>
          <a:noFill/>
        </p:spPr>
        <p:txBody>
          <a:bodyPr wrap="square" rtlCol="0">
            <a:spAutoFit/>
          </a:bodyPr>
          <a:lstStyle/>
          <a:p>
            <a:r>
              <a:rPr lang="fa-IR" sz="9600" dirty="0" smtClean="0">
                <a:cs typeface="B Titr" panose="00000700000000000000" pitchFamily="2" charset="-78"/>
              </a:rPr>
              <a:t>پایان</a:t>
            </a:r>
            <a:endParaRPr lang="en-US" sz="9600" dirty="0">
              <a:cs typeface="B Titr" panose="00000700000000000000" pitchFamily="2" charset="-78"/>
            </a:endParaRPr>
          </a:p>
        </p:txBody>
      </p:sp>
    </p:spTree>
    <p:extLst>
      <p:ext uri="{BB962C8B-B14F-4D97-AF65-F5344CB8AC3E}">
        <p14:creationId xmlns:p14="http://schemas.microsoft.com/office/powerpoint/2010/main" val="2283078540"/>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974</TotalTime>
  <Words>114</Words>
  <Application>Microsoft Office PowerPoint</Application>
  <PresentationFormat>Widescreen</PresentationFormat>
  <Paragraphs>8</Paragraphs>
  <Slides>4</Slides>
  <Notes>0</Notes>
  <HiddenSlides>0</HiddenSlides>
  <MMClips>0</MMClips>
  <ScaleCrop>false</ScaleCrop>
  <HeadingPairs>
    <vt:vector size="8" baseType="variant">
      <vt:variant>
        <vt:lpstr>Fonts Used</vt:lpstr>
      </vt:variant>
      <vt:variant>
        <vt:i4>6</vt:i4>
      </vt:variant>
      <vt:variant>
        <vt:lpstr>Theme</vt:lpstr>
      </vt:variant>
      <vt:variant>
        <vt:i4>1</vt:i4>
      </vt:variant>
      <vt:variant>
        <vt:lpstr>Embedded OLE Servers</vt:lpstr>
      </vt:variant>
      <vt:variant>
        <vt:i4>1</vt:i4>
      </vt:variant>
      <vt:variant>
        <vt:lpstr>Slide Titles</vt:lpstr>
      </vt:variant>
      <vt:variant>
        <vt:i4>4</vt:i4>
      </vt:variant>
    </vt:vector>
  </HeadingPairs>
  <TitlesOfParts>
    <vt:vector size="12" baseType="lpstr">
      <vt:lpstr>Arial</vt:lpstr>
      <vt:lpstr>B Nazanin</vt:lpstr>
      <vt:lpstr>B Titr</vt:lpstr>
      <vt:lpstr>Calibri</vt:lpstr>
      <vt:lpstr>Calibri Light</vt:lpstr>
      <vt:lpstr>Times New Roman</vt:lpstr>
      <vt:lpstr>Office Theme</vt:lpstr>
      <vt:lpstr>Equation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Alireza Golestan</dc:creator>
  <cp:lastModifiedBy>Alireza Golestan</cp:lastModifiedBy>
  <cp:revision>142</cp:revision>
  <dcterms:created xsi:type="dcterms:W3CDTF">2015-07-06T05:06:21Z</dcterms:created>
  <dcterms:modified xsi:type="dcterms:W3CDTF">2016-01-13T12:44:06Z</dcterms:modified>
</cp:coreProperties>
</file>