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4" r:id="rId3"/>
    <p:sldId id="305" r:id="rId4"/>
    <p:sldId id="306" r:id="rId5"/>
    <p:sldId id="307" r:id="rId6"/>
    <p:sldId id="302" r:id="rId7"/>
    <p:sldId id="303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28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1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26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3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1.wmf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2.bin"/><Relationship Id="rId1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4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4.png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5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5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7.bin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9.wmf"/><Relationship Id="rId9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6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9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:معصومه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4(منشور و استوانه)</a:t>
            </a:r>
            <a:endParaRPr lang="fa-IR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8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7213" y="2543176"/>
            <a:ext cx="111406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مثال: حجم و مساحت جانبی منشور قائمی که قاعده آن شش ضلعی منتظم است که بزرگترین قطر قاعده آن 18 و یال جانبی منشور 10 می باشد را حساب کنید.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895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243" t="16211" r="54246" b="62304"/>
          <a:stretch/>
        </p:blipFill>
        <p:spPr>
          <a:xfrm rot="60000">
            <a:off x="572942" y="2481113"/>
            <a:ext cx="3414712" cy="18322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14376" y="2384013"/>
            <a:ext cx="111406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یک شش ضلعی منتظم همه اضلاع با هم برابرند و همه زوایا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نیز با هم برابرند.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ذوزنقه ای           یک ذوزنقه متساوی الاضلاع است پس            و              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081996"/>
              </p:ext>
            </p:extLst>
          </p:nvPr>
        </p:nvGraphicFramePr>
        <p:xfrm>
          <a:off x="5494338" y="3555169"/>
          <a:ext cx="3635375" cy="662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Equation" r:id="rId4" imgW="5715000" imgH="1041120" progId="Equation.DSMT4">
                  <p:embed/>
                </p:oleObj>
              </mc:Choice>
              <mc:Fallback>
                <p:oleObj name="Equation" r:id="rId4" imgW="571500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4338" y="3555169"/>
                        <a:ext cx="3635375" cy="662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25108"/>
              </p:ext>
            </p:extLst>
          </p:nvPr>
        </p:nvGraphicFramePr>
        <p:xfrm>
          <a:off x="9775826" y="4571785"/>
          <a:ext cx="839788" cy="246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0" name="Equation" r:id="rId6" imgW="1295280" imgH="380880" progId="Equation.DSMT4">
                  <p:embed/>
                </p:oleObj>
              </mc:Choice>
              <mc:Fallback>
                <p:oleObj name="Equation" r:id="rId6" imgW="12952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75826" y="4571785"/>
                        <a:ext cx="839788" cy="246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75389"/>
              </p:ext>
            </p:extLst>
          </p:nvPr>
        </p:nvGraphicFramePr>
        <p:xfrm>
          <a:off x="4349750" y="4509074"/>
          <a:ext cx="736600" cy="309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1" name="Equation" r:id="rId8" imgW="1117440" imgH="469800" progId="Equation.DSMT4">
                  <p:embed/>
                </p:oleObj>
              </mc:Choice>
              <mc:Fallback>
                <p:oleObj name="Equation" r:id="rId8" imgW="11174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49750" y="4509074"/>
                        <a:ext cx="736600" cy="309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984093"/>
              </p:ext>
            </p:extLst>
          </p:nvPr>
        </p:nvGraphicFramePr>
        <p:xfrm>
          <a:off x="3320757" y="4499694"/>
          <a:ext cx="7286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2" name="Equation" r:id="rId10" imgW="1104840" imgH="482400" progId="Equation.DSMT4">
                  <p:embed/>
                </p:oleObj>
              </mc:Choice>
              <mc:Fallback>
                <p:oleObj name="Equation" r:id="rId10" imgW="11048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20757" y="4499694"/>
                        <a:ext cx="72866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403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447818"/>
              </p:ext>
            </p:extLst>
          </p:nvPr>
        </p:nvGraphicFramePr>
        <p:xfrm>
          <a:off x="582612" y="1783187"/>
          <a:ext cx="4822105" cy="87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Equation" r:id="rId3" imgW="6794280" imgH="1231560" progId="Equation.DSMT4">
                  <p:embed/>
                </p:oleObj>
              </mc:Choice>
              <mc:Fallback>
                <p:oleObj name="Equation" r:id="rId3" imgW="6794280" imgH="1231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612" y="1783187"/>
                        <a:ext cx="4822105" cy="874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879179"/>
              </p:ext>
            </p:extLst>
          </p:nvPr>
        </p:nvGraphicFramePr>
        <p:xfrm>
          <a:off x="582612" y="3173413"/>
          <a:ext cx="7824788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5" imgW="11023560" imgH="1041120" progId="Equation.DSMT4">
                  <p:embed/>
                </p:oleObj>
              </mc:Choice>
              <mc:Fallback>
                <p:oleObj name="Equation" r:id="rId5" imgW="110235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612" y="3173413"/>
                        <a:ext cx="7824788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359448"/>
              </p:ext>
            </p:extLst>
          </p:nvPr>
        </p:nvGraphicFramePr>
        <p:xfrm>
          <a:off x="582612" y="4075112"/>
          <a:ext cx="5942012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Equation" r:id="rId7" imgW="8369280" imgH="1917360" progId="Equation.DSMT4">
                  <p:embed/>
                </p:oleObj>
              </mc:Choice>
              <mc:Fallback>
                <p:oleObj name="Equation" r:id="rId7" imgW="8369280" imgH="1917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2612" y="4075112"/>
                        <a:ext cx="5942012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442109"/>
              </p:ext>
            </p:extLst>
          </p:nvPr>
        </p:nvGraphicFramePr>
        <p:xfrm>
          <a:off x="582612" y="5811512"/>
          <a:ext cx="5575301" cy="36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Equation" r:id="rId9" imgW="6032160" imgH="393480" progId="Equation.DSMT4">
                  <p:embed/>
                </p:oleObj>
              </mc:Choice>
              <mc:Fallback>
                <p:oleObj name="Equation" r:id="rId9" imgW="6032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2612" y="5811512"/>
                        <a:ext cx="5575301" cy="36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7522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7213" y="2543176"/>
            <a:ext cx="1114060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 </a:t>
            </a:r>
            <a:r>
              <a:rPr lang="fa-IR" sz="2800" b="1" dirty="0" smtClean="0">
                <a:cs typeface="B Nazanin" panose="00000400000000000000" pitchFamily="2" charset="-78"/>
              </a:rPr>
              <a:t>مساحت کل منشور که قاعده اش لوزی به اقطار 6 و 8 وارتفاع آن مساوی محیط قاعده آن باشد را بیابید.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3600449"/>
            <a:ext cx="1957388" cy="260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400300"/>
            <a:ext cx="1939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مساحت کل منشور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953325"/>
              </p:ext>
            </p:extLst>
          </p:nvPr>
        </p:nvGraphicFramePr>
        <p:xfrm>
          <a:off x="2396652" y="2754243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3" name="Equation" r:id="rId3" imgW="291960" imgH="228600" progId="Equation.DSMT4">
                  <p:embed/>
                </p:oleObj>
              </mc:Choice>
              <mc:Fallback>
                <p:oleObj name="Equation" r:id="rId3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96652" y="2754243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285528" y="2400300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مساحت جانبی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58960" y="2438772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مساحت دو قاعده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83457"/>
              </p:ext>
            </p:extLst>
          </p:nvPr>
        </p:nvGraphicFramePr>
        <p:xfrm>
          <a:off x="4224980" y="2649538"/>
          <a:ext cx="304800" cy="333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4" name="Equation" r:id="rId5" imgW="304560" imgH="291960" progId="Equation.DSMT4">
                  <p:embed/>
                </p:oleObj>
              </mc:Choice>
              <mc:Fallback>
                <p:oleObj name="Equation" r:id="rId5" imgW="3045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4980" y="2649538"/>
                        <a:ext cx="304800" cy="333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071563" y="3324225"/>
            <a:ext cx="105500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چون قطرهای لوزی عمود منصف یکدیگرند بنابراین چهار مثلث قائم الزاویه با اضلاع قائمه 3 و 4 ایجاد می شود.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555322" y="4386650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محیط قاعده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288799"/>
              </p:ext>
            </p:extLst>
          </p:nvPr>
        </p:nvGraphicFramePr>
        <p:xfrm>
          <a:off x="1484142" y="4634169"/>
          <a:ext cx="2893238" cy="332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5" name="Equation" r:id="rId7" imgW="3314520" imgH="380880" progId="Equation.DSMT4">
                  <p:embed/>
                </p:oleObj>
              </mc:Choice>
              <mc:Fallback>
                <p:oleObj name="Equation" r:id="rId7" imgW="33145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84142" y="4634169"/>
                        <a:ext cx="2893238" cy="332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-555322" y="5282001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کل</a:t>
            </a:r>
            <a:endParaRPr lang="fa-IR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63642"/>
              </p:ext>
            </p:extLst>
          </p:nvPr>
        </p:nvGraphicFramePr>
        <p:xfrm>
          <a:off x="804863" y="5325407"/>
          <a:ext cx="266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6" name="Equation" r:id="rId9" imgW="266400" imgH="380880" progId="Equation.DSMT4">
                  <p:embed/>
                </p:oleObj>
              </mc:Choice>
              <mc:Fallback>
                <p:oleObj name="Equation" r:id="rId9" imgW="26640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4863" y="5325407"/>
                        <a:ext cx="266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205154"/>
              </p:ext>
            </p:extLst>
          </p:nvPr>
        </p:nvGraphicFramePr>
        <p:xfrm>
          <a:off x="1384130" y="5223968"/>
          <a:ext cx="5386845" cy="85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7" name="Equation" r:id="rId11" imgW="6553080" imgH="1041120" progId="Equation.DSMT4">
                  <p:embed/>
                </p:oleObj>
              </mc:Choice>
              <mc:Fallback>
                <p:oleObj name="Equation" r:id="rId11" imgW="655308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84130" y="5223968"/>
                        <a:ext cx="5386845" cy="856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580199"/>
              </p:ext>
            </p:extLst>
          </p:nvPr>
        </p:nvGraphicFramePr>
        <p:xfrm>
          <a:off x="938213" y="6282582"/>
          <a:ext cx="4967575" cy="517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Equation" r:id="rId13" imgW="6095880" imgH="634680" progId="Equation.DSMT4">
                  <p:embed/>
                </p:oleObj>
              </mc:Choice>
              <mc:Fallback>
                <p:oleObj name="Equation" r:id="rId13" imgW="609588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8213" y="6282582"/>
                        <a:ext cx="4967575" cy="517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10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4363" y="2443164"/>
            <a:ext cx="111406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دو منشور قائم یکسان را قاعده های آنها مثلث قائم الزاویه و متساوی الساقین به ضلع قائم 3 می باشند در وجه بزرگتر که یک مربع است به هم می چسبانیم قطر مکعب مستطیل حاصل را به دست آورید. 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423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640381"/>
              </p:ext>
            </p:extLst>
          </p:nvPr>
        </p:nvGraphicFramePr>
        <p:xfrm>
          <a:off x="3214688" y="2452606"/>
          <a:ext cx="3943350" cy="1174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Equation" r:id="rId3" imgW="4902120" imgH="1460160" progId="Equation.DSMT4">
                  <p:embed/>
                </p:oleObj>
              </mc:Choice>
              <mc:Fallback>
                <p:oleObj name="Equation" r:id="rId3" imgW="4902120" imgH="1460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4688" y="2452606"/>
                        <a:ext cx="3943350" cy="1174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1657350" y="4052806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قطر مکعب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7076" y="4052806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طول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129597"/>
              </p:ext>
            </p:extLst>
          </p:nvPr>
        </p:nvGraphicFramePr>
        <p:xfrm>
          <a:off x="4470484" y="4171949"/>
          <a:ext cx="126210" cy="196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Equation" r:id="rId5" imgW="228600" imgH="355320" progId="Equation.DSMT4">
                  <p:embed/>
                </p:oleObj>
              </mc:Choice>
              <mc:Fallback>
                <p:oleObj name="Equation" r:id="rId5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70484" y="4171949"/>
                        <a:ext cx="126210" cy="196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639548" y="4069694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عرض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907069"/>
              </p:ext>
            </p:extLst>
          </p:nvPr>
        </p:nvGraphicFramePr>
        <p:xfrm>
          <a:off x="4609274" y="4379962"/>
          <a:ext cx="304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Equation" r:id="rId7" imgW="304560" imgH="291960" progId="Equation.DSMT4">
                  <p:embed/>
                </p:oleObj>
              </mc:Choice>
              <mc:Fallback>
                <p:oleObj name="Equation" r:id="rId7" imgW="3045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09274" y="4379962"/>
                        <a:ext cx="304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761674" y="4086582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ارتفاع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503979"/>
              </p:ext>
            </p:extLst>
          </p:nvPr>
        </p:nvGraphicFramePr>
        <p:xfrm>
          <a:off x="5495536" y="4270112"/>
          <a:ext cx="126210" cy="196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7" name="Equation" r:id="rId9" imgW="228600" imgH="355320" progId="Equation.DSMT4">
                  <p:embed/>
                </p:oleObj>
              </mc:Choice>
              <mc:Fallback>
                <p:oleObj name="Equation" r:id="rId9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95536" y="4270112"/>
                        <a:ext cx="126210" cy="196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974573"/>
              </p:ext>
            </p:extLst>
          </p:nvPr>
        </p:nvGraphicFramePr>
        <p:xfrm>
          <a:off x="5690682" y="4379962"/>
          <a:ext cx="304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name="Equation" r:id="rId10" imgW="304560" imgH="291960" progId="Equation.DSMT4">
                  <p:embed/>
                </p:oleObj>
              </mc:Choice>
              <mc:Fallback>
                <p:oleObj name="Equation" r:id="rId10" imgW="3045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90682" y="4379962"/>
                        <a:ext cx="304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306753"/>
              </p:ext>
            </p:extLst>
          </p:nvPr>
        </p:nvGraphicFramePr>
        <p:xfrm>
          <a:off x="6609384" y="4266986"/>
          <a:ext cx="126210" cy="196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9" name="Equation" r:id="rId11" imgW="228600" imgH="355320" progId="Equation.DSMT4">
                  <p:embed/>
                </p:oleObj>
              </mc:Choice>
              <mc:Fallback>
                <p:oleObj name="Equation" r:id="rId11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09384" y="4266986"/>
                        <a:ext cx="126210" cy="196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596205"/>
              </p:ext>
            </p:extLst>
          </p:nvPr>
        </p:nvGraphicFramePr>
        <p:xfrm>
          <a:off x="3647116" y="4366180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Equation" r:id="rId12" imgW="291960" imgH="228600" progId="Equation.DSMT4">
                  <p:embed/>
                </p:oleObj>
              </mc:Choice>
              <mc:Fallback>
                <p:oleObj name="Equation" r:id="rId12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47116" y="4366180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679839"/>
              </p:ext>
            </p:extLst>
          </p:nvPr>
        </p:nvGraphicFramePr>
        <p:xfrm>
          <a:off x="6770062" y="4399501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1" name="Equation" r:id="rId14" imgW="291960" imgH="228600" progId="Equation.DSMT4">
                  <p:embed/>
                </p:oleObj>
              </mc:Choice>
              <mc:Fallback>
                <p:oleObj name="Equation" r:id="rId14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70062" y="4399501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17593"/>
              </p:ext>
            </p:extLst>
          </p:nvPr>
        </p:nvGraphicFramePr>
        <p:xfrm>
          <a:off x="2426461" y="4994016"/>
          <a:ext cx="4975225" cy="51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2" name="Equation" r:id="rId15" imgW="5879880" imgH="609480" progId="Equation.DSMT4">
                  <p:embed/>
                </p:oleObj>
              </mc:Choice>
              <mc:Fallback>
                <p:oleObj name="Equation" r:id="rId15" imgW="587988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26461" y="4994016"/>
                        <a:ext cx="4975225" cy="51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456735" y="5673238"/>
            <a:ext cx="19394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قطر مکعب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314685"/>
              </p:ext>
            </p:extLst>
          </p:nvPr>
        </p:nvGraphicFramePr>
        <p:xfrm>
          <a:off x="3639548" y="5758080"/>
          <a:ext cx="1447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3" name="Equation" r:id="rId17" imgW="1447560" imgH="545760" progId="Equation.DSMT4">
                  <p:embed/>
                </p:oleObj>
              </mc:Choice>
              <mc:Fallback>
                <p:oleObj name="Equation" r:id="rId17" imgW="144756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39548" y="5758080"/>
                        <a:ext cx="1447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9"/>
          <a:srcRect l="14019" t="18946" r="69400" b="48828"/>
          <a:stretch/>
        </p:blipFill>
        <p:spPr>
          <a:xfrm>
            <a:off x="382411" y="1385658"/>
            <a:ext cx="2549878" cy="278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6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4363" y="2443164"/>
            <a:ext cx="1114060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 </a:t>
            </a:r>
            <a:r>
              <a:rPr lang="fa-IR" sz="2800" b="1" dirty="0" smtClean="0">
                <a:cs typeface="B Nazanin" panose="00000400000000000000" pitchFamily="2" charset="-78"/>
              </a:rPr>
              <a:t>مساحت جانبی و مساحت کل و حجم استوانه قائمی که شعاع قاعده آن 5 سانتی متر و ارتفاع آن برابر محیط قاعده است را تعیین کنید.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814691"/>
              </p:ext>
            </p:extLst>
          </p:nvPr>
        </p:nvGraphicFramePr>
        <p:xfrm>
          <a:off x="614363" y="3919987"/>
          <a:ext cx="3503613" cy="339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3" imgW="3936960" imgH="380880" progId="Equation.DSMT4">
                  <p:embed/>
                </p:oleObj>
              </mc:Choice>
              <mc:Fallback>
                <p:oleObj name="Equation" r:id="rId3" imgW="39369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4363" y="3919987"/>
                        <a:ext cx="3503613" cy="339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932111"/>
              </p:ext>
            </p:extLst>
          </p:nvPr>
        </p:nvGraphicFramePr>
        <p:xfrm>
          <a:off x="614363" y="4672013"/>
          <a:ext cx="25765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5" imgW="2895480" imgH="380880" progId="Equation.DSMT4">
                  <p:embed/>
                </p:oleObj>
              </mc:Choice>
              <mc:Fallback>
                <p:oleObj name="Equation" r:id="rId5" imgW="28954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363" y="4672013"/>
                        <a:ext cx="25765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461103"/>
              </p:ext>
            </p:extLst>
          </p:nvPr>
        </p:nvGraphicFramePr>
        <p:xfrm>
          <a:off x="614363" y="5305657"/>
          <a:ext cx="345757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7" imgW="3886200" imgH="482400" progId="Equation.DSMT4">
                  <p:embed/>
                </p:oleObj>
              </mc:Choice>
              <mc:Fallback>
                <p:oleObj name="Equation" r:id="rId7" imgW="38862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4363" y="5305657"/>
                        <a:ext cx="345757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599925"/>
              </p:ext>
            </p:extLst>
          </p:nvPr>
        </p:nvGraphicFramePr>
        <p:xfrm>
          <a:off x="5945188" y="4372279"/>
          <a:ext cx="2827338" cy="410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9" imgW="3327120" imgH="482400" progId="Equation.DSMT4">
                  <p:embed/>
                </p:oleObj>
              </mc:Choice>
              <mc:Fallback>
                <p:oleObj name="Equation" r:id="rId9" imgW="33271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45188" y="4372279"/>
                        <a:ext cx="2827338" cy="4100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506231"/>
              </p:ext>
            </p:extLst>
          </p:nvPr>
        </p:nvGraphicFramePr>
        <p:xfrm>
          <a:off x="5945188" y="5530022"/>
          <a:ext cx="44894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Equation" r:id="rId11" imgW="5283000" imgH="558720" progId="Equation.DSMT4">
                  <p:embed/>
                </p:oleObj>
              </mc:Choice>
              <mc:Fallback>
                <p:oleObj name="Equation" r:id="rId11" imgW="528300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45188" y="5530022"/>
                        <a:ext cx="44894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945188" y="5806217"/>
            <a:ext cx="1359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</a:rPr>
              <a:t>کل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99721" y="4740158"/>
            <a:ext cx="1359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</a:rPr>
              <a:t>جانبی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9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4363" y="2443164"/>
            <a:ext cx="111406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استوانه ای که مساحت جانبی آن         است در مکعب مستطیلی به ارتفاع       محاط است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الف) ابعاد مکعب مستطیل و طول قطر و مساحت کل آن را حساب کنید.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ب)حجم فضای بین استوانه و مکعب مستطیل را محاسبه کنید .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36305"/>
              </p:ext>
            </p:extLst>
          </p:nvPr>
        </p:nvGraphicFramePr>
        <p:xfrm>
          <a:off x="7112000" y="3737896"/>
          <a:ext cx="488950" cy="236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Equation" r:id="rId3" imgW="736560" imgH="355320" progId="Equation.DSMT4">
                  <p:embed/>
                </p:oleObj>
              </mc:Choice>
              <mc:Fallback>
                <p:oleObj name="Equation" r:id="rId3" imgW="7365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12000" y="3737896"/>
                        <a:ext cx="488950" cy="236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12220"/>
              </p:ext>
            </p:extLst>
          </p:nvPr>
        </p:nvGraphicFramePr>
        <p:xfrm>
          <a:off x="2424585" y="3744169"/>
          <a:ext cx="533400" cy="229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Equation" r:id="rId5" imgW="825480" imgH="355320" progId="Equation.DSMT4">
                  <p:embed/>
                </p:oleObj>
              </mc:Choice>
              <mc:Fallback>
                <p:oleObj name="Equation" r:id="rId5" imgW="825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4585" y="3744169"/>
                        <a:ext cx="533400" cy="229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252077"/>
              </p:ext>
            </p:extLst>
          </p:nvPr>
        </p:nvGraphicFramePr>
        <p:xfrm>
          <a:off x="1509713" y="2313434"/>
          <a:ext cx="7491413" cy="861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Equation" r:id="rId3" imgW="9055080" imgH="1041120" progId="Equation.DSMT4">
                  <p:embed/>
                </p:oleObj>
              </mc:Choice>
              <mc:Fallback>
                <p:oleObj name="Equation" r:id="rId3" imgW="905508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9713" y="2313434"/>
                        <a:ext cx="7491413" cy="861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9713" y="2774889"/>
            <a:ext cx="1359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</a:rPr>
              <a:t>جانبی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57663" y="3443288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قاعده مکعب مربعی شکل است واندازه هر ضلع آن با قطر دایره برابر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288" y="4173242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قطر دایره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866946"/>
              </p:ext>
            </p:extLst>
          </p:nvPr>
        </p:nvGraphicFramePr>
        <p:xfrm>
          <a:off x="1652588" y="4083897"/>
          <a:ext cx="3790950" cy="55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Equation" r:id="rId5" imgW="4368600" imgH="634680" progId="Equation.DSMT4">
                  <p:embed/>
                </p:oleObj>
              </mc:Choice>
              <mc:Fallback>
                <p:oleObj name="Equation" r:id="rId5" imgW="43686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52588" y="4083897"/>
                        <a:ext cx="3790950" cy="55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288" y="4724252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قطر مکعب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369273"/>
              </p:ext>
            </p:extLst>
          </p:nvPr>
        </p:nvGraphicFramePr>
        <p:xfrm>
          <a:off x="1797050" y="4686000"/>
          <a:ext cx="8347075" cy="538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Equation" r:id="rId7" imgW="9651960" imgH="622080" progId="Equation.DSMT4">
                  <p:embed/>
                </p:oleObj>
              </mc:Choice>
              <mc:Fallback>
                <p:oleObj name="Equation" r:id="rId7" imgW="9651960" imgH="622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7050" y="4686000"/>
                        <a:ext cx="8347075" cy="538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6005214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کل مکعب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447568"/>
              </p:ext>
            </p:extLst>
          </p:nvPr>
        </p:nvGraphicFramePr>
        <p:xfrm>
          <a:off x="420688" y="5666491"/>
          <a:ext cx="266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Equation" r:id="rId9" imgW="266400" imgH="380880" progId="Equation.DSMT4">
                  <p:embed/>
                </p:oleObj>
              </mc:Choice>
              <mc:Fallback>
                <p:oleObj name="Equation" r:id="rId9" imgW="26640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0688" y="5666491"/>
                        <a:ext cx="266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831692"/>
              </p:ext>
            </p:extLst>
          </p:nvPr>
        </p:nvGraphicFramePr>
        <p:xfrm>
          <a:off x="687388" y="5562890"/>
          <a:ext cx="6924675" cy="531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Equation" r:id="rId11" imgW="8267400" imgH="634680" progId="Equation.DSMT4">
                  <p:embed/>
                </p:oleObj>
              </mc:Choice>
              <mc:Fallback>
                <p:oleObj name="Equation" r:id="rId11" imgW="82674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388" y="5562890"/>
                        <a:ext cx="6924675" cy="531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705037"/>
              </p:ext>
            </p:extLst>
          </p:nvPr>
        </p:nvGraphicFramePr>
        <p:xfrm>
          <a:off x="2046406" y="6208241"/>
          <a:ext cx="8097719" cy="450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Equation" r:id="rId13" imgW="10045440" imgH="558720" progId="Equation.DSMT4">
                  <p:embed/>
                </p:oleObj>
              </mc:Choice>
              <mc:Fallback>
                <p:oleObj name="Equation" r:id="rId13" imgW="1004544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46406" y="6208241"/>
                        <a:ext cx="8097719" cy="450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303581" y="6537063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مکعب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4643" y="6537063"/>
            <a:ext cx="803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استوانه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22430" y="6047491"/>
            <a:ext cx="993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ب)</a:t>
            </a:r>
            <a:endParaRPr lang="en-US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47575" y="2540579"/>
            <a:ext cx="993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الف)</a:t>
            </a:r>
            <a:endParaRPr lang="en-US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329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منشور: </a:t>
            </a:r>
            <a:r>
              <a:rPr lang="fa-IR" sz="2800" b="1" dirty="0" smtClean="0">
                <a:cs typeface="B Nazanin" panose="00000400000000000000" pitchFamily="2" charset="-78"/>
              </a:rPr>
              <a:t>یک چند وجهی است که دو وجه آن هم نهشت بوده و در دو صفحه موازی قرار گیرند و وجه های دیگر آن متوازی الاضلاع باشند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ارتفاع منشور: </a:t>
            </a:r>
            <a:r>
              <a:rPr lang="fa-IR" sz="2800" b="1" dirty="0" smtClean="0">
                <a:cs typeface="B Nazanin" panose="00000400000000000000" pitchFamily="2" charset="-78"/>
              </a:rPr>
              <a:t>پاره خطی که صفحه های دو قاعده را به هم وصل می کند و بر هر دو قاعده عمود است.</a:t>
            </a:r>
          </a:p>
          <a:p>
            <a:pPr algn="just" rtl="1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304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منشور قائم: اگر یال های جانبی بر قاعده های منشور عمود باشد آن منشور را قائم می نامند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جانبی منشور: مساحت جانبی منشور با مجموع مساحت های جانبی آن برابر است مساحت جانبی منشور قائم با حاصل ضرب محیط قاعده در ارتفاع برابر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999015"/>
              </p:ext>
            </p:extLst>
          </p:nvPr>
        </p:nvGraphicFramePr>
        <p:xfrm>
          <a:off x="6618288" y="5062538"/>
          <a:ext cx="266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name="Equation" r:id="rId3" imgW="266400" imgH="380880" progId="Equation.DSMT4">
                  <p:embed/>
                </p:oleObj>
              </mc:Choice>
              <mc:Fallback>
                <p:oleObj name="Equation" r:id="rId3" imgW="26640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8288" y="5062538"/>
                        <a:ext cx="266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96037" y="5302113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جانبی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796427"/>
              </p:ext>
            </p:extLst>
          </p:nvPr>
        </p:nvGraphicFramePr>
        <p:xfrm>
          <a:off x="7107239" y="5138738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Equation" r:id="rId5" imgW="291960" imgH="228600" progId="Equation.DSMT4">
                  <p:embed/>
                </p:oleObj>
              </mc:Choice>
              <mc:Fallback>
                <p:oleObj name="Equation" r:id="rId5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07239" y="5138738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99339" y="4989593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محیط قاعده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079554"/>
              </p:ext>
            </p:extLst>
          </p:nvPr>
        </p:nvGraphicFramePr>
        <p:xfrm>
          <a:off x="8818562" y="5119688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"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18562" y="5119688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50338" y="4989593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ارتفاع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/>
          <a:srcRect l="20717" t="38477" r="60286" b="29102"/>
          <a:stretch/>
        </p:blipFill>
        <p:spPr>
          <a:xfrm>
            <a:off x="505596" y="4595258"/>
            <a:ext cx="2243137" cy="215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7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مساحت کل: </a:t>
            </a:r>
            <a:r>
              <a:rPr lang="fa-IR" sz="2800" b="1" dirty="0" smtClean="0">
                <a:cs typeface="B Nazanin" panose="00000400000000000000" pitchFamily="2" charset="-78"/>
              </a:rPr>
              <a:t>مساحت کل منشور برابر است با مجموع مساحت جانبی با دو برابر مساحت قاعده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حجم منشور: حجم منشور با حاصل ضرب مساحت قاعده در ارتفاع آن برابر است .</a:t>
            </a:r>
          </a:p>
          <a:p>
            <a:pPr algn="just" rtl="1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منشور مایل: </a:t>
            </a:r>
            <a:r>
              <a:rPr lang="fa-IR" sz="2800" b="1" dirty="0" smtClean="0">
                <a:cs typeface="B Nazanin" panose="00000400000000000000" pitchFamily="2" charset="-78"/>
              </a:rPr>
              <a:t>اگر یال های جانبی یک منشور بر قاعده های آن عمود نباشند آن منشور را مایل می نامنددر منشور مایل وجه های جانبی متوازی الاضلاع غیر مستطیل هستند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079346"/>
              </p:ext>
            </p:extLst>
          </p:nvPr>
        </p:nvGraphicFramePr>
        <p:xfrm>
          <a:off x="660400" y="4383088"/>
          <a:ext cx="723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3" imgW="723600" imgH="368280" progId="Equation.DSMT4">
                  <p:embed/>
                </p:oleObj>
              </mc:Choice>
              <mc:Fallback>
                <p:oleObj name="Equation" r:id="rId3" imgW="72360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0400" y="4383088"/>
                        <a:ext cx="723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84300" y="4383088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مساحت قاعده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389000"/>
              </p:ext>
            </p:extLst>
          </p:nvPr>
        </p:nvGraphicFramePr>
        <p:xfrm>
          <a:off x="3044825" y="4484688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4825" y="4484688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86125" y="4398666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ارتفاع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343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نکته: در منشور مایل اگر زاویه بین یال جانبی و صفحه قاعده برابر     باشد در این صورت ارتفاع منشور با حاصل ضرب یال جانبی در سینوس    برابر است.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566335"/>
              </p:ext>
            </p:extLst>
          </p:nvPr>
        </p:nvGraphicFramePr>
        <p:xfrm>
          <a:off x="3127375" y="2570163"/>
          <a:ext cx="317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Equation" r:id="rId3" imgW="317160" imgH="279360" progId="Equation.DSMT4">
                  <p:embed/>
                </p:oleObj>
              </mc:Choice>
              <mc:Fallback>
                <p:oleObj name="Equation" r:id="rId3" imgW="3171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7375" y="2570163"/>
                        <a:ext cx="3175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970007"/>
              </p:ext>
            </p:extLst>
          </p:nvPr>
        </p:nvGraphicFramePr>
        <p:xfrm>
          <a:off x="5499100" y="3465513"/>
          <a:ext cx="317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Equation" r:id="rId5" imgW="317160" imgH="279360" progId="Equation.DSMT4">
                  <p:embed/>
                </p:oleObj>
              </mc:Choice>
              <mc:Fallback>
                <p:oleObj name="Equation" r:id="rId5" imgW="3171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99100" y="3465513"/>
                        <a:ext cx="3175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41314" y="4518106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ارتفاع منشور مایل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540160"/>
              </p:ext>
            </p:extLst>
          </p:nvPr>
        </p:nvGraphicFramePr>
        <p:xfrm>
          <a:off x="2566989" y="4634638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Equation" r:id="rId6" imgW="291960" imgH="228600" progId="Equation.DSMT4">
                  <p:embed/>
                </p:oleObj>
              </mc:Choice>
              <mc:Fallback>
                <p:oleObj name="Equation" r:id="rId6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66989" y="4634638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970212" y="4507074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طول یال جانبی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04876"/>
              </p:ext>
            </p:extLst>
          </p:nvPr>
        </p:nvGraphicFramePr>
        <p:xfrm>
          <a:off x="4818064" y="4604556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18064" y="4604556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712191"/>
              </p:ext>
            </p:extLst>
          </p:nvPr>
        </p:nvGraphicFramePr>
        <p:xfrm>
          <a:off x="5207000" y="4545960"/>
          <a:ext cx="750888" cy="317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" name="Equation" r:id="rId10" imgW="901440" imgH="380880" progId="Equation.DSMT4">
                  <p:embed/>
                </p:oleObj>
              </mc:Choice>
              <mc:Fallback>
                <p:oleObj name="Equation" r:id="rId10" imgW="9014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07000" y="4545960"/>
                        <a:ext cx="750888" cy="3172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137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استوانه: شکی فضایی شبیه منشور که قاعده های آن دایره های هم نهشت هستند.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محور استوانه: پاره خطی که مرکز های دو قاعده استوانه را به هم وصل کند.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استوانه قائم: استوانه ای که در آن محور استوانه بر قاعده عمود است بنابراین محور استوانه همان ارتفاع استوانه است اما در استوانه مایل محور استوانه بر قاعده عمود نیست.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2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4" y="1985962"/>
            <a:ext cx="5057775" cy="38004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24549" y="3655366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ارتفاع استوانه مایل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971198"/>
              </p:ext>
            </p:extLst>
          </p:nvPr>
        </p:nvGraphicFramePr>
        <p:xfrm>
          <a:off x="9804399" y="3762374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Equation" r:id="rId4" imgW="241200" imgH="266400" progId="Equation.DSMT4">
                  <p:embed/>
                </p:oleObj>
              </mc:Choice>
              <mc:Fallback>
                <p:oleObj name="Equation" r:id="rId4" imgW="241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04399" y="3762374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947722"/>
              </p:ext>
            </p:extLst>
          </p:nvPr>
        </p:nvGraphicFramePr>
        <p:xfrm>
          <a:off x="8104190" y="3800474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6" imgW="291960" imgH="228600" progId="Equation.DSMT4">
                  <p:embed/>
                </p:oleObj>
              </mc:Choice>
              <mc:Fallback>
                <p:oleObj name="Equation" r:id="rId6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4190" y="3800474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96274" y="3638845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محور استوانه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5157"/>
              </p:ext>
            </p:extLst>
          </p:nvPr>
        </p:nvGraphicFramePr>
        <p:xfrm>
          <a:off x="10096502" y="3727808"/>
          <a:ext cx="671513" cy="28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Equation" r:id="rId8" imgW="901440" imgH="380880" progId="Equation.DSMT4">
                  <p:embed/>
                </p:oleObj>
              </mc:Choice>
              <mc:Fallback>
                <p:oleObj name="Equation" r:id="rId8" imgW="9014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96502" y="3727808"/>
                        <a:ext cx="671513" cy="28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175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جانبی استوانه:مساحت جانبی استوانه قائم با حاصل ضرب محیط قاعده در ارتفاع است.اگر شعاع برابر     و ارتفاع برابر     باشد و مساحت جانبی برابر است با 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کل استوانه: مساحت کل استوانه بامجموع مساحت جانبی با مساحت دو قاعده برابر است یعنی مساحت کل استوانه ای به شعاع    و ارتفاع     برابر است با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524470"/>
              </p:ext>
            </p:extLst>
          </p:nvPr>
        </p:nvGraphicFramePr>
        <p:xfrm>
          <a:off x="9266238" y="3433763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Equation" r:id="rId3" imgW="228600" imgH="266400" progId="Equation.DSMT4">
                  <p:embed/>
                </p:oleObj>
              </mc:Choice>
              <mc:Fallback>
                <p:oleObj name="Equation" r:id="rId3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66238" y="3433763"/>
                        <a:ext cx="2286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472369"/>
              </p:ext>
            </p:extLst>
          </p:nvPr>
        </p:nvGraphicFramePr>
        <p:xfrm>
          <a:off x="7318375" y="3344863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Equation" r:id="rId5" imgW="266400" imgH="355320" progId="Equation.DSMT4">
                  <p:embed/>
                </p:oleObj>
              </mc:Choice>
              <mc:Fallback>
                <p:oleObj name="Equation" r:id="rId5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18375" y="3344863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23777"/>
              </p:ext>
            </p:extLst>
          </p:nvPr>
        </p:nvGraphicFramePr>
        <p:xfrm>
          <a:off x="6489701" y="5114926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89701" y="5114926"/>
                        <a:ext cx="2286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262617"/>
              </p:ext>
            </p:extLst>
          </p:nvPr>
        </p:nvGraphicFramePr>
        <p:xfrm>
          <a:off x="5184775" y="5070476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5" name="Equation" r:id="rId8" imgW="266400" imgH="355320" progId="Equation.DSMT4">
                  <p:embed/>
                </p:oleObj>
              </mc:Choice>
              <mc:Fallback>
                <p:oleObj name="Equation" r:id="rId8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84775" y="5070476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431828"/>
              </p:ext>
            </p:extLst>
          </p:nvPr>
        </p:nvGraphicFramePr>
        <p:xfrm>
          <a:off x="2212177" y="3409950"/>
          <a:ext cx="76485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6" name="Equation" r:id="rId9" imgW="927000" imgH="380880" progId="Equation.DSMT4">
                  <p:embed/>
                </p:oleObj>
              </mc:Choice>
              <mc:Fallback>
                <p:oleObj name="Equation" r:id="rId9" imgW="92700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12177" y="3409950"/>
                        <a:ext cx="76485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624975"/>
              </p:ext>
            </p:extLst>
          </p:nvPr>
        </p:nvGraphicFramePr>
        <p:xfrm>
          <a:off x="365755" y="5696405"/>
          <a:ext cx="4457701" cy="480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7" name="Equation" r:id="rId11" imgW="5181480" imgH="558720" progId="Equation.DSMT4">
                  <p:embed/>
                </p:oleObj>
              </mc:Choice>
              <mc:Fallback>
                <p:oleObj name="Equation" r:id="rId11" imgW="518148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755" y="5696405"/>
                        <a:ext cx="4457701" cy="480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5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7213" y="2543176"/>
            <a:ext cx="111406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حجم استوانه: حجم استوانه مانند منشور از حاصل ضرب مساحت قاعده در ارتفاع به دست می آید.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650439"/>
              </p:ext>
            </p:extLst>
          </p:nvPr>
        </p:nvGraphicFramePr>
        <p:xfrm>
          <a:off x="1004887" y="3705225"/>
          <a:ext cx="1663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Equation" r:id="rId3" imgW="1663560" imgH="469800" progId="Equation.DSMT4">
                  <p:embed/>
                </p:oleObj>
              </mc:Choice>
              <mc:Fallback>
                <p:oleObj name="Equation" r:id="rId3" imgW="1663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4887" y="3705225"/>
                        <a:ext cx="1663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259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632</Words>
  <Application>Microsoft Office PowerPoint</Application>
  <PresentationFormat>Widescreen</PresentationFormat>
  <Paragraphs>62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150</cp:revision>
  <dcterms:created xsi:type="dcterms:W3CDTF">2015-07-06T05:06:21Z</dcterms:created>
  <dcterms:modified xsi:type="dcterms:W3CDTF">2016-01-13T14:04:33Z</dcterms:modified>
</cp:coreProperties>
</file>