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92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28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4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5" Type="http://schemas.openxmlformats.org/officeDocument/2006/relationships/image" Target="../media/image43.wmf"/><Relationship Id="rId10" Type="http://schemas.openxmlformats.org/officeDocument/2006/relationships/image" Target="../media/image48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3.wmf"/><Relationship Id="rId7" Type="http://schemas.openxmlformats.org/officeDocument/2006/relationships/image" Target="../media/image9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10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7.wmf"/><Relationship Id="rId7" Type="http://schemas.openxmlformats.org/officeDocument/2006/relationships/image" Target="../media/image28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27.wmf"/><Relationship Id="rId5" Type="http://schemas.openxmlformats.org/officeDocument/2006/relationships/image" Target="../media/image9.wmf"/><Relationship Id="rId10" Type="http://schemas.openxmlformats.org/officeDocument/2006/relationships/image" Target="../media/image31.wmf"/><Relationship Id="rId4" Type="http://schemas.openxmlformats.org/officeDocument/2006/relationships/image" Target="../media/image8.wmf"/><Relationship Id="rId9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28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8.wmf"/><Relationship Id="rId7" Type="http://schemas.openxmlformats.org/officeDocument/2006/relationships/image" Target="../media/image27.wmf"/><Relationship Id="rId12" Type="http://schemas.openxmlformats.org/officeDocument/2006/relationships/image" Target="../media/image37.wmf"/><Relationship Id="rId2" Type="http://schemas.openxmlformats.org/officeDocument/2006/relationships/image" Target="../media/image7.wmf"/><Relationship Id="rId1" Type="http://schemas.openxmlformats.org/officeDocument/2006/relationships/image" Target="../media/image34.wmf"/><Relationship Id="rId6" Type="http://schemas.openxmlformats.org/officeDocument/2006/relationships/image" Target="../media/image35.wmf"/><Relationship Id="rId11" Type="http://schemas.openxmlformats.org/officeDocument/2006/relationships/image" Target="../media/image36.wmf"/><Relationship Id="rId5" Type="http://schemas.openxmlformats.org/officeDocument/2006/relationships/image" Target="../media/image28.wmf"/><Relationship Id="rId10" Type="http://schemas.openxmlformats.org/officeDocument/2006/relationships/image" Target="../media/image31.wmf"/><Relationship Id="rId4" Type="http://schemas.openxmlformats.org/officeDocument/2006/relationships/image" Target="../media/image9.wmf"/><Relationship Id="rId9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" Type="http://schemas.openxmlformats.org/officeDocument/2006/relationships/oleObject" Target="../embeddings/oleObject62.bin"/><Relationship Id="rId21" Type="http://schemas.openxmlformats.org/officeDocument/2006/relationships/oleObject" Target="../embeddings/oleObject71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69.bin"/><Relationship Id="rId25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66.bin"/><Relationship Id="rId24" Type="http://schemas.openxmlformats.org/officeDocument/2006/relationships/image" Target="../media/image49.wmf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23" Type="http://schemas.openxmlformats.org/officeDocument/2006/relationships/oleObject" Target="../embeddings/oleObject72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70.bin"/><Relationship Id="rId4" Type="http://schemas.openxmlformats.org/officeDocument/2006/relationships/image" Target="../media/image39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79.bin"/><Relationship Id="rId18" Type="http://schemas.openxmlformats.org/officeDocument/2006/relationships/image" Target="../media/image55.wmf"/><Relationship Id="rId3" Type="http://schemas.openxmlformats.org/officeDocument/2006/relationships/oleObject" Target="../embeddings/oleObject74.bin"/><Relationship Id="rId21" Type="http://schemas.openxmlformats.org/officeDocument/2006/relationships/oleObject" Target="../embeddings/oleObject83.bin"/><Relationship Id="rId7" Type="http://schemas.openxmlformats.org/officeDocument/2006/relationships/oleObject" Target="../embeddings/oleObject76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8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20" Type="http://schemas.openxmlformats.org/officeDocument/2006/relationships/image" Target="../media/image56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80.bin"/><Relationship Id="rId10" Type="http://schemas.openxmlformats.org/officeDocument/2006/relationships/image" Target="../media/image54.wmf"/><Relationship Id="rId19" Type="http://schemas.openxmlformats.org/officeDocument/2006/relationships/oleObject" Target="../embeddings/oleObject82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77.bin"/><Relationship Id="rId14" Type="http://schemas.openxmlformats.org/officeDocument/2006/relationships/image" Target="../media/image8.wmf"/><Relationship Id="rId22" Type="http://schemas.openxmlformats.org/officeDocument/2006/relationships/image" Target="../media/image57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6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4.wmf"/><Relationship Id="rId9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" Type="http://schemas.openxmlformats.org/officeDocument/2006/relationships/oleObject" Target="../embeddings/oleObject20.bin"/><Relationship Id="rId21" Type="http://schemas.openxmlformats.org/officeDocument/2006/relationships/image" Target="../media/image21.wmf"/><Relationship Id="rId7" Type="http://schemas.openxmlformats.org/officeDocument/2006/relationships/oleObject" Target="../embeddings/oleObject22.bin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31.bin"/><Relationship Id="rId5" Type="http://schemas.openxmlformats.org/officeDocument/2006/relationships/oleObject" Target="../embeddings/oleObject21.bin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20.wmf"/><Relationship Id="rId4" Type="http://schemas.openxmlformats.org/officeDocument/2006/relationships/image" Target="../media/image13.wmf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29.wmf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20" Type="http://schemas.openxmlformats.org/officeDocument/2006/relationships/image" Target="../media/image3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27.wmf"/><Relationship Id="rId22" Type="http://schemas.openxmlformats.org/officeDocument/2006/relationships/image" Target="../media/image3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48.bin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47.bin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8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2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29.wmf"/><Relationship Id="rId26" Type="http://schemas.openxmlformats.org/officeDocument/2006/relationships/image" Target="../media/image37.wmf"/><Relationship Id="rId3" Type="http://schemas.openxmlformats.org/officeDocument/2006/relationships/oleObject" Target="../embeddings/oleObject49.bin"/><Relationship Id="rId21" Type="http://schemas.openxmlformats.org/officeDocument/2006/relationships/oleObject" Target="../embeddings/oleObject58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28.wmf"/><Relationship Id="rId17" Type="http://schemas.openxmlformats.org/officeDocument/2006/relationships/oleObject" Target="../embeddings/oleObject56.bin"/><Relationship Id="rId25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20" Type="http://schemas.openxmlformats.org/officeDocument/2006/relationships/image" Target="../media/image30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3.bin"/><Relationship Id="rId24" Type="http://schemas.openxmlformats.org/officeDocument/2006/relationships/image" Target="../media/image36.wmf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23" Type="http://schemas.openxmlformats.org/officeDocument/2006/relationships/oleObject" Target="../embeddings/oleObject59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57.bin"/><Relationship Id="rId4" Type="http://schemas.openxmlformats.org/officeDocument/2006/relationships/image" Target="../media/image34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35.wmf"/><Relationship Id="rId22" Type="http://schemas.openxmlformats.org/officeDocument/2006/relationships/image" Target="../media/image3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اکبری صحت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4299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endParaRPr lang="fa-IR" sz="48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جلسه 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پنجم</a:t>
            </a:r>
            <a:endParaRPr lang="en-US" sz="48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قضیه فیثاغورس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5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4" y="2059004"/>
            <a:ext cx="114208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طول قطر         را بدست آورید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42770" y="911004"/>
            <a:ext cx="75052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مثال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524807"/>
              </p:ext>
            </p:extLst>
          </p:nvPr>
        </p:nvGraphicFramePr>
        <p:xfrm>
          <a:off x="8506156" y="2440977"/>
          <a:ext cx="608012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5" name="Equation" r:id="rId3" imgW="444240" imgH="241200" progId="Equation.DSMT4">
                  <p:embed/>
                </p:oleObj>
              </mc:Choice>
              <mc:Fallback>
                <p:oleObj name="Equation" r:id="rId3" imgW="4442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06156" y="2440977"/>
                        <a:ext cx="608012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522337"/>
              </p:ext>
            </p:extLst>
          </p:nvPr>
        </p:nvGraphicFramePr>
        <p:xfrm>
          <a:off x="3148074" y="3435604"/>
          <a:ext cx="8795699" cy="24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6" name="Equation" r:id="rId5" imgW="5752800" imgH="1574640" progId="Equation.DSMT4">
                  <p:embed/>
                </p:oleObj>
              </mc:Choice>
              <mc:Fallback>
                <p:oleObj name="Equation" r:id="rId5" imgW="5752800" imgH="1574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48074" y="3435604"/>
                        <a:ext cx="8795699" cy="241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816429" y="3027833"/>
            <a:ext cx="1545771" cy="268716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stCxn id="4" idx="1"/>
            <a:endCxn id="4" idx="3"/>
          </p:cNvCxnSpPr>
          <p:nvPr/>
        </p:nvCxnSpPr>
        <p:spPr>
          <a:xfrm>
            <a:off x="816429" y="4371417"/>
            <a:ext cx="154577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4" idx="1"/>
          </p:cNvCxnSpPr>
          <p:nvPr/>
        </p:nvCxnSpPr>
        <p:spPr>
          <a:xfrm flipH="1">
            <a:off x="816429" y="3027833"/>
            <a:ext cx="1545771" cy="134358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16430" y="3027832"/>
            <a:ext cx="1545770" cy="26394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599034"/>
              </p:ext>
            </p:extLst>
          </p:nvPr>
        </p:nvGraphicFramePr>
        <p:xfrm>
          <a:off x="576942" y="5707851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7" name="Equation" r:id="rId7" imgW="228600" imgH="228600" progId="Equation.DSMT4">
                  <p:embed/>
                </p:oleObj>
              </mc:Choice>
              <mc:Fallback>
                <p:oleObj name="Equation" r:id="rId7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6942" y="5707851"/>
                        <a:ext cx="228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40515"/>
              </p:ext>
            </p:extLst>
          </p:nvPr>
        </p:nvGraphicFramePr>
        <p:xfrm>
          <a:off x="2505425" y="5731329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8" name="Equation" r:id="rId9" imgW="241200" imgH="228600" progId="Equation.DSMT4">
                  <p:embed/>
                </p:oleObj>
              </mc:Choice>
              <mc:Fallback>
                <p:oleObj name="Equation" r:id="rId9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05425" y="5731329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403498"/>
              </p:ext>
            </p:extLst>
          </p:nvPr>
        </p:nvGraphicFramePr>
        <p:xfrm>
          <a:off x="2505425" y="2731661"/>
          <a:ext cx="241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9" name="Equation" r:id="rId11" imgW="241200" imgH="241200" progId="Equation.DSMT4">
                  <p:embed/>
                </p:oleObj>
              </mc:Choice>
              <mc:Fallback>
                <p:oleObj name="Equation" r:id="rId11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05425" y="2731661"/>
                        <a:ext cx="241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400077"/>
              </p:ext>
            </p:extLst>
          </p:nvPr>
        </p:nvGraphicFramePr>
        <p:xfrm>
          <a:off x="538842" y="2738011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0" name="Equation" r:id="rId13" imgW="266400" imgH="228600" progId="Equation.DSMT4">
                  <p:embed/>
                </p:oleObj>
              </mc:Choice>
              <mc:Fallback>
                <p:oleObj name="Equation" r:id="rId13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8842" y="2738011"/>
                        <a:ext cx="2667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850833"/>
              </p:ext>
            </p:extLst>
          </p:nvPr>
        </p:nvGraphicFramePr>
        <p:xfrm>
          <a:off x="551542" y="4233236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1" name="Equation" r:id="rId15" imgW="241200" imgH="228600" progId="Equation.DSMT4">
                  <p:embed/>
                </p:oleObj>
              </mc:Choice>
              <mc:Fallback>
                <p:oleObj name="Equation" r:id="rId15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1542" y="4233236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706461"/>
              </p:ext>
            </p:extLst>
          </p:nvPr>
        </p:nvGraphicFramePr>
        <p:xfrm>
          <a:off x="2513837" y="4233236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2" name="Equation" r:id="rId17" imgW="241200" imgH="228600" progId="Equation.DSMT4">
                  <p:embed/>
                </p:oleObj>
              </mc:Choice>
              <mc:Fallback>
                <p:oleObj name="Equation" r:id="rId17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13837" y="4233236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318359"/>
              </p:ext>
            </p:extLst>
          </p:nvPr>
        </p:nvGraphicFramePr>
        <p:xfrm>
          <a:off x="1589314" y="2772764"/>
          <a:ext cx="152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3"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9314" y="2772764"/>
                        <a:ext cx="152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311869"/>
              </p:ext>
            </p:extLst>
          </p:nvPr>
        </p:nvGraphicFramePr>
        <p:xfrm>
          <a:off x="1436914" y="3422503"/>
          <a:ext cx="152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4" name="Equation" r:id="rId21" imgW="152280" imgH="215640" progId="Equation.DSMT4">
                  <p:embed/>
                </p:oleObj>
              </mc:Choice>
              <mc:Fallback>
                <p:oleObj name="Equation" r:id="rId21" imgW="1522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436914" y="3422503"/>
                        <a:ext cx="152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356831"/>
              </p:ext>
            </p:extLst>
          </p:nvPr>
        </p:nvGraphicFramePr>
        <p:xfrm>
          <a:off x="5130800" y="2781300"/>
          <a:ext cx="914400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5" name="Equation" r:id="rId23" imgW="914400" imgH="267840" progId="Equation.DSMT4">
                  <p:embed/>
                </p:oleObj>
              </mc:Choice>
              <mc:Fallback>
                <p:oleObj name="Equation" r:id="rId23" imgW="914400" imgH="267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30800" y="2781300"/>
                        <a:ext cx="914400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695674" y="3510747"/>
            <a:ext cx="252988" cy="15567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240684" y="3560565"/>
            <a:ext cx="252988" cy="15567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64792" y="4961334"/>
            <a:ext cx="252988" cy="15567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235706" y="5016345"/>
            <a:ext cx="252988" cy="15567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04366"/>
              </p:ext>
            </p:extLst>
          </p:nvPr>
        </p:nvGraphicFramePr>
        <p:xfrm>
          <a:off x="538842" y="3511888"/>
          <a:ext cx="2159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6" name="Equation" r:id="rId25" imgW="215640" imgH="177480" progId="Equation.DSMT4">
                  <p:embed/>
                </p:oleObj>
              </mc:Choice>
              <mc:Fallback>
                <p:oleObj name="Equation" r:id="rId25" imgW="215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8842" y="3511888"/>
                        <a:ext cx="2159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461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596" y="2156975"/>
            <a:ext cx="1142081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200" b="1" dirty="0" smtClean="0">
                <a:cs typeface="B Nazanin" panose="00000400000000000000" pitchFamily="2" charset="-78"/>
              </a:rPr>
              <a:t>مثلث متساوی الاضلاع به طول 10 واحد را در نظر بگیرید و پاره خط         را طوری رسم کنید تا          برابر 4 واحد شود .</a:t>
            </a:r>
          </a:p>
          <a:p>
            <a:pPr algn="just" rtl="1">
              <a:lnSpc>
                <a:spcPct val="200000"/>
              </a:lnSpc>
            </a:pPr>
            <a:r>
              <a:rPr lang="fa-IR" sz="2200" b="1" dirty="0" smtClean="0">
                <a:cs typeface="B Nazanin" panose="00000400000000000000" pitchFamily="2" charset="-78"/>
              </a:rPr>
              <a:t>الف –  طول         را بدست آورید .</a:t>
            </a:r>
          </a:p>
          <a:p>
            <a:pPr algn="just" rtl="1">
              <a:lnSpc>
                <a:spcPct val="20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200" b="1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ب – </a:t>
            </a:r>
            <a:r>
              <a:rPr lang="fa-IR" sz="2200" b="1" dirty="0" smtClean="0">
                <a:cs typeface="B Nazanin" panose="00000400000000000000" pitchFamily="2" charset="-78"/>
              </a:rPr>
              <a:t> طول           را بدست آورید .</a:t>
            </a:r>
            <a:endParaRPr lang="fa-IR" sz="22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42774" y="911004"/>
            <a:ext cx="75052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مثال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6140"/>
              </p:ext>
            </p:extLst>
          </p:nvPr>
        </p:nvGraphicFramePr>
        <p:xfrm>
          <a:off x="10300287" y="3171998"/>
          <a:ext cx="498341" cy="272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0" name="Equation" r:id="rId3" imgW="419040" imgH="228600" progId="Equation.DSMT4">
                  <p:embed/>
                </p:oleObj>
              </mc:Choice>
              <mc:Fallback>
                <p:oleObj name="Equation" r:id="rId3" imgW="4190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00287" y="3171998"/>
                        <a:ext cx="498341" cy="272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009809"/>
              </p:ext>
            </p:extLst>
          </p:nvPr>
        </p:nvGraphicFramePr>
        <p:xfrm>
          <a:off x="10335986" y="5159618"/>
          <a:ext cx="462642" cy="268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1" name="Equation" r:id="rId5" imgW="393480" imgH="228600" progId="Equation.DSMT4">
                  <p:embed/>
                </p:oleObj>
              </mc:Choice>
              <mc:Fallback>
                <p:oleObj name="Equation" r:id="rId5" imgW="393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35986" y="5159618"/>
                        <a:ext cx="462642" cy="268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066020"/>
              </p:ext>
            </p:extLst>
          </p:nvPr>
        </p:nvGraphicFramePr>
        <p:xfrm>
          <a:off x="5120069" y="2453755"/>
          <a:ext cx="507414" cy="268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2" name="Equation" r:id="rId7" imgW="431640" imgH="228600" progId="Equation.DSMT4">
                  <p:embed/>
                </p:oleObj>
              </mc:Choice>
              <mc:Fallback>
                <p:oleObj name="Equation" r:id="rId7" imgW="4316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20069" y="2453755"/>
                        <a:ext cx="507414" cy="268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492172"/>
              </p:ext>
            </p:extLst>
          </p:nvPr>
        </p:nvGraphicFramePr>
        <p:xfrm>
          <a:off x="2550184" y="2453755"/>
          <a:ext cx="522337" cy="268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3" name="Equation" r:id="rId9" imgW="444240" imgH="228600" progId="Equation.DSMT4">
                  <p:embed/>
                </p:oleObj>
              </mc:Choice>
              <mc:Fallback>
                <p:oleObj name="Equation" r:id="rId9" imgW="4442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50184" y="2453755"/>
                        <a:ext cx="522337" cy="268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87818" y="3171998"/>
            <a:ext cx="2607130" cy="2073722"/>
            <a:chOff x="437242" y="1862084"/>
            <a:chExt cx="4107546" cy="2657551"/>
          </a:xfrm>
        </p:grpSpPr>
        <p:sp>
          <p:nvSpPr>
            <p:cNvPr id="10" name="Isosceles Triangle 3"/>
            <p:cNvSpPr/>
            <p:nvPr/>
          </p:nvSpPr>
          <p:spPr>
            <a:xfrm>
              <a:off x="751114" y="2319235"/>
              <a:ext cx="3407229" cy="2090057"/>
            </a:xfrm>
            <a:custGeom>
              <a:avLst/>
              <a:gdLst>
                <a:gd name="connsiteX0" fmla="*/ 0 w 3407229"/>
                <a:gd name="connsiteY0" fmla="*/ 1611086 h 1611086"/>
                <a:gd name="connsiteX1" fmla="*/ 1703615 w 3407229"/>
                <a:gd name="connsiteY1" fmla="*/ 0 h 1611086"/>
                <a:gd name="connsiteX2" fmla="*/ 3407229 w 3407229"/>
                <a:gd name="connsiteY2" fmla="*/ 1611086 h 1611086"/>
                <a:gd name="connsiteX3" fmla="*/ 0 w 3407229"/>
                <a:gd name="connsiteY3" fmla="*/ 1611086 h 1611086"/>
                <a:gd name="connsiteX0" fmla="*/ 0 w 3407229"/>
                <a:gd name="connsiteY0" fmla="*/ 1338943 h 1338943"/>
                <a:gd name="connsiteX1" fmla="*/ 854530 w 3407229"/>
                <a:gd name="connsiteY1" fmla="*/ 0 h 1338943"/>
                <a:gd name="connsiteX2" fmla="*/ 3407229 w 3407229"/>
                <a:gd name="connsiteY2" fmla="*/ 1338943 h 1338943"/>
                <a:gd name="connsiteX3" fmla="*/ 0 w 3407229"/>
                <a:gd name="connsiteY3" fmla="*/ 1338943 h 1338943"/>
                <a:gd name="connsiteX0" fmla="*/ 0 w 3407229"/>
                <a:gd name="connsiteY0" fmla="*/ 1415143 h 1415143"/>
                <a:gd name="connsiteX1" fmla="*/ 2694215 w 3407229"/>
                <a:gd name="connsiteY1" fmla="*/ 0 h 1415143"/>
                <a:gd name="connsiteX2" fmla="*/ 3407229 w 3407229"/>
                <a:gd name="connsiteY2" fmla="*/ 1415143 h 1415143"/>
                <a:gd name="connsiteX3" fmla="*/ 0 w 3407229"/>
                <a:gd name="connsiteY3" fmla="*/ 1415143 h 1415143"/>
                <a:gd name="connsiteX0" fmla="*/ 0 w 3407229"/>
                <a:gd name="connsiteY0" fmla="*/ 2090057 h 2090057"/>
                <a:gd name="connsiteX1" fmla="*/ 1823357 w 3407229"/>
                <a:gd name="connsiteY1" fmla="*/ 0 h 2090057"/>
                <a:gd name="connsiteX2" fmla="*/ 3407229 w 3407229"/>
                <a:gd name="connsiteY2" fmla="*/ 2090057 h 2090057"/>
                <a:gd name="connsiteX3" fmla="*/ 0 w 3407229"/>
                <a:gd name="connsiteY3" fmla="*/ 2090057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7229" h="2090057">
                  <a:moveTo>
                    <a:pt x="0" y="2090057"/>
                  </a:moveTo>
                  <a:lnTo>
                    <a:pt x="1823357" y="0"/>
                  </a:lnTo>
                  <a:lnTo>
                    <a:pt x="3407229" y="2090057"/>
                  </a:lnTo>
                  <a:lnTo>
                    <a:pt x="0" y="2090057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0776099"/>
                </p:ext>
              </p:extLst>
            </p:nvPr>
          </p:nvGraphicFramePr>
          <p:xfrm>
            <a:off x="2454728" y="1862084"/>
            <a:ext cx="228599" cy="228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14" name="Equation" r:id="rId11" imgW="228600" imgH="228600" progId="Equation.DSMT4">
                    <p:embed/>
                  </p:oleObj>
                </mc:Choice>
                <mc:Fallback>
                  <p:oleObj name="Equation" r:id="rId11" imgW="2286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454728" y="1862084"/>
                          <a:ext cx="228599" cy="2286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/>
            </p:nvPr>
          </p:nvGraphicFramePr>
          <p:xfrm>
            <a:off x="437242" y="4273799"/>
            <a:ext cx="2413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15" name="Equation" r:id="rId13" imgW="241200" imgH="228600" progId="Equation.DSMT4">
                    <p:embed/>
                  </p:oleObj>
                </mc:Choice>
                <mc:Fallback>
                  <p:oleObj name="Equation" r:id="rId13" imgW="2412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37242" y="4273799"/>
                          <a:ext cx="241300" cy="22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/>
            </p:nvPr>
          </p:nvGraphicFramePr>
          <p:xfrm>
            <a:off x="4303488" y="4278335"/>
            <a:ext cx="2413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16" name="Equation" r:id="rId15" imgW="241200" imgH="241200" progId="Equation.DSMT4">
                    <p:embed/>
                  </p:oleObj>
                </mc:Choice>
                <mc:Fallback>
                  <p:oleObj name="Equation" r:id="rId15" imgW="241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303488" y="4278335"/>
                          <a:ext cx="241300" cy="241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Rectangle 15"/>
            <p:cNvSpPr/>
            <p:nvPr/>
          </p:nvSpPr>
          <p:spPr>
            <a:xfrm rot="5400000">
              <a:off x="1686020" y="4277390"/>
              <a:ext cx="168176" cy="127246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819015"/>
              </p:ext>
            </p:extLst>
          </p:nvPr>
        </p:nvGraphicFramePr>
        <p:xfrm>
          <a:off x="975179" y="4216157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7" name="Equation" r:id="rId17" imgW="266400" imgH="228600" progId="Equation.DSMT4">
                  <p:embed/>
                </p:oleObj>
              </mc:Choice>
              <mc:Fallback>
                <p:oleObj name="Equation" r:id="rId17" imgW="266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5179" y="4216157"/>
                        <a:ext cx="2667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801120"/>
              </p:ext>
            </p:extLst>
          </p:nvPr>
        </p:nvGraphicFramePr>
        <p:xfrm>
          <a:off x="2690702" y="4229868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8" name="Equation" r:id="rId19" imgW="241200" imgH="228600" progId="Equation.DSMT4">
                  <p:embed/>
                </p:oleObj>
              </mc:Choice>
              <mc:Fallback>
                <p:oleObj name="Equation" r:id="rId19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90702" y="4229868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96220"/>
              </p:ext>
            </p:extLst>
          </p:nvPr>
        </p:nvGraphicFramePr>
        <p:xfrm>
          <a:off x="1290044" y="5281932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9" name="Equation" r:id="rId21" imgW="228600" imgH="228600" progId="Equation.DSMT4">
                  <p:embed/>
                </p:oleObj>
              </mc:Choice>
              <mc:Fallback>
                <p:oleObj name="Equation" r:id="rId21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290044" y="5281932"/>
                        <a:ext cx="228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1337129" y="4344168"/>
            <a:ext cx="112415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0" idx="2"/>
          </p:cNvCxnSpPr>
          <p:nvPr/>
        </p:nvCxnSpPr>
        <p:spPr>
          <a:xfrm>
            <a:off x="813557" y="5159618"/>
            <a:ext cx="213610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369787" y="4344168"/>
            <a:ext cx="0" cy="8154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27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4" y="2246007"/>
            <a:ext cx="114208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هر مثلث قائم الزاویه مجذور وتر با مجموع مجذورات د</a:t>
            </a:r>
            <a:r>
              <a:rPr lang="fa-IR" sz="2800" b="1" dirty="0">
                <a:cs typeface="B Nazanin" panose="00000400000000000000" pitchFamily="2" charset="-78"/>
              </a:rPr>
              <a:t>و</a:t>
            </a:r>
            <a:r>
              <a:rPr lang="fa-IR" sz="2800" b="1" dirty="0" smtClean="0">
                <a:cs typeface="B Nazanin" panose="00000400000000000000" pitchFamily="2" charset="-78"/>
              </a:rPr>
              <a:t> ضلع قائمه برابر است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53481" y="1238256"/>
            <a:ext cx="2129109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قضیه فیثاغورس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589610"/>
              </p:ext>
            </p:extLst>
          </p:nvPr>
        </p:nvGraphicFramePr>
        <p:xfrm>
          <a:off x="5103533" y="4928280"/>
          <a:ext cx="2079057" cy="569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7" name="Equation" r:id="rId3" imgW="1206360" imgH="330120" progId="Equation.DSMT4">
                  <p:embed/>
                </p:oleObj>
              </mc:Choice>
              <mc:Fallback>
                <p:oleObj name="Equation" r:id="rId3" imgW="120636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03533" y="4928280"/>
                        <a:ext cx="2079057" cy="569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sosceles Triangle 9"/>
          <p:cNvSpPr/>
          <p:nvPr/>
        </p:nvSpPr>
        <p:spPr>
          <a:xfrm>
            <a:off x="1132114" y="3766457"/>
            <a:ext cx="2939143" cy="1730828"/>
          </a:xfrm>
          <a:custGeom>
            <a:avLst/>
            <a:gdLst>
              <a:gd name="connsiteX0" fmla="*/ 0 w 2939143"/>
              <a:gd name="connsiteY0" fmla="*/ 1600200 h 1600200"/>
              <a:gd name="connsiteX1" fmla="*/ 1469572 w 2939143"/>
              <a:gd name="connsiteY1" fmla="*/ 0 h 1600200"/>
              <a:gd name="connsiteX2" fmla="*/ 2939143 w 2939143"/>
              <a:gd name="connsiteY2" fmla="*/ 1600200 h 1600200"/>
              <a:gd name="connsiteX3" fmla="*/ 0 w 2939143"/>
              <a:gd name="connsiteY3" fmla="*/ 1600200 h 1600200"/>
              <a:gd name="connsiteX0" fmla="*/ 0 w 2939143"/>
              <a:gd name="connsiteY0" fmla="*/ 1730828 h 1730828"/>
              <a:gd name="connsiteX1" fmla="*/ 1 w 2939143"/>
              <a:gd name="connsiteY1" fmla="*/ 0 h 1730828"/>
              <a:gd name="connsiteX2" fmla="*/ 2939143 w 2939143"/>
              <a:gd name="connsiteY2" fmla="*/ 1730828 h 1730828"/>
              <a:gd name="connsiteX3" fmla="*/ 0 w 2939143"/>
              <a:gd name="connsiteY3" fmla="*/ 1730828 h 173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9143" h="1730828">
                <a:moveTo>
                  <a:pt x="0" y="1730828"/>
                </a:moveTo>
                <a:cubicBezTo>
                  <a:pt x="0" y="1153885"/>
                  <a:pt x="1" y="576943"/>
                  <a:pt x="1" y="0"/>
                </a:cubicBezTo>
                <a:lnTo>
                  <a:pt x="2939143" y="1730828"/>
                </a:lnTo>
                <a:lnTo>
                  <a:pt x="0" y="1730828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044632"/>
              </p:ext>
            </p:extLst>
          </p:nvPr>
        </p:nvGraphicFramePr>
        <p:xfrm>
          <a:off x="2283278" y="5595257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8" name="Equation" r:id="rId5" imgW="164880" imgH="190440" progId="Equation.DSMT4">
                  <p:embed/>
                </p:oleObj>
              </mc:Choice>
              <mc:Fallback>
                <p:oleObj name="Equation" r:id="rId5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3278" y="5595257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313354"/>
              </p:ext>
            </p:extLst>
          </p:nvPr>
        </p:nvGraphicFramePr>
        <p:xfrm>
          <a:off x="850900" y="4629150"/>
          <a:ext cx="1778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9" name="Equation" r:id="rId7" imgW="177480" imgH="253800" progId="Equation.DSMT4">
                  <p:embed/>
                </p:oleObj>
              </mc:Choice>
              <mc:Fallback>
                <p:oleObj name="Equation" r:id="rId7" imgW="1774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0900" y="4629150"/>
                        <a:ext cx="1778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169064"/>
              </p:ext>
            </p:extLst>
          </p:nvPr>
        </p:nvGraphicFramePr>
        <p:xfrm>
          <a:off x="2601685" y="4234543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0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01685" y="4234543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700729"/>
              </p:ext>
            </p:extLst>
          </p:nvPr>
        </p:nvGraphicFramePr>
        <p:xfrm>
          <a:off x="1028699" y="3297768"/>
          <a:ext cx="360681" cy="360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1" name="Equation" r:id="rId11" imgW="228600" imgH="228600" progId="Equation.DSMT4">
                  <p:embed/>
                </p:oleObj>
              </mc:Choice>
              <mc:Fallback>
                <p:oleObj name="Equation" r:id="rId11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8699" y="3297768"/>
                        <a:ext cx="360681" cy="360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60016"/>
              </p:ext>
            </p:extLst>
          </p:nvPr>
        </p:nvGraphicFramePr>
        <p:xfrm>
          <a:off x="4174671" y="5461907"/>
          <a:ext cx="341842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2" name="Equation" r:id="rId13" imgW="241200" imgH="228600" progId="Equation.DSMT4">
                  <p:embed/>
                </p:oleObj>
              </mc:Choice>
              <mc:Fallback>
                <p:oleObj name="Equation" r:id="rId13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74671" y="5461907"/>
                        <a:ext cx="341842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794210"/>
              </p:ext>
            </p:extLst>
          </p:nvPr>
        </p:nvGraphicFramePr>
        <p:xfrm>
          <a:off x="768879" y="5461907"/>
          <a:ext cx="341842" cy="341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3" name="Equation" r:id="rId15" imgW="241200" imgH="241200" progId="Equation.DSMT4">
                  <p:embed/>
                </p:oleObj>
              </mc:Choice>
              <mc:Fallback>
                <p:oleObj name="Equation" r:id="rId15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8879" y="5461907"/>
                        <a:ext cx="341842" cy="341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543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اگر در مثلثی مربع ِ یک ضلع با مجموع مربعات دو ضلع دیگر برابر باشد آنگاه آن </a:t>
            </a:r>
            <a:r>
              <a:rPr lang="fa-IR" sz="2800" b="1" smtClean="0">
                <a:cs typeface="B Nazanin" panose="00000400000000000000" pitchFamily="2" charset="-78"/>
              </a:rPr>
              <a:t>مثلث  </a:t>
            </a:r>
            <a:r>
              <a:rPr lang="fa-IR" sz="2800" b="1" dirty="0" smtClean="0">
                <a:cs typeface="B Nazanin" panose="00000400000000000000" pitchFamily="2" charset="-78"/>
              </a:rPr>
              <a:t>قائم الزاویه است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69561" y="1238256"/>
            <a:ext cx="2896947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عکس قضیه فیثاغورس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375133"/>
              </p:ext>
            </p:extLst>
          </p:nvPr>
        </p:nvGraphicFramePr>
        <p:xfrm>
          <a:off x="5619439" y="4804682"/>
          <a:ext cx="3894137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4" name="Equation" r:id="rId3" imgW="2260440" imgH="380880" progId="Equation.DSMT4">
                  <p:embed/>
                </p:oleObj>
              </mc:Choice>
              <mc:Fallback>
                <p:oleObj name="Equation" r:id="rId3" imgW="22604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19439" y="4804682"/>
                        <a:ext cx="3894137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Isosceles Triangle 9"/>
          <p:cNvSpPr/>
          <p:nvPr/>
        </p:nvSpPr>
        <p:spPr>
          <a:xfrm>
            <a:off x="1132114" y="3766457"/>
            <a:ext cx="2939143" cy="1730828"/>
          </a:xfrm>
          <a:custGeom>
            <a:avLst/>
            <a:gdLst>
              <a:gd name="connsiteX0" fmla="*/ 0 w 2939143"/>
              <a:gd name="connsiteY0" fmla="*/ 1600200 h 1600200"/>
              <a:gd name="connsiteX1" fmla="*/ 1469572 w 2939143"/>
              <a:gd name="connsiteY1" fmla="*/ 0 h 1600200"/>
              <a:gd name="connsiteX2" fmla="*/ 2939143 w 2939143"/>
              <a:gd name="connsiteY2" fmla="*/ 1600200 h 1600200"/>
              <a:gd name="connsiteX3" fmla="*/ 0 w 2939143"/>
              <a:gd name="connsiteY3" fmla="*/ 1600200 h 1600200"/>
              <a:gd name="connsiteX0" fmla="*/ 0 w 2939143"/>
              <a:gd name="connsiteY0" fmla="*/ 1730828 h 1730828"/>
              <a:gd name="connsiteX1" fmla="*/ 1 w 2939143"/>
              <a:gd name="connsiteY1" fmla="*/ 0 h 1730828"/>
              <a:gd name="connsiteX2" fmla="*/ 2939143 w 2939143"/>
              <a:gd name="connsiteY2" fmla="*/ 1730828 h 1730828"/>
              <a:gd name="connsiteX3" fmla="*/ 0 w 2939143"/>
              <a:gd name="connsiteY3" fmla="*/ 1730828 h 173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9143" h="1730828">
                <a:moveTo>
                  <a:pt x="0" y="1730828"/>
                </a:moveTo>
                <a:cubicBezTo>
                  <a:pt x="0" y="1153885"/>
                  <a:pt x="1" y="576943"/>
                  <a:pt x="1" y="0"/>
                </a:cubicBezTo>
                <a:lnTo>
                  <a:pt x="2939143" y="1730828"/>
                </a:lnTo>
                <a:lnTo>
                  <a:pt x="0" y="1730828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625102"/>
              </p:ext>
            </p:extLst>
          </p:nvPr>
        </p:nvGraphicFramePr>
        <p:xfrm>
          <a:off x="2283278" y="5595257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5" name="Equation" r:id="rId5" imgW="164880" imgH="190440" progId="Equation.DSMT4">
                  <p:embed/>
                </p:oleObj>
              </mc:Choice>
              <mc:Fallback>
                <p:oleObj name="Equation" r:id="rId5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3278" y="5595257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496842"/>
              </p:ext>
            </p:extLst>
          </p:nvPr>
        </p:nvGraphicFramePr>
        <p:xfrm>
          <a:off x="850900" y="4629150"/>
          <a:ext cx="1778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6" name="Equation" r:id="rId7" imgW="177480" imgH="253800" progId="Equation.DSMT4">
                  <p:embed/>
                </p:oleObj>
              </mc:Choice>
              <mc:Fallback>
                <p:oleObj name="Equation" r:id="rId7" imgW="1774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0900" y="4629150"/>
                        <a:ext cx="1778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724295"/>
              </p:ext>
            </p:extLst>
          </p:nvPr>
        </p:nvGraphicFramePr>
        <p:xfrm>
          <a:off x="2601685" y="4234543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7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01685" y="4234543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63047"/>
              </p:ext>
            </p:extLst>
          </p:nvPr>
        </p:nvGraphicFramePr>
        <p:xfrm>
          <a:off x="1028699" y="3297768"/>
          <a:ext cx="360681" cy="360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8" name="Equation" r:id="rId11" imgW="228600" imgH="228600" progId="Equation.DSMT4">
                  <p:embed/>
                </p:oleObj>
              </mc:Choice>
              <mc:Fallback>
                <p:oleObj name="Equation" r:id="rId11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8699" y="3297768"/>
                        <a:ext cx="360681" cy="360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106891"/>
              </p:ext>
            </p:extLst>
          </p:nvPr>
        </p:nvGraphicFramePr>
        <p:xfrm>
          <a:off x="4174671" y="5461907"/>
          <a:ext cx="341842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9" name="Equation" r:id="rId13" imgW="241200" imgH="228600" progId="Equation.DSMT4">
                  <p:embed/>
                </p:oleObj>
              </mc:Choice>
              <mc:Fallback>
                <p:oleObj name="Equation" r:id="rId13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74671" y="5461907"/>
                        <a:ext cx="341842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227594"/>
              </p:ext>
            </p:extLst>
          </p:nvPr>
        </p:nvGraphicFramePr>
        <p:xfrm>
          <a:off x="768879" y="5461907"/>
          <a:ext cx="341842" cy="341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0" name="Equation" r:id="rId15" imgW="241200" imgH="241200" progId="Equation.DSMT4">
                  <p:embed/>
                </p:oleObj>
              </mc:Choice>
              <mc:Fallback>
                <p:oleObj name="Equation" r:id="rId15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8879" y="5461907"/>
                        <a:ext cx="341842" cy="341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527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اندازه قطر یک مربع را بر حسب ضلع آن بدست آورید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42770" y="1238256"/>
            <a:ext cx="75052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مثال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7057" y="4027714"/>
            <a:ext cx="1578429" cy="154577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947056" y="4027714"/>
            <a:ext cx="1578429" cy="15457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565449"/>
              </p:ext>
            </p:extLst>
          </p:nvPr>
        </p:nvGraphicFramePr>
        <p:xfrm>
          <a:off x="2601685" y="4705350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8" name="Equation" r:id="rId3" imgW="164880" imgH="190440" progId="Equation.DSMT4">
                  <p:embed/>
                </p:oleObj>
              </mc:Choice>
              <mc:Fallback>
                <p:oleObj name="Equation" r:id="rId3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1685" y="4705350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239470"/>
              </p:ext>
            </p:extLst>
          </p:nvPr>
        </p:nvGraphicFramePr>
        <p:xfrm>
          <a:off x="1764389" y="4548175"/>
          <a:ext cx="203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9" name="Equation" r:id="rId5" imgW="203040" imgH="253800" progId="Equation.DSMT4">
                  <p:embed/>
                </p:oleObj>
              </mc:Choice>
              <mc:Fallback>
                <p:oleObj name="Equation" r:id="rId5" imgW="2030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64389" y="4548175"/>
                        <a:ext cx="2032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991979"/>
              </p:ext>
            </p:extLst>
          </p:nvPr>
        </p:nvGraphicFramePr>
        <p:xfrm>
          <a:off x="1653720" y="3762159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0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3720" y="3762159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840890"/>
              </p:ext>
            </p:extLst>
          </p:nvPr>
        </p:nvGraphicFramePr>
        <p:xfrm>
          <a:off x="3664506" y="4159917"/>
          <a:ext cx="5817018" cy="1284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1" name="Equation" r:id="rId8" imgW="4025880" imgH="888840" progId="Equation.DSMT4">
                  <p:embed/>
                </p:oleObj>
              </mc:Choice>
              <mc:Fallback>
                <p:oleObj name="Equation" r:id="rId8" imgW="4025880" imgH="888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64506" y="4159917"/>
                        <a:ext cx="5817018" cy="1284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548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طول ضلع زیر         را بدست آورید .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حل : </a:t>
            </a:r>
            <a:r>
              <a:rPr lang="fa-IR" sz="2800" b="1" dirty="0" smtClean="0">
                <a:cs typeface="B Nazanin" panose="00000400000000000000" pitchFamily="2" charset="-78"/>
              </a:rPr>
              <a:t>پاره خط         را موازی        رسم می کنیم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42771" y="1238256"/>
            <a:ext cx="75052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مثال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636695"/>
              </p:ext>
            </p:extLst>
          </p:nvPr>
        </p:nvGraphicFramePr>
        <p:xfrm>
          <a:off x="9499596" y="3623606"/>
          <a:ext cx="556127" cy="38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2" name="Equation" r:id="rId3" imgW="406080" imgH="279360" progId="Equation.DSMT4">
                  <p:embed/>
                </p:oleObj>
              </mc:Choice>
              <mc:Fallback>
                <p:oleObj name="Equation" r:id="rId3" imgW="40608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99596" y="3623606"/>
                        <a:ext cx="556127" cy="38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714636"/>
              </p:ext>
            </p:extLst>
          </p:nvPr>
        </p:nvGraphicFramePr>
        <p:xfrm>
          <a:off x="7907560" y="3623606"/>
          <a:ext cx="57350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3" name="Equation" r:id="rId5" imgW="419040" imgH="241200" progId="Equation.DSMT4">
                  <p:embed/>
                </p:oleObj>
              </mc:Choice>
              <mc:Fallback>
                <p:oleObj name="Equation" r:id="rId5" imgW="4190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07560" y="3623606"/>
                        <a:ext cx="57350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944321"/>
              </p:ext>
            </p:extLst>
          </p:nvPr>
        </p:nvGraphicFramePr>
        <p:xfrm>
          <a:off x="8004579" y="2777946"/>
          <a:ext cx="556127" cy="38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4" name="Equation" r:id="rId7" imgW="406080" imgH="279360" progId="Equation.DSMT4">
                  <p:embed/>
                </p:oleObj>
              </mc:Choice>
              <mc:Fallback>
                <p:oleObj name="Equation" r:id="rId7" imgW="40608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04579" y="2777946"/>
                        <a:ext cx="556127" cy="38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/>
          <p:nvPr/>
        </p:nvSpPr>
        <p:spPr>
          <a:xfrm>
            <a:off x="1248917" y="2614661"/>
            <a:ext cx="1809969" cy="2206743"/>
          </a:xfrm>
          <a:custGeom>
            <a:avLst/>
            <a:gdLst>
              <a:gd name="connsiteX0" fmla="*/ 0 w 2336479"/>
              <a:gd name="connsiteY0" fmla="*/ 0 h 1302748"/>
              <a:gd name="connsiteX1" fmla="*/ 2336479 w 2336479"/>
              <a:gd name="connsiteY1" fmla="*/ 0 h 1302748"/>
              <a:gd name="connsiteX2" fmla="*/ 2336479 w 2336479"/>
              <a:gd name="connsiteY2" fmla="*/ 1302748 h 1302748"/>
              <a:gd name="connsiteX3" fmla="*/ 0 w 2336479"/>
              <a:gd name="connsiteY3" fmla="*/ 1302748 h 1302748"/>
              <a:gd name="connsiteX4" fmla="*/ 0 w 2336479"/>
              <a:gd name="connsiteY4" fmla="*/ 0 h 1302748"/>
              <a:gd name="connsiteX0" fmla="*/ 532435 w 2336479"/>
              <a:gd name="connsiteY0" fmla="*/ 23149 h 1302748"/>
              <a:gd name="connsiteX1" fmla="*/ 2336479 w 2336479"/>
              <a:gd name="connsiteY1" fmla="*/ 0 h 1302748"/>
              <a:gd name="connsiteX2" fmla="*/ 2336479 w 2336479"/>
              <a:gd name="connsiteY2" fmla="*/ 1302748 h 1302748"/>
              <a:gd name="connsiteX3" fmla="*/ 0 w 2336479"/>
              <a:gd name="connsiteY3" fmla="*/ 1302748 h 1302748"/>
              <a:gd name="connsiteX4" fmla="*/ 532435 w 2336479"/>
              <a:gd name="connsiteY4" fmla="*/ 23149 h 1302748"/>
              <a:gd name="connsiteX0" fmla="*/ 532435 w 2336479"/>
              <a:gd name="connsiteY0" fmla="*/ 11575 h 1291174"/>
              <a:gd name="connsiteX1" fmla="*/ 1549401 w 2336479"/>
              <a:gd name="connsiteY1" fmla="*/ 0 h 1291174"/>
              <a:gd name="connsiteX2" fmla="*/ 2336479 w 2336479"/>
              <a:gd name="connsiteY2" fmla="*/ 1291174 h 1291174"/>
              <a:gd name="connsiteX3" fmla="*/ 0 w 2336479"/>
              <a:gd name="connsiteY3" fmla="*/ 1291174 h 1291174"/>
              <a:gd name="connsiteX4" fmla="*/ 532435 w 2336479"/>
              <a:gd name="connsiteY4" fmla="*/ 11575 h 1291174"/>
              <a:gd name="connsiteX0" fmla="*/ 532435 w 2350281"/>
              <a:gd name="connsiteY0" fmla="*/ 1111032 h 2390631"/>
              <a:gd name="connsiteX1" fmla="*/ 2350281 w 2350281"/>
              <a:gd name="connsiteY1" fmla="*/ 0 h 2390631"/>
              <a:gd name="connsiteX2" fmla="*/ 2336479 w 2350281"/>
              <a:gd name="connsiteY2" fmla="*/ 2390631 h 2390631"/>
              <a:gd name="connsiteX3" fmla="*/ 0 w 2350281"/>
              <a:gd name="connsiteY3" fmla="*/ 2390631 h 2390631"/>
              <a:gd name="connsiteX4" fmla="*/ 532435 w 2350281"/>
              <a:gd name="connsiteY4" fmla="*/ 1111032 h 2390631"/>
              <a:gd name="connsiteX0" fmla="*/ 0 w 2359617"/>
              <a:gd name="connsiteY0" fmla="*/ 991289 h 2390631"/>
              <a:gd name="connsiteX1" fmla="*/ 2359617 w 2359617"/>
              <a:gd name="connsiteY1" fmla="*/ 0 h 2390631"/>
              <a:gd name="connsiteX2" fmla="*/ 2345815 w 2359617"/>
              <a:gd name="connsiteY2" fmla="*/ 2390631 h 2390631"/>
              <a:gd name="connsiteX3" fmla="*/ 9336 w 2359617"/>
              <a:gd name="connsiteY3" fmla="*/ 2390631 h 2390631"/>
              <a:gd name="connsiteX4" fmla="*/ 0 w 2359617"/>
              <a:gd name="connsiteY4" fmla="*/ 991289 h 2390631"/>
              <a:gd name="connsiteX0" fmla="*/ 6367 w 2350281"/>
              <a:gd name="connsiteY0" fmla="*/ 991289 h 2390631"/>
              <a:gd name="connsiteX1" fmla="*/ 2350281 w 2350281"/>
              <a:gd name="connsiteY1" fmla="*/ 0 h 2390631"/>
              <a:gd name="connsiteX2" fmla="*/ 2336479 w 2350281"/>
              <a:gd name="connsiteY2" fmla="*/ 2390631 h 2390631"/>
              <a:gd name="connsiteX3" fmla="*/ 0 w 2350281"/>
              <a:gd name="connsiteY3" fmla="*/ 2390631 h 2390631"/>
              <a:gd name="connsiteX4" fmla="*/ 6367 w 2350281"/>
              <a:gd name="connsiteY4" fmla="*/ 991289 h 2390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281" h="2390631">
                <a:moveTo>
                  <a:pt x="6367" y="991289"/>
                </a:moveTo>
                <a:lnTo>
                  <a:pt x="2350281" y="0"/>
                </a:lnTo>
                <a:cubicBezTo>
                  <a:pt x="2345680" y="796877"/>
                  <a:pt x="2341080" y="1593754"/>
                  <a:pt x="2336479" y="2390631"/>
                </a:cubicBezTo>
                <a:lnTo>
                  <a:pt x="0" y="2390631"/>
                </a:lnTo>
                <a:cubicBezTo>
                  <a:pt x="2122" y="1924184"/>
                  <a:pt x="4245" y="1457736"/>
                  <a:pt x="6367" y="991289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238031" y="3526973"/>
            <a:ext cx="1817914" cy="0"/>
          </a:xfrm>
          <a:prstGeom prst="line">
            <a:avLst/>
          </a:prstGeom>
          <a:ln>
            <a:prstDash val="lg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273299"/>
              </p:ext>
            </p:extLst>
          </p:nvPr>
        </p:nvGraphicFramePr>
        <p:xfrm>
          <a:off x="1016688" y="3327785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5" name="Equation" r:id="rId8" imgW="215640" imgH="241200" progId="Equation.DSMT4">
                  <p:embed/>
                </p:oleObj>
              </mc:Choice>
              <mc:Fallback>
                <p:oleObj name="Equation" r:id="rId8" imgW="2156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6688" y="3327785"/>
                        <a:ext cx="2159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21478"/>
              </p:ext>
            </p:extLst>
          </p:nvPr>
        </p:nvGraphicFramePr>
        <p:xfrm>
          <a:off x="3152322" y="2386061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6" name="Equation" r:id="rId10" imgW="241200" imgH="228600" progId="Equation.DSMT4">
                  <p:embed/>
                </p:oleObj>
              </mc:Choice>
              <mc:Fallback>
                <p:oleObj name="Equation" r:id="rId10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52322" y="2386061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965888"/>
              </p:ext>
            </p:extLst>
          </p:nvPr>
        </p:nvGraphicFramePr>
        <p:xfrm>
          <a:off x="1909317" y="2776532"/>
          <a:ext cx="241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7" name="Equation" r:id="rId12" imgW="241200" imgH="215640" progId="Equation.DSMT4">
                  <p:embed/>
                </p:oleObj>
              </mc:Choice>
              <mc:Fallback>
                <p:oleObj name="Equation" r:id="rId12" imgW="2412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09317" y="2776532"/>
                        <a:ext cx="241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638471"/>
              </p:ext>
            </p:extLst>
          </p:nvPr>
        </p:nvGraphicFramePr>
        <p:xfrm>
          <a:off x="3084286" y="4005943"/>
          <a:ext cx="241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8" name="Equation" r:id="rId14" imgW="241200" imgH="215640" progId="Equation.DSMT4">
                  <p:embed/>
                </p:oleObj>
              </mc:Choice>
              <mc:Fallback>
                <p:oleObj name="Equation" r:id="rId14" imgW="2412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84286" y="4005943"/>
                        <a:ext cx="241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968625"/>
              </p:ext>
            </p:extLst>
          </p:nvPr>
        </p:nvGraphicFramePr>
        <p:xfrm>
          <a:off x="982217" y="4061515"/>
          <a:ext cx="152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9" name="Equation" r:id="rId16" imgW="152280" imgH="215640" progId="Equation.DSMT4">
                  <p:embed/>
                </p:oleObj>
              </mc:Choice>
              <mc:Fallback>
                <p:oleObj name="Equation" r:id="rId16" imgW="1522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82217" y="4061515"/>
                        <a:ext cx="152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458180"/>
              </p:ext>
            </p:extLst>
          </p:nvPr>
        </p:nvGraphicFramePr>
        <p:xfrm>
          <a:off x="952063" y="4887625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0" name="Equation" r:id="rId18" imgW="228600" imgH="228600" progId="Equation.DSMT4">
                  <p:embed/>
                </p:oleObj>
              </mc:Choice>
              <mc:Fallback>
                <p:oleObj name="Equation" r:id="rId18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2063" y="4887625"/>
                        <a:ext cx="228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238321"/>
              </p:ext>
            </p:extLst>
          </p:nvPr>
        </p:nvGraphicFramePr>
        <p:xfrm>
          <a:off x="3148693" y="4862225"/>
          <a:ext cx="241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1" name="Equation" r:id="rId20" imgW="241200" imgH="279360" progId="Equation.DSMT4">
                  <p:embed/>
                </p:oleObj>
              </mc:Choice>
              <mc:Fallback>
                <p:oleObj name="Equation" r:id="rId20" imgW="24120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48693" y="4862225"/>
                        <a:ext cx="2413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835227"/>
              </p:ext>
            </p:extLst>
          </p:nvPr>
        </p:nvGraphicFramePr>
        <p:xfrm>
          <a:off x="2146988" y="3569085"/>
          <a:ext cx="2159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2" name="Equation" r:id="rId22" imgW="215640" imgH="177480" progId="Equation.DSMT4">
                  <p:embed/>
                </p:oleObj>
              </mc:Choice>
              <mc:Fallback>
                <p:oleObj name="Equation" r:id="rId22" imgW="215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46988" y="3569085"/>
                        <a:ext cx="2159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747710"/>
              </p:ext>
            </p:extLst>
          </p:nvPr>
        </p:nvGraphicFramePr>
        <p:xfrm>
          <a:off x="3103197" y="3407381"/>
          <a:ext cx="292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3" name="Equation" r:id="rId24" imgW="291960" imgH="228600" progId="Equation.DSMT4">
                  <p:embed/>
                </p:oleObj>
              </mc:Choice>
              <mc:Fallback>
                <p:oleObj name="Equation" r:id="rId24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03197" y="3407381"/>
                        <a:ext cx="292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100008"/>
              </p:ext>
            </p:extLst>
          </p:nvPr>
        </p:nvGraphicFramePr>
        <p:xfrm>
          <a:off x="4019923" y="4821404"/>
          <a:ext cx="7130035" cy="1212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4" name="Equation" r:id="rId26" imgW="4927320" imgH="838080" progId="Equation.DSMT4">
                  <p:embed/>
                </p:oleObj>
              </mc:Choice>
              <mc:Fallback>
                <p:oleObj name="Equation" r:id="rId26" imgW="492732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19923" y="4821404"/>
                        <a:ext cx="7130035" cy="1212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643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2" y="2353583"/>
            <a:ext cx="11420819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هر مثلث قائم الزاویه :</a:t>
            </a:r>
          </a:p>
          <a:p>
            <a:pPr algn="just" rtl="1">
              <a:lnSpc>
                <a:spcPct val="200000"/>
              </a:lnSpc>
            </a:pPr>
            <a:r>
              <a:rPr lang="fa-IR" sz="2600" b="1" dirty="0" smtClean="0">
                <a:cs typeface="B Nazanin" panose="00000400000000000000" pitchFamily="2" charset="-78"/>
              </a:rPr>
              <a:t>الف – حاصل ضرب دو ضلع قائمه با حاصل ضرب وتر و ارتفاع وارد بر وتر برابر است با : </a:t>
            </a:r>
          </a:p>
          <a:p>
            <a:pPr algn="just" rtl="1">
              <a:lnSpc>
                <a:spcPct val="200000"/>
              </a:lnSpc>
            </a:pPr>
            <a:endParaRPr lang="fa-IR" sz="26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600" b="1" dirty="0" smtClean="0">
                <a:cs typeface="B Nazanin" panose="00000400000000000000" pitchFamily="2" charset="-78"/>
              </a:rPr>
              <a:t>ب- مربع ارتفاع وارد بر وتر با حاصل ضرب پاره خط ایجاد شده روی وتر برابر است با :</a:t>
            </a:r>
            <a:endParaRPr lang="fa-IR" sz="26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50787" y="1238256"/>
            <a:ext cx="73449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نکته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898081"/>
              </p:ext>
            </p:extLst>
          </p:nvPr>
        </p:nvGraphicFramePr>
        <p:xfrm>
          <a:off x="626649" y="3501590"/>
          <a:ext cx="13001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6" name="Equation" r:id="rId3" imgW="799920" imgH="253800" progId="Equation.DSMT4">
                  <p:embed/>
                </p:oleObj>
              </mc:Choice>
              <mc:Fallback>
                <p:oleObj name="Equation" r:id="rId3" imgW="79992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6649" y="3501590"/>
                        <a:ext cx="13001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874458"/>
              </p:ext>
            </p:extLst>
          </p:nvPr>
        </p:nvGraphicFramePr>
        <p:xfrm>
          <a:off x="544100" y="4953486"/>
          <a:ext cx="146526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7" name="Equation" r:id="rId5" imgW="901440" imgH="317160" progId="Equation.DSMT4">
                  <p:embed/>
                </p:oleObj>
              </mc:Choice>
              <mc:Fallback>
                <p:oleObj name="Equation" r:id="rId5" imgW="90144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4100" y="4953486"/>
                        <a:ext cx="1465262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Isosceles Triangle 3"/>
          <p:cNvSpPr/>
          <p:nvPr/>
        </p:nvSpPr>
        <p:spPr>
          <a:xfrm>
            <a:off x="827314" y="1238256"/>
            <a:ext cx="3407229" cy="1338943"/>
          </a:xfrm>
          <a:custGeom>
            <a:avLst/>
            <a:gdLst>
              <a:gd name="connsiteX0" fmla="*/ 0 w 3407229"/>
              <a:gd name="connsiteY0" fmla="*/ 1611086 h 1611086"/>
              <a:gd name="connsiteX1" fmla="*/ 1703615 w 3407229"/>
              <a:gd name="connsiteY1" fmla="*/ 0 h 1611086"/>
              <a:gd name="connsiteX2" fmla="*/ 3407229 w 3407229"/>
              <a:gd name="connsiteY2" fmla="*/ 1611086 h 1611086"/>
              <a:gd name="connsiteX3" fmla="*/ 0 w 3407229"/>
              <a:gd name="connsiteY3" fmla="*/ 1611086 h 1611086"/>
              <a:gd name="connsiteX0" fmla="*/ 0 w 3407229"/>
              <a:gd name="connsiteY0" fmla="*/ 1338943 h 1338943"/>
              <a:gd name="connsiteX1" fmla="*/ 854530 w 3407229"/>
              <a:gd name="connsiteY1" fmla="*/ 0 h 1338943"/>
              <a:gd name="connsiteX2" fmla="*/ 3407229 w 3407229"/>
              <a:gd name="connsiteY2" fmla="*/ 1338943 h 1338943"/>
              <a:gd name="connsiteX3" fmla="*/ 0 w 3407229"/>
              <a:gd name="connsiteY3" fmla="*/ 1338943 h 133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7229" h="1338943">
                <a:moveTo>
                  <a:pt x="0" y="1338943"/>
                </a:moveTo>
                <a:lnTo>
                  <a:pt x="854530" y="0"/>
                </a:lnTo>
                <a:lnTo>
                  <a:pt x="3407229" y="1338943"/>
                </a:lnTo>
                <a:lnTo>
                  <a:pt x="0" y="1338943"/>
                </a:ln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220198"/>
              </p:ext>
            </p:extLst>
          </p:nvPr>
        </p:nvGraphicFramePr>
        <p:xfrm>
          <a:off x="4351659" y="2462899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8" name="Equation" r:id="rId7" imgW="228600" imgH="228600" progId="Equation.DSMT4">
                  <p:embed/>
                </p:oleObj>
              </mc:Choice>
              <mc:Fallback>
                <p:oleObj name="Equation" r:id="rId7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51659" y="2462899"/>
                        <a:ext cx="228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698656"/>
              </p:ext>
            </p:extLst>
          </p:nvPr>
        </p:nvGraphicFramePr>
        <p:xfrm>
          <a:off x="544100" y="2462899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9" name="Equation" r:id="rId9" imgW="241200" imgH="228600" progId="Equation.DSMT4">
                  <p:embed/>
                </p:oleObj>
              </mc:Choice>
              <mc:Fallback>
                <p:oleObj name="Equation" r:id="rId9" imgW="241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4100" y="2462899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176965"/>
              </p:ext>
            </p:extLst>
          </p:nvPr>
        </p:nvGraphicFramePr>
        <p:xfrm>
          <a:off x="1609090" y="878681"/>
          <a:ext cx="241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0" name="Equation" r:id="rId11" imgW="241200" imgH="241200" progId="Equation.DSMT4">
                  <p:embed/>
                </p:oleObj>
              </mc:Choice>
              <mc:Fallback>
                <p:oleObj name="Equation" r:id="rId11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09090" y="878681"/>
                        <a:ext cx="241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892574"/>
              </p:ext>
            </p:extLst>
          </p:nvPr>
        </p:nvGraphicFramePr>
        <p:xfrm>
          <a:off x="1810792" y="1843342"/>
          <a:ext cx="1905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1" name="Equation" r:id="rId13" imgW="190440" imgH="241200" progId="Equation.DSMT4">
                  <p:embed/>
                </p:oleObj>
              </mc:Choice>
              <mc:Fallback>
                <p:oleObj name="Equation" r:id="rId13" imgW="1904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10792" y="1843342"/>
                        <a:ext cx="1905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62953"/>
              </p:ext>
            </p:extLst>
          </p:nvPr>
        </p:nvGraphicFramePr>
        <p:xfrm>
          <a:off x="1558290" y="2639117"/>
          <a:ext cx="292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2" name="Equation" r:id="rId15" imgW="291960" imgH="228600" progId="Equation.DSMT4">
                  <p:embed/>
                </p:oleObj>
              </mc:Choice>
              <mc:Fallback>
                <p:oleObj name="Equation" r:id="rId15" imgW="291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58290" y="2639117"/>
                        <a:ext cx="292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46355"/>
              </p:ext>
            </p:extLst>
          </p:nvPr>
        </p:nvGraphicFramePr>
        <p:xfrm>
          <a:off x="1111630" y="1548260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3" name="Equation" r:id="rId17" imgW="164880" imgH="190440" progId="Equation.DSMT4">
                  <p:embed/>
                </p:oleObj>
              </mc:Choice>
              <mc:Fallback>
                <p:oleObj name="Equation" r:id="rId17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11630" y="1548260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674018"/>
              </p:ext>
            </p:extLst>
          </p:nvPr>
        </p:nvGraphicFramePr>
        <p:xfrm>
          <a:off x="2930071" y="1534449"/>
          <a:ext cx="1778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4" name="Equation" r:id="rId19" imgW="177480" imgH="253800" progId="Equation.DSMT4">
                  <p:embed/>
                </p:oleObj>
              </mc:Choice>
              <mc:Fallback>
                <p:oleObj name="Equation" r:id="rId19" imgW="1774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930071" y="1534449"/>
                        <a:ext cx="1778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05577"/>
              </p:ext>
            </p:extLst>
          </p:nvPr>
        </p:nvGraphicFramePr>
        <p:xfrm>
          <a:off x="2530928" y="2693104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5" name="Equation" r:id="rId21" imgW="164880" imgH="190440" progId="Equation.DSMT4">
                  <p:embed/>
                </p:oleObj>
              </mc:Choice>
              <mc:Fallback>
                <p:oleObj name="Equation" r:id="rId21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530928" y="2693104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1685536" y="1227915"/>
            <a:ext cx="0" cy="134928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 rot="1729086">
            <a:off x="1625943" y="1273527"/>
            <a:ext cx="244494" cy="21533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 rot="5400000">
            <a:off x="1537825" y="2420657"/>
            <a:ext cx="168176" cy="1272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60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4" y="2059004"/>
            <a:ext cx="114208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هر مثلث قائم الزاویه            ثابت کنید که                        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42770" y="911004"/>
            <a:ext cx="75052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مثال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121846"/>
              </p:ext>
            </p:extLst>
          </p:nvPr>
        </p:nvGraphicFramePr>
        <p:xfrm>
          <a:off x="8127547" y="2427691"/>
          <a:ext cx="83343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6" name="Equation" r:id="rId3" imgW="609480" imgH="241200" progId="Equation.DSMT4">
                  <p:embed/>
                </p:oleObj>
              </mc:Choice>
              <mc:Fallback>
                <p:oleObj name="Equation" r:id="rId3" imgW="6094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27547" y="2427691"/>
                        <a:ext cx="833438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30635"/>
              </p:ext>
            </p:extLst>
          </p:nvPr>
        </p:nvGraphicFramePr>
        <p:xfrm>
          <a:off x="3875025" y="2302161"/>
          <a:ext cx="2503096" cy="448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7" name="Equation" r:id="rId5" imgW="1841400" imgH="330120" progId="Equation.DSMT4">
                  <p:embed/>
                </p:oleObj>
              </mc:Choice>
              <mc:Fallback>
                <p:oleObj name="Equation" r:id="rId5" imgW="184140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75025" y="2302161"/>
                        <a:ext cx="2503096" cy="448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611413" y="3207004"/>
            <a:ext cx="4107546" cy="1992178"/>
            <a:chOff x="437242" y="2686439"/>
            <a:chExt cx="4107546" cy="1992178"/>
          </a:xfrm>
        </p:grpSpPr>
        <p:sp>
          <p:nvSpPr>
            <p:cNvPr id="20" name="Isosceles Triangle 3"/>
            <p:cNvSpPr/>
            <p:nvPr/>
          </p:nvSpPr>
          <p:spPr>
            <a:xfrm>
              <a:off x="751114" y="2994149"/>
              <a:ext cx="3407229" cy="1415143"/>
            </a:xfrm>
            <a:custGeom>
              <a:avLst/>
              <a:gdLst>
                <a:gd name="connsiteX0" fmla="*/ 0 w 3407229"/>
                <a:gd name="connsiteY0" fmla="*/ 1611086 h 1611086"/>
                <a:gd name="connsiteX1" fmla="*/ 1703615 w 3407229"/>
                <a:gd name="connsiteY1" fmla="*/ 0 h 1611086"/>
                <a:gd name="connsiteX2" fmla="*/ 3407229 w 3407229"/>
                <a:gd name="connsiteY2" fmla="*/ 1611086 h 1611086"/>
                <a:gd name="connsiteX3" fmla="*/ 0 w 3407229"/>
                <a:gd name="connsiteY3" fmla="*/ 1611086 h 1611086"/>
                <a:gd name="connsiteX0" fmla="*/ 0 w 3407229"/>
                <a:gd name="connsiteY0" fmla="*/ 1338943 h 1338943"/>
                <a:gd name="connsiteX1" fmla="*/ 854530 w 3407229"/>
                <a:gd name="connsiteY1" fmla="*/ 0 h 1338943"/>
                <a:gd name="connsiteX2" fmla="*/ 3407229 w 3407229"/>
                <a:gd name="connsiteY2" fmla="*/ 1338943 h 1338943"/>
                <a:gd name="connsiteX3" fmla="*/ 0 w 3407229"/>
                <a:gd name="connsiteY3" fmla="*/ 1338943 h 1338943"/>
                <a:gd name="connsiteX0" fmla="*/ 0 w 3407229"/>
                <a:gd name="connsiteY0" fmla="*/ 1415143 h 1415143"/>
                <a:gd name="connsiteX1" fmla="*/ 2694215 w 3407229"/>
                <a:gd name="connsiteY1" fmla="*/ 0 h 1415143"/>
                <a:gd name="connsiteX2" fmla="*/ 3407229 w 3407229"/>
                <a:gd name="connsiteY2" fmla="*/ 1415143 h 1415143"/>
                <a:gd name="connsiteX3" fmla="*/ 0 w 3407229"/>
                <a:gd name="connsiteY3" fmla="*/ 1415143 h 141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7229" h="1415143">
                  <a:moveTo>
                    <a:pt x="0" y="1415143"/>
                  </a:moveTo>
                  <a:lnTo>
                    <a:pt x="2694215" y="0"/>
                  </a:lnTo>
                  <a:lnTo>
                    <a:pt x="3407229" y="1415143"/>
                  </a:lnTo>
                  <a:lnTo>
                    <a:pt x="0" y="1415143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3369504"/>
                </p:ext>
              </p:extLst>
            </p:nvPr>
          </p:nvGraphicFramePr>
          <p:xfrm>
            <a:off x="3383443" y="2686439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28" name="Equation" r:id="rId7" imgW="228600" imgH="228600" progId="Equation.DSMT4">
                    <p:embed/>
                  </p:oleObj>
                </mc:Choice>
                <mc:Fallback>
                  <p:oleObj name="Equation" r:id="rId7" imgW="2286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83443" y="2686439"/>
                          <a:ext cx="228600" cy="22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04754255"/>
                </p:ext>
              </p:extLst>
            </p:nvPr>
          </p:nvGraphicFramePr>
          <p:xfrm>
            <a:off x="437242" y="4273799"/>
            <a:ext cx="2413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29" name="Equation" r:id="rId9" imgW="241200" imgH="228600" progId="Equation.DSMT4">
                    <p:embed/>
                  </p:oleObj>
                </mc:Choice>
                <mc:Fallback>
                  <p:oleObj name="Equation" r:id="rId9" imgW="2412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37242" y="4273799"/>
                          <a:ext cx="241300" cy="22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86280165"/>
                </p:ext>
              </p:extLst>
            </p:nvPr>
          </p:nvGraphicFramePr>
          <p:xfrm>
            <a:off x="4303488" y="4278335"/>
            <a:ext cx="2413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30" name="Equation" r:id="rId11" imgW="241200" imgH="241200" progId="Equation.DSMT4">
                    <p:embed/>
                  </p:oleObj>
                </mc:Choice>
                <mc:Fallback>
                  <p:oleObj name="Equation" r:id="rId11" imgW="241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303488" y="4278335"/>
                          <a:ext cx="241300" cy="241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1030997"/>
                </p:ext>
              </p:extLst>
            </p:nvPr>
          </p:nvGraphicFramePr>
          <p:xfrm>
            <a:off x="3296354" y="4450017"/>
            <a:ext cx="2921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31" name="Equation" r:id="rId13" imgW="291960" imgH="228600" progId="Equation.DSMT4">
                    <p:embed/>
                  </p:oleObj>
                </mc:Choice>
                <mc:Fallback>
                  <p:oleObj name="Equation" r:id="rId13" imgW="29196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296354" y="4450017"/>
                          <a:ext cx="292100" cy="22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5" name="Straight Connector 24"/>
            <p:cNvCxnSpPr/>
            <p:nvPr/>
          </p:nvCxnSpPr>
          <p:spPr>
            <a:xfrm>
              <a:off x="3423600" y="3049701"/>
              <a:ext cx="0" cy="1349284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 rot="3615472">
              <a:off x="3272358" y="3028689"/>
              <a:ext cx="222170" cy="260682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 rot="5400000">
              <a:off x="3275889" y="4253329"/>
              <a:ext cx="168176" cy="127246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114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7624" y="2059004"/>
            <a:ext cx="1142081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برای محاسبه مساحت مثلث متساوی الاضلاع از قضیه فیثاغورس کمک می گیریم :</a:t>
            </a:r>
          </a:p>
          <a:p>
            <a:pPr algn="just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ارتفاع مثلث متساوی الاضلاع : برابر است با        برابر ِ یک ضلع :</a:t>
            </a:r>
          </a:p>
          <a:p>
            <a:pPr algn="just" rtl="1">
              <a:lnSpc>
                <a:spcPct val="15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مساحت مثلث متساوی الاضلاع :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2768" y="911004"/>
            <a:ext cx="2890536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مثلث متساوی الاضلاع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51962"/>
              </p:ext>
            </p:extLst>
          </p:nvPr>
        </p:nvGraphicFramePr>
        <p:xfrm>
          <a:off x="3557568" y="2901925"/>
          <a:ext cx="827087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2" name="Equation" r:id="rId3" imgW="6083280" imgH="672840" progId="Equation.DSMT4">
                  <p:embed/>
                </p:oleObj>
              </mc:Choice>
              <mc:Fallback>
                <p:oleObj name="Equation" r:id="rId3" imgW="608328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57568" y="2901925"/>
                        <a:ext cx="8270875" cy="915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370104" y="2212582"/>
            <a:ext cx="2607130" cy="2252103"/>
            <a:chOff x="437242" y="1862084"/>
            <a:chExt cx="4107546" cy="2886153"/>
          </a:xfrm>
        </p:grpSpPr>
        <p:sp>
          <p:nvSpPr>
            <p:cNvPr id="20" name="Isosceles Triangle 3"/>
            <p:cNvSpPr/>
            <p:nvPr/>
          </p:nvSpPr>
          <p:spPr>
            <a:xfrm>
              <a:off x="751114" y="2319235"/>
              <a:ext cx="3407229" cy="2090057"/>
            </a:xfrm>
            <a:custGeom>
              <a:avLst/>
              <a:gdLst>
                <a:gd name="connsiteX0" fmla="*/ 0 w 3407229"/>
                <a:gd name="connsiteY0" fmla="*/ 1611086 h 1611086"/>
                <a:gd name="connsiteX1" fmla="*/ 1703615 w 3407229"/>
                <a:gd name="connsiteY1" fmla="*/ 0 h 1611086"/>
                <a:gd name="connsiteX2" fmla="*/ 3407229 w 3407229"/>
                <a:gd name="connsiteY2" fmla="*/ 1611086 h 1611086"/>
                <a:gd name="connsiteX3" fmla="*/ 0 w 3407229"/>
                <a:gd name="connsiteY3" fmla="*/ 1611086 h 1611086"/>
                <a:gd name="connsiteX0" fmla="*/ 0 w 3407229"/>
                <a:gd name="connsiteY0" fmla="*/ 1338943 h 1338943"/>
                <a:gd name="connsiteX1" fmla="*/ 854530 w 3407229"/>
                <a:gd name="connsiteY1" fmla="*/ 0 h 1338943"/>
                <a:gd name="connsiteX2" fmla="*/ 3407229 w 3407229"/>
                <a:gd name="connsiteY2" fmla="*/ 1338943 h 1338943"/>
                <a:gd name="connsiteX3" fmla="*/ 0 w 3407229"/>
                <a:gd name="connsiteY3" fmla="*/ 1338943 h 1338943"/>
                <a:gd name="connsiteX0" fmla="*/ 0 w 3407229"/>
                <a:gd name="connsiteY0" fmla="*/ 1415143 h 1415143"/>
                <a:gd name="connsiteX1" fmla="*/ 2694215 w 3407229"/>
                <a:gd name="connsiteY1" fmla="*/ 0 h 1415143"/>
                <a:gd name="connsiteX2" fmla="*/ 3407229 w 3407229"/>
                <a:gd name="connsiteY2" fmla="*/ 1415143 h 1415143"/>
                <a:gd name="connsiteX3" fmla="*/ 0 w 3407229"/>
                <a:gd name="connsiteY3" fmla="*/ 1415143 h 1415143"/>
                <a:gd name="connsiteX0" fmla="*/ 0 w 3407229"/>
                <a:gd name="connsiteY0" fmla="*/ 2090057 h 2090057"/>
                <a:gd name="connsiteX1" fmla="*/ 1823357 w 3407229"/>
                <a:gd name="connsiteY1" fmla="*/ 0 h 2090057"/>
                <a:gd name="connsiteX2" fmla="*/ 3407229 w 3407229"/>
                <a:gd name="connsiteY2" fmla="*/ 2090057 h 2090057"/>
                <a:gd name="connsiteX3" fmla="*/ 0 w 3407229"/>
                <a:gd name="connsiteY3" fmla="*/ 2090057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7229" h="2090057">
                  <a:moveTo>
                    <a:pt x="0" y="2090057"/>
                  </a:moveTo>
                  <a:lnTo>
                    <a:pt x="1823357" y="0"/>
                  </a:lnTo>
                  <a:lnTo>
                    <a:pt x="3407229" y="2090057"/>
                  </a:lnTo>
                  <a:lnTo>
                    <a:pt x="0" y="2090057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31234389"/>
                </p:ext>
              </p:extLst>
            </p:nvPr>
          </p:nvGraphicFramePr>
          <p:xfrm>
            <a:off x="2454728" y="1862084"/>
            <a:ext cx="228599" cy="228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13" name="Equation" r:id="rId5" imgW="228600" imgH="228600" progId="Equation.DSMT4">
                    <p:embed/>
                  </p:oleObj>
                </mc:Choice>
                <mc:Fallback>
                  <p:oleObj name="Equation" r:id="rId5" imgW="2286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54728" y="1862084"/>
                          <a:ext cx="228599" cy="2286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/>
            </p:nvPr>
          </p:nvGraphicFramePr>
          <p:xfrm>
            <a:off x="437242" y="4273799"/>
            <a:ext cx="2413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14" name="Equation" r:id="rId7" imgW="241200" imgH="228600" progId="Equation.DSMT4">
                    <p:embed/>
                  </p:oleObj>
                </mc:Choice>
                <mc:Fallback>
                  <p:oleObj name="Equation" r:id="rId7" imgW="2412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37242" y="4273799"/>
                          <a:ext cx="241300" cy="22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/>
            </p:nvPr>
          </p:nvGraphicFramePr>
          <p:xfrm>
            <a:off x="4303488" y="4278335"/>
            <a:ext cx="2413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15" name="Equation" r:id="rId9" imgW="241200" imgH="241200" progId="Equation.DSMT4">
                    <p:embed/>
                  </p:oleObj>
                </mc:Choice>
                <mc:Fallback>
                  <p:oleObj name="Equation" r:id="rId9" imgW="241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303488" y="4278335"/>
                          <a:ext cx="241300" cy="241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00472772"/>
                </p:ext>
              </p:extLst>
            </p:nvPr>
          </p:nvGraphicFramePr>
          <p:xfrm>
            <a:off x="2481579" y="4519636"/>
            <a:ext cx="292100" cy="228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16" name="Equation" r:id="rId11" imgW="291960" imgH="228600" progId="Equation.DSMT4">
                    <p:embed/>
                  </p:oleObj>
                </mc:Choice>
                <mc:Fallback>
                  <p:oleObj name="Equation" r:id="rId11" imgW="29196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481579" y="4519636"/>
                          <a:ext cx="292100" cy="2286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5" name="Straight Connector 24"/>
            <p:cNvCxnSpPr/>
            <p:nvPr/>
          </p:nvCxnSpPr>
          <p:spPr>
            <a:xfrm flipH="1">
              <a:off x="2569028" y="2305284"/>
              <a:ext cx="2173" cy="208281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7" name="Rectangle 26"/>
            <p:cNvSpPr/>
            <p:nvPr/>
          </p:nvSpPr>
          <p:spPr>
            <a:xfrm rot="5400000">
              <a:off x="2543542" y="4263439"/>
              <a:ext cx="168176" cy="127246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156539"/>
              </p:ext>
            </p:extLst>
          </p:nvPr>
        </p:nvGraphicFramePr>
        <p:xfrm>
          <a:off x="3557568" y="4243183"/>
          <a:ext cx="1210506" cy="866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7" name="Equation" r:id="rId13" imgW="939600" imgH="672840" progId="Equation.DSMT4">
                  <p:embed/>
                </p:oleObj>
              </mc:Choice>
              <mc:Fallback>
                <p:oleObj name="Equation" r:id="rId13" imgW="93960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57568" y="4243183"/>
                        <a:ext cx="1210506" cy="8669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995265"/>
              </p:ext>
            </p:extLst>
          </p:nvPr>
        </p:nvGraphicFramePr>
        <p:xfrm>
          <a:off x="1795733" y="3371041"/>
          <a:ext cx="1905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8" name="Equation" r:id="rId15" imgW="190440" imgH="241200" progId="Equation.DSMT4">
                  <p:embed/>
                </p:oleObj>
              </mc:Choice>
              <mc:Fallback>
                <p:oleObj name="Equation" r:id="rId15" imgW="1904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95733" y="3371041"/>
                        <a:ext cx="1905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732437"/>
              </p:ext>
            </p:extLst>
          </p:nvPr>
        </p:nvGraphicFramePr>
        <p:xfrm>
          <a:off x="1637448" y="4608528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9" name="Equation" r:id="rId17" imgW="164880" imgH="190440" progId="Equation.DSMT4">
                  <p:embed/>
                </p:oleObj>
              </mc:Choice>
              <mc:Fallback>
                <p:oleObj name="Equation" r:id="rId17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37448" y="4608528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495714"/>
              </p:ext>
            </p:extLst>
          </p:nvPr>
        </p:nvGraphicFramePr>
        <p:xfrm>
          <a:off x="2293246" y="3135502"/>
          <a:ext cx="1778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0" name="Equation" r:id="rId19" imgW="177480" imgH="253800" progId="Equation.DSMT4">
                  <p:embed/>
                </p:oleObj>
              </mc:Choice>
              <mc:Fallback>
                <p:oleObj name="Equation" r:id="rId19" imgW="1774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93246" y="3135502"/>
                        <a:ext cx="1778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52420"/>
              </p:ext>
            </p:extLst>
          </p:nvPr>
        </p:nvGraphicFramePr>
        <p:xfrm>
          <a:off x="934532" y="3136761"/>
          <a:ext cx="165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1" name="Equation" r:id="rId21" imgW="164880" imgH="190440" progId="Equation.DSMT4">
                  <p:embed/>
                </p:oleObj>
              </mc:Choice>
              <mc:Fallback>
                <p:oleObj name="Equation" r:id="rId21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34532" y="3136761"/>
                        <a:ext cx="1651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358163"/>
              </p:ext>
            </p:extLst>
          </p:nvPr>
        </p:nvGraphicFramePr>
        <p:xfrm>
          <a:off x="6873422" y="4375495"/>
          <a:ext cx="399706" cy="730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2" name="Equation" r:id="rId23" imgW="368280" imgH="672840" progId="Equation.DSMT4">
                  <p:embed/>
                </p:oleObj>
              </mc:Choice>
              <mc:Fallback>
                <p:oleObj name="Equation" r:id="rId23" imgW="36828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873422" y="4375495"/>
                        <a:ext cx="399706" cy="730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295769"/>
              </p:ext>
            </p:extLst>
          </p:nvPr>
        </p:nvGraphicFramePr>
        <p:xfrm>
          <a:off x="1410341" y="5404796"/>
          <a:ext cx="6929937" cy="920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3" name="Equation" r:id="rId25" imgW="5067000" imgH="672840" progId="Equation.DSMT4">
                  <p:embed/>
                </p:oleObj>
              </mc:Choice>
              <mc:Fallback>
                <p:oleObj name="Equation" r:id="rId25" imgW="506700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410341" y="5404796"/>
                        <a:ext cx="6929937" cy="9205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061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8510" y="2156975"/>
            <a:ext cx="114208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شش ضلعی منتظم از 6 تا مثلث متساوی الاضلاع تشکیل شده است .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19495" y="911004"/>
            <a:ext cx="3397084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مساحت شش ضلعی منتظم</a:t>
            </a:r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852577"/>
              </p:ext>
            </p:extLst>
          </p:nvPr>
        </p:nvGraphicFramePr>
        <p:xfrm>
          <a:off x="1094474" y="3633335"/>
          <a:ext cx="4138154" cy="1210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6" name="Equation" r:id="rId3" imgW="2311200" imgH="672840" progId="Equation.DSMT4">
                  <p:embed/>
                </p:oleObj>
              </mc:Choice>
              <mc:Fallback>
                <p:oleObj name="Equation" r:id="rId3" imgW="231120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4474" y="3633335"/>
                        <a:ext cx="4138154" cy="1210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501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241</Words>
  <Application>Microsoft Office PowerPoint</Application>
  <PresentationFormat>Widescreen</PresentationFormat>
  <Paragraphs>38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129</cp:revision>
  <dcterms:created xsi:type="dcterms:W3CDTF">2015-07-06T05:06:21Z</dcterms:created>
  <dcterms:modified xsi:type="dcterms:W3CDTF">2015-10-05T08:47:01Z</dcterms:modified>
</cp:coreProperties>
</file>