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28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4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image" Target="../media/image11.wmf"/><Relationship Id="rId7" Type="http://schemas.openxmlformats.org/officeDocument/2006/relationships/image" Target="../media/image4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3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9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14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5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.wmf"/><Relationship Id="rId20" Type="http://schemas.openxmlformats.org/officeDocument/2006/relationships/image" Target="../media/image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12.wmf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5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20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91973" y="5384621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اکبری صحت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78424" y="348304"/>
            <a:ext cx="8591535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endParaRPr lang="fa-IR" sz="4800" dirty="0" smtClean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جلسه  </a:t>
            </a: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چهارم </a:t>
            </a:r>
            <a:endParaRPr lang="en-US" sz="4800" dirty="0" smtClean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indent="-1905" algn="ctr" rtl="1">
              <a:lnSpc>
                <a:spcPct val="200000"/>
              </a:lnSpc>
            </a:pPr>
            <a:r>
              <a:rPr lang="fa-IR" sz="480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متوازی الاضلاع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7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8" y="2084642"/>
            <a:ext cx="1142081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چهارضلعی که اضلاع رو به روی آن دو به دو با هم موازیند .</a:t>
            </a:r>
          </a:p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ویژگی ها : </a:t>
            </a:r>
            <a:r>
              <a:rPr lang="fa-IR" sz="2400" b="1" dirty="0" smtClean="0">
                <a:cs typeface="B Nazanin" panose="00000400000000000000" pitchFamily="2" charset="-78"/>
              </a:rPr>
              <a:t>1- ضلع های مقابل مساوی هستند .</a:t>
            </a:r>
          </a:p>
          <a:p>
            <a:pPr algn="just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 </a:t>
            </a:r>
            <a:r>
              <a:rPr lang="fa-IR" sz="2400" b="1" dirty="0" smtClean="0">
                <a:cs typeface="B Nazanin" panose="00000400000000000000" pitchFamily="2" charset="-78"/>
              </a:rPr>
              <a:t>     2- زاویه های مقابل مساوی هستند .</a:t>
            </a:r>
          </a:p>
          <a:p>
            <a:pPr algn="just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</a:t>
            </a:r>
            <a:r>
              <a:rPr lang="fa-IR" sz="2400" b="1" dirty="0" smtClean="0">
                <a:cs typeface="B Nazanin" panose="00000400000000000000" pitchFamily="2" charset="-78"/>
              </a:rPr>
              <a:t>     3- هر دو زاویه مجاور مکمل یکدیگرند </a:t>
            </a:r>
          </a:p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	     4- قطرها یکدیگر را نصف می کنند .</a:t>
            </a:r>
          </a:p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نکته : </a:t>
            </a:r>
            <a:r>
              <a:rPr lang="fa-IR" sz="2400" b="1" dirty="0" smtClean="0">
                <a:cs typeface="B Nazanin" panose="00000400000000000000" pitchFamily="2" charset="-78"/>
              </a:rPr>
              <a:t>عکس مطالب بالا نیز برقرار است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	</a:t>
            </a:r>
          </a:p>
        </p:txBody>
      </p:sp>
      <p:sp>
        <p:nvSpPr>
          <p:cNvPr id="3" name="Rectangle 2"/>
          <p:cNvSpPr/>
          <p:nvPr/>
        </p:nvSpPr>
        <p:spPr>
          <a:xfrm>
            <a:off x="5047071" y="1053061"/>
            <a:ext cx="2141932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متوازی الاضلاع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1736206" y="3562345"/>
            <a:ext cx="2789498" cy="1215342"/>
          </a:xfrm>
          <a:prstGeom prst="parallelogram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rot="-180000" flipV="1">
            <a:off x="1469986" y="3186168"/>
            <a:ext cx="640080" cy="196769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-180000" flipV="1">
            <a:off x="4140270" y="3186170"/>
            <a:ext cx="640080" cy="196769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979834" y="4832904"/>
            <a:ext cx="4344520" cy="91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1062785" y="3478662"/>
            <a:ext cx="4344520" cy="91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34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مستطیل ، متوازی الاضلاعی با زاویه های قائمه است.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مستطیل قطرها با هم برابرند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19956" y="1238256"/>
            <a:ext cx="1196161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مستطیل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065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6" y="2084642"/>
            <a:ext cx="114208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قضیه </a:t>
            </a: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: </a:t>
            </a:r>
            <a:r>
              <a:rPr lang="fa-IR" sz="2800" b="1" dirty="0" smtClean="0">
                <a:cs typeface="B Nazanin" panose="00000400000000000000" pitchFamily="2" charset="-78"/>
              </a:rPr>
              <a:t>متوازی الاضلاعی که دو قطرش برابر است ، مستطیل است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اثبات : </a:t>
            </a:r>
          </a:p>
          <a:p>
            <a:pPr algn="just" rtl="1">
              <a:lnSpc>
                <a:spcPct val="20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متوازی الاضلاع زوایای مجاور مکمل یکدیگرند پس :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4" name="Flowchart: Process 3"/>
          <p:cNvSpPr/>
          <p:nvPr/>
        </p:nvSpPr>
        <p:spPr>
          <a:xfrm>
            <a:off x="694482" y="3345084"/>
            <a:ext cx="2407534" cy="1307940"/>
          </a:xfrm>
          <a:prstGeom prst="flowChartProcess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354091"/>
              </p:ext>
            </p:extLst>
          </p:nvPr>
        </p:nvGraphicFramePr>
        <p:xfrm>
          <a:off x="561132" y="2956754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1" name="Equation" r:id="rId3" imgW="228600" imgH="228600" progId="Equation.DSMT4">
                  <p:embed/>
                </p:oleObj>
              </mc:Choice>
              <mc:Fallback>
                <p:oleObj name="Equation" r:id="rId3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1132" y="2956754"/>
                        <a:ext cx="2286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113505"/>
              </p:ext>
            </p:extLst>
          </p:nvPr>
        </p:nvGraphicFramePr>
        <p:xfrm>
          <a:off x="3054592" y="2956754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2" name="Equation" r:id="rId5" imgW="241200" imgH="228600" progId="Equation.DSMT4">
                  <p:embed/>
                </p:oleObj>
              </mc:Choice>
              <mc:Fallback>
                <p:oleObj name="Equation" r:id="rId5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54592" y="2956754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727929"/>
              </p:ext>
            </p:extLst>
          </p:nvPr>
        </p:nvGraphicFramePr>
        <p:xfrm>
          <a:off x="3054592" y="4743884"/>
          <a:ext cx="2413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3" name="Equation" r:id="rId7" imgW="241200" imgH="241200" progId="Equation.DSMT4">
                  <p:embed/>
                </p:oleObj>
              </mc:Choice>
              <mc:Fallback>
                <p:oleObj name="Equation" r:id="rId7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54592" y="4743884"/>
                        <a:ext cx="2413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395952"/>
              </p:ext>
            </p:extLst>
          </p:nvPr>
        </p:nvGraphicFramePr>
        <p:xfrm>
          <a:off x="561132" y="4758754"/>
          <a:ext cx="266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4" name="Equation" r:id="rId9" imgW="266400" imgH="228600" progId="Equation.DSMT4">
                  <p:embed/>
                </p:oleObj>
              </mc:Choice>
              <mc:Fallback>
                <p:oleObj name="Equation" r:id="rId9" imgW="266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1132" y="4758754"/>
                        <a:ext cx="2667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29884"/>
              </p:ext>
            </p:extLst>
          </p:nvPr>
        </p:nvGraphicFramePr>
        <p:xfrm>
          <a:off x="3702472" y="3309879"/>
          <a:ext cx="6697663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5" name="Equation" r:id="rId11" imgW="5168880" imgH="1117440" progId="Equation.DSMT4">
                  <p:embed/>
                </p:oleObj>
              </mc:Choice>
              <mc:Fallback>
                <p:oleObj name="Equation" r:id="rId11" imgW="5168880" imgH="1117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02472" y="3309879"/>
                        <a:ext cx="6697663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986999"/>
              </p:ext>
            </p:extLst>
          </p:nvPr>
        </p:nvGraphicFramePr>
        <p:xfrm>
          <a:off x="561132" y="5783802"/>
          <a:ext cx="6783567" cy="5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6" name="Equation" r:id="rId13" imgW="4317840" imgH="380880" progId="Equation.DSMT4">
                  <p:embed/>
                </p:oleObj>
              </mc:Choice>
              <mc:Fallback>
                <p:oleObj name="Equation" r:id="rId13" imgW="43178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1132" y="5783802"/>
                        <a:ext cx="6783567" cy="598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5413313" y="3319570"/>
            <a:ext cx="577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cs typeface="B Nazanin" panose="00000400000000000000" pitchFamily="2" charset="-78"/>
              </a:rPr>
              <a:t>فرض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413313" y="3811951"/>
            <a:ext cx="577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cs typeface="B Nazanin" panose="00000400000000000000" pitchFamily="2" charset="-78"/>
              </a:rPr>
              <a:t>فرض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13313" y="4341013"/>
            <a:ext cx="577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cs typeface="B Nazanin" panose="00000400000000000000" pitchFamily="2" charset="-78"/>
              </a:rPr>
              <a:t>فرض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6118035" y="3550984"/>
            <a:ext cx="933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cs typeface="B Nazanin" panose="00000400000000000000" pitchFamily="2" charset="-78"/>
              </a:rPr>
              <a:t>ض ض ض</a:t>
            </a:r>
            <a:endParaRPr lang="en-US" dirty="0"/>
          </a:p>
        </p:txBody>
      </p:sp>
      <p:sp>
        <p:nvSpPr>
          <p:cNvPr id="17" name="Freeform 16"/>
          <p:cNvSpPr/>
          <p:nvPr/>
        </p:nvSpPr>
        <p:spPr>
          <a:xfrm rot="1031805">
            <a:off x="7642675" y="5814178"/>
            <a:ext cx="262303" cy="375754"/>
          </a:xfrm>
          <a:custGeom>
            <a:avLst/>
            <a:gdLst>
              <a:gd name="connsiteX0" fmla="*/ 0 w 451413"/>
              <a:gd name="connsiteY0" fmla="*/ 393539 h 625033"/>
              <a:gd name="connsiteX1" fmla="*/ 231494 w 451413"/>
              <a:gd name="connsiteY1" fmla="*/ 625033 h 625033"/>
              <a:gd name="connsiteX2" fmla="*/ 451413 w 451413"/>
              <a:gd name="connsiteY2" fmla="*/ 0 h 625033"/>
              <a:gd name="connsiteX3" fmla="*/ 451413 w 451413"/>
              <a:gd name="connsiteY3" fmla="*/ 0 h 62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413" h="625033">
                <a:moveTo>
                  <a:pt x="0" y="393539"/>
                </a:moveTo>
                <a:lnTo>
                  <a:pt x="231494" y="625033"/>
                </a:lnTo>
                <a:lnTo>
                  <a:pt x="451413" y="0"/>
                </a:lnTo>
                <a:lnTo>
                  <a:pt x="451413" y="0"/>
                </a:lnTo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694482" y="3345084"/>
            <a:ext cx="2407534" cy="13079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694482" y="3345084"/>
            <a:ext cx="2417683" cy="13079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89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متوازی الاضلاعی که اضلاع آن با هم برابر است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لوزی قطرها بر هم عمود هستند و قطرها نیمساز زاویه ها هستند .</a:t>
            </a:r>
          </a:p>
          <a:p>
            <a:pPr algn="just" rtl="1">
              <a:lnSpc>
                <a:spcPct val="20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قضیه :</a:t>
            </a:r>
            <a:r>
              <a:rPr lang="fa-IR" sz="2800" b="1" dirty="0" smtClean="0">
                <a:cs typeface="B Nazanin" panose="00000400000000000000" pitchFamily="2" charset="-78"/>
              </a:rPr>
              <a:t>  متوازی الاضلاعی که قطرهای آن بر هم عمودند ، ‌لوزی است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85868" y="1238256"/>
            <a:ext cx="864339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لوزی</a:t>
            </a:r>
          </a:p>
        </p:txBody>
      </p:sp>
    </p:spTree>
    <p:extLst>
      <p:ext uri="{BB962C8B-B14F-4D97-AF65-F5344CB8AC3E}">
        <p14:creationId xmlns:p14="http://schemas.microsoft.com/office/powerpoint/2010/main" val="391576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مستطیلی که اضلاعش با هم برابر است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نکته : </a:t>
            </a:r>
            <a:r>
              <a:rPr lang="fa-IR" sz="2800" b="1" dirty="0" smtClean="0">
                <a:cs typeface="B Nazanin" panose="00000400000000000000" pitchFamily="2" charset="-78"/>
              </a:rPr>
              <a:t>مربع هم خواص متوازی الاضلاع ، مستطیل و لوزی را داراست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18729" y="1238256"/>
            <a:ext cx="798617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مربع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47057" y="4027714"/>
            <a:ext cx="1578429" cy="154577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47057" y="4027714"/>
            <a:ext cx="1578429" cy="15457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947057" y="4038600"/>
            <a:ext cx="1578429" cy="15457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326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7" y="2084642"/>
            <a:ext cx="1142081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چهارضلعی که دو ضلع مقابل آن با هم موازی هستند . هر یک از این دو ضلع موازی را قاعده و دو ضلع دیگر را ساق می نامند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        و           قاعده هستند 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         و           ساق هستند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نکته : </a:t>
            </a:r>
            <a:r>
              <a:rPr lang="fa-IR" sz="2800" b="1" dirty="0" smtClean="0">
                <a:cs typeface="B Nazanin" panose="00000400000000000000" pitchFamily="2" charset="-78"/>
              </a:rPr>
              <a:t>در هر ذوزنقه زاویه های مجاور به ساق ها مکمل اند یعنی :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00105" y="914165"/>
            <a:ext cx="1035861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ذوزنقه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641894"/>
              </p:ext>
            </p:extLst>
          </p:nvPr>
        </p:nvGraphicFramePr>
        <p:xfrm>
          <a:off x="11199277" y="4167512"/>
          <a:ext cx="629169" cy="343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79" name="Equation" r:id="rId3" imgW="419040" imgH="228600" progId="Equation.DSMT4">
                  <p:embed/>
                </p:oleObj>
              </mc:Choice>
              <mc:Fallback>
                <p:oleObj name="Equation" r:id="rId3" imgW="4190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99277" y="4167512"/>
                        <a:ext cx="629169" cy="3431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853054"/>
              </p:ext>
            </p:extLst>
          </p:nvPr>
        </p:nvGraphicFramePr>
        <p:xfrm>
          <a:off x="10232495" y="4168787"/>
          <a:ext cx="610104" cy="362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0" name="Equation" r:id="rId5" imgW="406080" imgH="241200" progId="Equation.DSMT4">
                  <p:embed/>
                </p:oleObj>
              </mc:Choice>
              <mc:Fallback>
                <p:oleObj name="Equation" r:id="rId5" imgW="4060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32495" y="4168787"/>
                        <a:ext cx="610104" cy="3622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345501"/>
              </p:ext>
            </p:extLst>
          </p:nvPr>
        </p:nvGraphicFramePr>
        <p:xfrm>
          <a:off x="11161146" y="5018221"/>
          <a:ext cx="667300" cy="343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1" name="Equation" r:id="rId7" imgW="444240" imgH="228600" progId="Equation.DSMT4">
                  <p:embed/>
                </p:oleObj>
              </mc:Choice>
              <mc:Fallback>
                <p:oleObj name="Equation" r:id="rId7" imgW="4442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61146" y="5018221"/>
                        <a:ext cx="667300" cy="3431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984335"/>
              </p:ext>
            </p:extLst>
          </p:nvPr>
        </p:nvGraphicFramePr>
        <p:xfrm>
          <a:off x="10108122" y="5008687"/>
          <a:ext cx="648235" cy="362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2" name="Equation" r:id="rId9" imgW="431640" imgH="241200" progId="Equation.DSMT4">
                  <p:embed/>
                </p:oleObj>
              </mc:Choice>
              <mc:Fallback>
                <p:oleObj name="Equation" r:id="rId9" imgW="4316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108122" y="5008687"/>
                        <a:ext cx="648235" cy="3622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743253"/>
              </p:ext>
            </p:extLst>
          </p:nvPr>
        </p:nvGraphicFramePr>
        <p:xfrm>
          <a:off x="1923005" y="5505429"/>
          <a:ext cx="2070261" cy="1213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3" name="Equation" r:id="rId11" imgW="1473120" imgH="863280" progId="Equation.DSMT4">
                  <p:embed/>
                </p:oleObj>
              </mc:Choice>
              <mc:Fallback>
                <p:oleObj name="Equation" r:id="rId11" imgW="1473120" imgH="863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23005" y="5505429"/>
                        <a:ext cx="2070261" cy="12136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1205374" y="3693516"/>
            <a:ext cx="3239304" cy="1291174"/>
          </a:xfrm>
          <a:custGeom>
            <a:avLst/>
            <a:gdLst>
              <a:gd name="connsiteX0" fmla="*/ 0 w 2336479"/>
              <a:gd name="connsiteY0" fmla="*/ 0 h 1302748"/>
              <a:gd name="connsiteX1" fmla="*/ 2336479 w 2336479"/>
              <a:gd name="connsiteY1" fmla="*/ 0 h 1302748"/>
              <a:gd name="connsiteX2" fmla="*/ 2336479 w 2336479"/>
              <a:gd name="connsiteY2" fmla="*/ 1302748 h 1302748"/>
              <a:gd name="connsiteX3" fmla="*/ 0 w 2336479"/>
              <a:gd name="connsiteY3" fmla="*/ 1302748 h 1302748"/>
              <a:gd name="connsiteX4" fmla="*/ 0 w 2336479"/>
              <a:gd name="connsiteY4" fmla="*/ 0 h 1302748"/>
              <a:gd name="connsiteX0" fmla="*/ 532435 w 2336479"/>
              <a:gd name="connsiteY0" fmla="*/ 23149 h 1302748"/>
              <a:gd name="connsiteX1" fmla="*/ 2336479 w 2336479"/>
              <a:gd name="connsiteY1" fmla="*/ 0 h 1302748"/>
              <a:gd name="connsiteX2" fmla="*/ 2336479 w 2336479"/>
              <a:gd name="connsiteY2" fmla="*/ 1302748 h 1302748"/>
              <a:gd name="connsiteX3" fmla="*/ 0 w 2336479"/>
              <a:gd name="connsiteY3" fmla="*/ 1302748 h 1302748"/>
              <a:gd name="connsiteX4" fmla="*/ 532435 w 2336479"/>
              <a:gd name="connsiteY4" fmla="*/ 23149 h 1302748"/>
              <a:gd name="connsiteX0" fmla="*/ 532435 w 2336479"/>
              <a:gd name="connsiteY0" fmla="*/ 11575 h 1291174"/>
              <a:gd name="connsiteX1" fmla="*/ 1549401 w 2336479"/>
              <a:gd name="connsiteY1" fmla="*/ 0 h 1291174"/>
              <a:gd name="connsiteX2" fmla="*/ 2336479 w 2336479"/>
              <a:gd name="connsiteY2" fmla="*/ 1291174 h 1291174"/>
              <a:gd name="connsiteX3" fmla="*/ 0 w 2336479"/>
              <a:gd name="connsiteY3" fmla="*/ 1291174 h 1291174"/>
              <a:gd name="connsiteX4" fmla="*/ 532435 w 2336479"/>
              <a:gd name="connsiteY4" fmla="*/ 11575 h 1291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479" h="1291174">
                <a:moveTo>
                  <a:pt x="532435" y="11575"/>
                </a:moveTo>
                <a:lnTo>
                  <a:pt x="1549401" y="0"/>
                </a:lnTo>
                <a:lnTo>
                  <a:pt x="2336479" y="1291174"/>
                </a:lnTo>
                <a:lnTo>
                  <a:pt x="0" y="1291174"/>
                </a:lnTo>
                <a:lnTo>
                  <a:pt x="532435" y="11575"/>
                </a:ln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365835"/>
              </p:ext>
            </p:extLst>
          </p:nvPr>
        </p:nvGraphicFramePr>
        <p:xfrm>
          <a:off x="1591279" y="3474829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4" name="Equation" r:id="rId13" imgW="228600" imgH="228600" progId="Equation.DSMT4">
                  <p:embed/>
                </p:oleObj>
              </mc:Choice>
              <mc:Fallback>
                <p:oleObj name="Equation" r:id="rId13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91279" y="3474829"/>
                        <a:ext cx="2286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440881"/>
              </p:ext>
            </p:extLst>
          </p:nvPr>
        </p:nvGraphicFramePr>
        <p:xfrm>
          <a:off x="3529154" y="3474829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5" name="Equation" r:id="rId15" imgW="241200" imgH="228600" progId="Equation.DSMT4">
                  <p:embed/>
                </p:oleObj>
              </mc:Choice>
              <mc:Fallback>
                <p:oleObj name="Equation" r:id="rId15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29154" y="3474829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499144"/>
              </p:ext>
            </p:extLst>
          </p:nvPr>
        </p:nvGraphicFramePr>
        <p:xfrm>
          <a:off x="4618772" y="4864040"/>
          <a:ext cx="2413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6" name="Equation" r:id="rId17" imgW="241200" imgH="241200" progId="Equation.DSMT4">
                  <p:embed/>
                </p:oleObj>
              </mc:Choice>
              <mc:Fallback>
                <p:oleObj name="Equation" r:id="rId17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18772" y="4864040"/>
                        <a:ext cx="2413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489731"/>
              </p:ext>
            </p:extLst>
          </p:nvPr>
        </p:nvGraphicFramePr>
        <p:xfrm>
          <a:off x="814979" y="4819149"/>
          <a:ext cx="266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7" name="Equation" r:id="rId19" imgW="266400" imgH="228600" progId="Equation.DSMT4">
                  <p:embed/>
                </p:oleObj>
              </mc:Choice>
              <mc:Fallback>
                <p:oleObj name="Equation" r:id="rId19" imgW="266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14979" y="4819149"/>
                        <a:ext cx="2667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141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7" y="2084642"/>
            <a:ext cx="1142081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ذوزنقه ای که ساق های آن با هم برابرند .</a:t>
            </a:r>
          </a:p>
          <a:p>
            <a:pPr algn="just" rtl="1">
              <a:lnSpc>
                <a:spcPct val="20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نکته : </a:t>
            </a:r>
            <a:r>
              <a:rPr lang="fa-IR" sz="2800" b="1" dirty="0" smtClean="0">
                <a:cs typeface="B Nazanin" panose="00000400000000000000" pitchFamily="2" charset="-78"/>
              </a:rPr>
              <a:t>در هر ذوزنقه متساوی الساقین       الف – زوایای مجاور به قاعده ها هم اندازه اند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	</a:t>
            </a:r>
            <a:r>
              <a:rPr lang="fa-IR" sz="2800" b="1" dirty="0" smtClean="0">
                <a:cs typeface="B Nazanin" panose="00000400000000000000" pitchFamily="2" charset="-78"/>
              </a:rPr>
              <a:t>				     ب – طول قطرها با هم برابرند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62964" y="914165"/>
            <a:ext cx="3110147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ذوزنقه متساوی الساقین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95134"/>
              </p:ext>
            </p:extLst>
          </p:nvPr>
        </p:nvGraphicFramePr>
        <p:xfrm>
          <a:off x="5529073" y="3018422"/>
          <a:ext cx="1177925" cy="114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1" name="Equation" r:id="rId3" imgW="838080" imgH="812520" progId="Equation.DSMT4">
                  <p:embed/>
                </p:oleObj>
              </mc:Choice>
              <mc:Fallback>
                <p:oleObj name="Equation" r:id="rId3" imgW="838080" imgH="812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29073" y="3018422"/>
                        <a:ext cx="1177925" cy="1141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1112777" y="2793373"/>
            <a:ext cx="3239304" cy="1291174"/>
          </a:xfrm>
          <a:custGeom>
            <a:avLst/>
            <a:gdLst>
              <a:gd name="connsiteX0" fmla="*/ 0 w 2336479"/>
              <a:gd name="connsiteY0" fmla="*/ 0 h 1302748"/>
              <a:gd name="connsiteX1" fmla="*/ 2336479 w 2336479"/>
              <a:gd name="connsiteY1" fmla="*/ 0 h 1302748"/>
              <a:gd name="connsiteX2" fmla="*/ 2336479 w 2336479"/>
              <a:gd name="connsiteY2" fmla="*/ 1302748 h 1302748"/>
              <a:gd name="connsiteX3" fmla="*/ 0 w 2336479"/>
              <a:gd name="connsiteY3" fmla="*/ 1302748 h 1302748"/>
              <a:gd name="connsiteX4" fmla="*/ 0 w 2336479"/>
              <a:gd name="connsiteY4" fmla="*/ 0 h 1302748"/>
              <a:gd name="connsiteX0" fmla="*/ 532435 w 2336479"/>
              <a:gd name="connsiteY0" fmla="*/ 23149 h 1302748"/>
              <a:gd name="connsiteX1" fmla="*/ 2336479 w 2336479"/>
              <a:gd name="connsiteY1" fmla="*/ 0 h 1302748"/>
              <a:gd name="connsiteX2" fmla="*/ 2336479 w 2336479"/>
              <a:gd name="connsiteY2" fmla="*/ 1302748 h 1302748"/>
              <a:gd name="connsiteX3" fmla="*/ 0 w 2336479"/>
              <a:gd name="connsiteY3" fmla="*/ 1302748 h 1302748"/>
              <a:gd name="connsiteX4" fmla="*/ 532435 w 2336479"/>
              <a:gd name="connsiteY4" fmla="*/ 23149 h 1302748"/>
              <a:gd name="connsiteX0" fmla="*/ 532435 w 2336479"/>
              <a:gd name="connsiteY0" fmla="*/ 11575 h 1291174"/>
              <a:gd name="connsiteX1" fmla="*/ 1549401 w 2336479"/>
              <a:gd name="connsiteY1" fmla="*/ 0 h 1291174"/>
              <a:gd name="connsiteX2" fmla="*/ 2336479 w 2336479"/>
              <a:gd name="connsiteY2" fmla="*/ 1291174 h 1291174"/>
              <a:gd name="connsiteX3" fmla="*/ 0 w 2336479"/>
              <a:gd name="connsiteY3" fmla="*/ 1291174 h 1291174"/>
              <a:gd name="connsiteX4" fmla="*/ 532435 w 2336479"/>
              <a:gd name="connsiteY4" fmla="*/ 11575 h 1291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479" h="1291174">
                <a:moveTo>
                  <a:pt x="532435" y="11575"/>
                </a:moveTo>
                <a:lnTo>
                  <a:pt x="1549401" y="0"/>
                </a:lnTo>
                <a:lnTo>
                  <a:pt x="2336479" y="1291174"/>
                </a:lnTo>
                <a:lnTo>
                  <a:pt x="0" y="1291174"/>
                </a:lnTo>
                <a:lnTo>
                  <a:pt x="532435" y="11575"/>
                </a:ln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993374"/>
              </p:ext>
            </p:extLst>
          </p:nvPr>
        </p:nvGraphicFramePr>
        <p:xfrm>
          <a:off x="1498682" y="2574686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2" name="Equation" r:id="rId5" imgW="228600" imgH="228600" progId="Equation.DSMT4">
                  <p:embed/>
                </p:oleObj>
              </mc:Choice>
              <mc:Fallback>
                <p:oleObj name="Equation" r:id="rId5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98682" y="2574686"/>
                        <a:ext cx="2286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672305"/>
              </p:ext>
            </p:extLst>
          </p:nvPr>
        </p:nvGraphicFramePr>
        <p:xfrm>
          <a:off x="3436557" y="2574686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3" name="Equation" r:id="rId7" imgW="241200" imgH="228600" progId="Equation.DSMT4">
                  <p:embed/>
                </p:oleObj>
              </mc:Choice>
              <mc:Fallback>
                <p:oleObj name="Equation" r:id="rId7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36557" y="2574686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699334"/>
              </p:ext>
            </p:extLst>
          </p:nvPr>
        </p:nvGraphicFramePr>
        <p:xfrm>
          <a:off x="4526175" y="3963897"/>
          <a:ext cx="2413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4" name="Equation" r:id="rId9" imgW="241200" imgH="241200" progId="Equation.DSMT4">
                  <p:embed/>
                </p:oleObj>
              </mc:Choice>
              <mc:Fallback>
                <p:oleObj name="Equation" r:id="rId9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26175" y="3963897"/>
                        <a:ext cx="2413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362711"/>
              </p:ext>
            </p:extLst>
          </p:nvPr>
        </p:nvGraphicFramePr>
        <p:xfrm>
          <a:off x="722382" y="3919006"/>
          <a:ext cx="266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5" name="Equation" r:id="rId11" imgW="266400" imgH="228600" progId="Equation.DSMT4">
                  <p:embed/>
                </p:oleObj>
              </mc:Choice>
              <mc:Fallback>
                <p:oleObj name="Equation" r:id="rId11" imgW="266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2382" y="3919006"/>
                        <a:ext cx="2667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1850515" y="2828091"/>
            <a:ext cx="2489991" cy="125645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10" idx="3"/>
          </p:cNvCxnSpPr>
          <p:nvPr/>
        </p:nvCxnSpPr>
        <p:spPr>
          <a:xfrm flipH="1">
            <a:off x="1112777" y="2789947"/>
            <a:ext cx="2160639" cy="1294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Arc 17"/>
          <p:cNvSpPr/>
          <p:nvPr/>
        </p:nvSpPr>
        <p:spPr>
          <a:xfrm rot="6572619">
            <a:off x="1592066" y="2454242"/>
            <a:ext cx="469014" cy="532435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 rot="9115217">
            <a:off x="3011011" y="2399828"/>
            <a:ext cx="469014" cy="532435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Bracket 19"/>
          <p:cNvSpPr/>
          <p:nvPr/>
        </p:nvSpPr>
        <p:spPr>
          <a:xfrm>
            <a:off x="6886937" y="4803494"/>
            <a:ext cx="243068" cy="1562582"/>
          </a:xfrm>
          <a:prstGeom prst="rightBracket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48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</TotalTime>
  <Words>232</Words>
  <Application>Microsoft Office PowerPoint</Application>
  <PresentationFormat>Widescreen</PresentationFormat>
  <Paragraphs>43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118</cp:revision>
  <dcterms:created xsi:type="dcterms:W3CDTF">2015-07-06T05:06:21Z</dcterms:created>
  <dcterms:modified xsi:type="dcterms:W3CDTF">2015-10-05T08:58:17Z</dcterms:modified>
</cp:coreProperties>
</file>