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6" r:id="rId2"/>
    <p:sldId id="277" r:id="rId3"/>
    <p:sldId id="278" r:id="rId4"/>
    <p:sldId id="280" r:id="rId5"/>
    <p:sldId id="279" r:id="rId6"/>
    <p:sldId id="281" r:id="rId7"/>
    <p:sldId id="282" r:id="rId8"/>
    <p:sldId id="283" r:id="rId9"/>
    <p:sldId id="284" r:id="rId10"/>
    <p:sldId id="285" r:id="rId11"/>
    <p:sldId id="286" r:id="rId12"/>
    <p:sldId id="2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971" autoAdjust="0"/>
    <p:restoredTop sz="96618" autoAdjust="0"/>
  </p:normalViewPr>
  <p:slideViewPr>
    <p:cSldViewPr snapToGrid="0">
      <p:cViewPr varScale="1">
        <p:scale>
          <a:sx n="82" d="100"/>
          <a:sy n="82" d="100"/>
        </p:scale>
        <p:origin x="-691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10.wmf"/><Relationship Id="rId7" Type="http://schemas.openxmlformats.org/officeDocument/2006/relationships/image" Target="../media/image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3.wmf"/><Relationship Id="rId7" Type="http://schemas.openxmlformats.org/officeDocument/2006/relationships/image" Target="../media/image16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5.wmf"/><Relationship Id="rId10" Type="http://schemas.openxmlformats.org/officeDocument/2006/relationships/image" Target="../media/image19.wmf"/><Relationship Id="rId4" Type="http://schemas.openxmlformats.org/officeDocument/2006/relationships/image" Target="../media/image4.wmf"/><Relationship Id="rId9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3.wmf"/><Relationship Id="rId7" Type="http://schemas.openxmlformats.org/officeDocument/2006/relationships/image" Target="../media/image24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3.wmf"/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9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30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29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5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69CC6-C83F-472F-86B4-EBDD8D33C81F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3FC06-58C0-4DB5-92FF-380A25623B7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B3FC06-58C0-4DB5-92FF-380A25623B75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Relationship Id="rId9" Type="http://schemas.openxmlformats.org/officeDocument/2006/relationships/oleObject" Target="../embeddings/oleObject4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Relationship Id="rId9" Type="http://schemas.openxmlformats.org/officeDocument/2006/relationships/oleObject" Target="../embeddings/oleObject5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28.bin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5.bin"/><Relationship Id="rId9" Type="http://schemas.openxmlformats.org/officeDocument/2006/relationships/oleObject" Target="../embeddings/oleObject40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8456" y="215152"/>
            <a:ext cx="874058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6000" dirty="0" smtClean="0">
                <a:solidFill>
                  <a:srgbClr val="C00000"/>
                </a:solidFill>
                <a:cs typeface="B Titr" panose="00000700000000000000" pitchFamily="2" charset="-78"/>
              </a:rPr>
              <a:t>هندسه سال دوم دبیرستان</a:t>
            </a:r>
          </a:p>
          <a:p>
            <a:pPr algn="ctr">
              <a:lnSpc>
                <a:spcPct val="300000"/>
              </a:lnSpc>
            </a:pPr>
            <a:r>
              <a:rPr lang="fa-IR" sz="3600" smtClean="0">
                <a:solidFill>
                  <a:srgbClr val="C00000"/>
                </a:solidFill>
                <a:cs typeface="B Titr" panose="00000700000000000000" pitchFamily="2" charset="-78"/>
              </a:rPr>
              <a:t>فصل 3(تالس در مثلث)</a:t>
            </a:r>
            <a:endParaRPr lang="fa-IR" sz="3600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>
              <a:lnSpc>
                <a:spcPct val="300000"/>
              </a:lnSpc>
            </a:pPr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مدرس: معصومه اکبری صحت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87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8186" y="2036057"/>
            <a:ext cx="1124174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قضیه تالس در خطوط موازی :</a:t>
            </a:r>
          </a:p>
          <a:p>
            <a:pPr indent="354013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 smtClean="0">
                <a:cs typeface="B Nazanin" pitchFamily="2" charset="-78"/>
              </a:rPr>
              <a:t>اگرچه چند خط موازی ، دو خط مورب را قطع کنند ، پاره خط های متناظر ایجاد شده روی دو خط مورب متناسب اند 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6423349" y="4422613"/>
          <a:ext cx="1679702" cy="839851"/>
        </p:xfrm>
        <a:graphic>
          <a:graphicData uri="http://schemas.openxmlformats.org/presentationml/2006/ole">
            <p:oleObj spid="_x0000_s8194" name="Equation" r:id="rId3" imgW="1244520" imgH="622080" progId="Equation.DSMT4">
              <p:embed/>
            </p:oleObj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849086" y="4711959"/>
            <a:ext cx="3082212" cy="3110"/>
            <a:chOff x="849086" y="4711959"/>
            <a:chExt cx="3082212" cy="3110"/>
          </a:xfrm>
        </p:grpSpPr>
        <p:cxnSp>
          <p:nvCxnSpPr>
            <p:cNvPr id="6" name="Straight Arrow Connector 5"/>
            <p:cNvCxnSpPr/>
            <p:nvPr/>
          </p:nvCxnSpPr>
          <p:spPr>
            <a:xfrm>
              <a:off x="849086" y="4711959"/>
              <a:ext cx="1707502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223796" y="4715069"/>
              <a:ext cx="1707502" cy="0"/>
            </a:xfrm>
            <a:prstGeom prst="straightConnector1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852196" y="5144277"/>
            <a:ext cx="3082212" cy="3110"/>
            <a:chOff x="849086" y="4711959"/>
            <a:chExt cx="3082212" cy="311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849086" y="4711959"/>
              <a:ext cx="1707502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2223796" y="4715069"/>
              <a:ext cx="1707502" cy="0"/>
            </a:xfrm>
            <a:prstGeom prst="straightConnector1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852196" y="5582816"/>
            <a:ext cx="3082212" cy="3110"/>
            <a:chOff x="849086" y="4711959"/>
            <a:chExt cx="3082212" cy="3110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849086" y="4711959"/>
              <a:ext cx="1707502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2223796" y="4715069"/>
              <a:ext cx="1707502" cy="0"/>
            </a:xfrm>
            <a:prstGeom prst="straightConnector1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889519" y="6058678"/>
            <a:ext cx="3082212" cy="3110"/>
            <a:chOff x="849086" y="4711959"/>
            <a:chExt cx="3082212" cy="3110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849086" y="4711959"/>
              <a:ext cx="1707502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2223796" y="4715069"/>
              <a:ext cx="1707502" cy="0"/>
            </a:xfrm>
            <a:prstGeom prst="straightConnector1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18"/>
          <p:cNvCxnSpPr/>
          <p:nvPr/>
        </p:nvCxnSpPr>
        <p:spPr>
          <a:xfrm rot="16200000" flipH="1">
            <a:off x="2225352" y="4679302"/>
            <a:ext cx="2015413" cy="116632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567615" y="4865915"/>
            <a:ext cx="1993645" cy="7775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1411385" y="4786215"/>
          <a:ext cx="165100" cy="190500"/>
        </p:xfrm>
        <a:graphic>
          <a:graphicData uri="http://schemas.openxmlformats.org/presentationml/2006/ole">
            <p:oleObj spid="_x0000_s8195" name="Equation" r:id="rId4" imgW="164880" imgH="19044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3143121" y="4745135"/>
          <a:ext cx="228600" cy="254000"/>
        </p:xfrm>
        <a:graphic>
          <a:graphicData uri="http://schemas.openxmlformats.org/presentationml/2006/ole">
            <p:oleObj spid="_x0000_s8196" name="Equation" r:id="rId5" imgW="228600" imgH="253800" progId="Equation.DSMT4">
              <p:embed/>
            </p:oleObj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1227753" y="5199354"/>
          <a:ext cx="177800" cy="241300"/>
        </p:xfrm>
        <a:graphic>
          <a:graphicData uri="http://schemas.openxmlformats.org/presentationml/2006/ole">
            <p:oleObj spid="_x0000_s8197" name="Equation" r:id="rId6" imgW="177480" imgH="241200" progId="Equation.DSMT4">
              <p:embed/>
            </p:oleObj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3379367" y="5211665"/>
          <a:ext cx="241300" cy="254000"/>
        </p:xfrm>
        <a:graphic>
          <a:graphicData uri="http://schemas.openxmlformats.org/presentationml/2006/ole">
            <p:oleObj spid="_x0000_s8198" name="Equation" r:id="rId7" imgW="241200" imgH="253800" progId="Equation.DSMT4">
              <p:embed/>
            </p:oleObj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1091163" y="5719276"/>
          <a:ext cx="152400" cy="190500"/>
        </p:xfrm>
        <a:graphic>
          <a:graphicData uri="http://schemas.openxmlformats.org/presentationml/2006/ole">
            <p:oleObj spid="_x0000_s8199" name="Equation" r:id="rId8" imgW="152280" imgH="190440" progId="Equation.DSMT4">
              <p:embed/>
            </p:oleObj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3671984" y="5650204"/>
          <a:ext cx="215900" cy="254000"/>
        </p:xfrm>
        <a:graphic>
          <a:graphicData uri="http://schemas.openxmlformats.org/presentationml/2006/ole">
            <p:oleObj spid="_x0000_s8200" name="Equation" r:id="rId9" imgW="215640" imgH="2538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8186" y="2036057"/>
            <a:ext cx="1124174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نتیجه :</a:t>
            </a:r>
          </a:p>
          <a:p>
            <a:pPr indent="354013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 smtClean="0">
                <a:cs typeface="B Nazanin" pitchFamily="2" charset="-78"/>
              </a:rPr>
              <a:t>در یک ذوزنقه ، پاره خطی که وسط های دو ساق را به هم وصل می کند ، با قاعده ها موازی بوده و طول آن برابر با میانگین طول قاعده هاست .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554566" y="5031667"/>
          <a:ext cx="4111948" cy="734520"/>
        </p:xfrm>
        <a:graphic>
          <a:graphicData uri="http://schemas.openxmlformats.org/presentationml/2006/ole">
            <p:oleObj spid="_x0000_s9218" name="Equation" r:id="rId3" imgW="3555720" imgH="634680" progId="Equation.DSMT4">
              <p:embed/>
            </p:oleObj>
          </a:graphicData>
        </a:graphic>
      </p:graphicFrame>
      <p:sp>
        <p:nvSpPr>
          <p:cNvPr id="6" name="Flowchart: Manual Operation 5"/>
          <p:cNvSpPr/>
          <p:nvPr/>
        </p:nvSpPr>
        <p:spPr>
          <a:xfrm rot="10800000">
            <a:off x="1222307" y="4571998"/>
            <a:ext cx="2286002" cy="1455577"/>
          </a:xfrm>
          <a:prstGeom prst="flowChartManualOperation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6" idx="1"/>
          </p:cNvCxnSpPr>
          <p:nvPr/>
        </p:nvCxnSpPr>
        <p:spPr>
          <a:xfrm flipH="1">
            <a:off x="1446252" y="5299786"/>
            <a:ext cx="1833457" cy="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074317" y="5121728"/>
          <a:ext cx="279400" cy="228600"/>
        </p:xfrm>
        <a:graphic>
          <a:graphicData uri="http://schemas.openxmlformats.org/presentationml/2006/ole">
            <p:oleObj spid="_x0000_s9219" name="Equation" r:id="rId4" imgW="279360" imgH="228600" progId="Equation.DSMT4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367055" y="5106047"/>
          <a:ext cx="228600" cy="241300"/>
        </p:xfrm>
        <a:graphic>
          <a:graphicData uri="http://schemas.openxmlformats.org/presentationml/2006/ole">
            <p:oleObj spid="_x0000_s9220" name="Equation" r:id="rId5" imgW="228600" imgH="241200" progId="Equation.DSMT4">
              <p:embed/>
            </p:oleObj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895384" y="5914346"/>
          <a:ext cx="222250" cy="246062"/>
        </p:xfrm>
        <a:graphic>
          <a:graphicData uri="http://schemas.openxmlformats.org/presentationml/2006/ole">
            <p:oleObj spid="_x0000_s9221" name="Equation" r:id="rId6" imgW="228600" imgH="228600" progId="Equation.DSMT4">
              <p:embed/>
            </p:oleObj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398426" y="4300117"/>
          <a:ext cx="222250" cy="246063"/>
        </p:xfrm>
        <a:graphic>
          <a:graphicData uri="http://schemas.openxmlformats.org/presentationml/2006/ole">
            <p:oleObj spid="_x0000_s9222" name="Equation" r:id="rId7" imgW="228600" imgH="228600" progId="Equation.DSMT4">
              <p:embed/>
            </p:oleObj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3177009" y="4328757"/>
          <a:ext cx="209550" cy="246063"/>
        </p:xfrm>
        <a:graphic>
          <a:graphicData uri="http://schemas.openxmlformats.org/presentationml/2006/ole">
            <p:oleObj spid="_x0000_s9223" name="Equation" r:id="rId8" imgW="215640" imgH="228600" progId="Equation.DSMT4">
              <p:embed/>
            </p:oleObj>
          </a:graphicData>
        </a:graphic>
      </p:graphicFrame>
      <p:graphicFrame>
        <p:nvGraphicFramePr>
          <p:cNvPr id="9224" name="Object 8"/>
          <p:cNvGraphicFramePr>
            <a:graphicFrameLocks noChangeAspect="1"/>
          </p:cNvGraphicFramePr>
          <p:nvPr/>
        </p:nvGraphicFramePr>
        <p:xfrm>
          <a:off x="3579749" y="5880522"/>
          <a:ext cx="209550" cy="258762"/>
        </p:xfrm>
        <a:graphic>
          <a:graphicData uri="http://schemas.openxmlformats.org/presentationml/2006/ole">
            <p:oleObj spid="_x0000_s9224" name="Equation" r:id="rId9" imgW="215640" imgH="241200" progId="Equation.DSMT4">
              <p:embed/>
            </p:oleObj>
          </a:graphicData>
        </a:graphic>
      </p:graphicFrame>
      <p:cxnSp>
        <p:nvCxnSpPr>
          <p:cNvPr id="15" name="Straight Arrow Connector 14"/>
          <p:cNvCxnSpPr/>
          <p:nvPr/>
        </p:nvCxnSpPr>
        <p:spPr>
          <a:xfrm flipV="1">
            <a:off x="3091543" y="4814596"/>
            <a:ext cx="136849" cy="124407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3346580" y="5610808"/>
            <a:ext cx="136849" cy="124407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6200000" flipV="1">
            <a:off x="1483568" y="4805265"/>
            <a:ext cx="149290" cy="111968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6200000" flipV="1">
            <a:off x="1468017" y="4883020"/>
            <a:ext cx="149290" cy="111968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V="1">
            <a:off x="1290736" y="5526832"/>
            <a:ext cx="149290" cy="111968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V="1">
            <a:off x="1253413" y="5620138"/>
            <a:ext cx="149290" cy="111968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3916" y="-1640540"/>
            <a:ext cx="6804212" cy="6478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166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6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33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6847" y="1550865"/>
            <a:ext cx="1124174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قضیه تالس و نتایج آن :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 smtClean="0">
                <a:cs typeface="B Nazanin" pitchFamily="2" charset="-78"/>
              </a:rPr>
              <a:t>قضیه تالس : اگر پاره خطی موازی با یکی از اضلاع مثلث طوری رسم شود که دو ضلع دیگر را قطع کند ، در این صورت نسبت پاره خط های ایجاد شده روی دو ضلع با هم برابر است . </a:t>
            </a: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253380" y="5273894"/>
          <a:ext cx="2792879" cy="665223"/>
        </p:xfrm>
        <a:graphic>
          <a:graphicData uri="http://schemas.openxmlformats.org/presentationml/2006/ole">
            <p:oleObj spid="_x0000_s1026" name="Equation" r:id="rId3" imgW="2603160" imgH="622080" progId="Equation.DSMT4">
              <p:embed/>
            </p:oleObj>
          </a:graphicData>
        </a:graphic>
      </p:graphicFrame>
      <p:sp>
        <p:nvSpPr>
          <p:cNvPr id="5" name="Isosceles Triangle 4"/>
          <p:cNvSpPr/>
          <p:nvPr/>
        </p:nvSpPr>
        <p:spPr>
          <a:xfrm>
            <a:off x="699247" y="4545106"/>
            <a:ext cx="2671482" cy="1470212"/>
          </a:xfrm>
          <a:prstGeom prst="triangle">
            <a:avLst>
              <a:gd name="adj" fmla="val 29070"/>
            </a:avLst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rot="10800000" flipH="1">
            <a:off x="1087546" y="5280212"/>
            <a:ext cx="741253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1416424" y="5289176"/>
            <a:ext cx="8964" cy="144331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1697147" y="5280211"/>
            <a:ext cx="741253" cy="1588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097741" y="6006353"/>
            <a:ext cx="1272988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1388965" y="4151345"/>
          <a:ext cx="228600" cy="228600"/>
        </p:xfrm>
        <a:graphic>
          <a:graphicData uri="http://schemas.openxmlformats.org/presentationml/2006/ole">
            <p:oleObj spid="_x0000_s1028" name="Equation" r:id="rId4" imgW="228600" imgH="228600" progId="Equation.DSMT4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387609" y="6054790"/>
          <a:ext cx="215900" cy="228600"/>
        </p:xfrm>
        <a:graphic>
          <a:graphicData uri="http://schemas.openxmlformats.org/presentationml/2006/ole">
            <p:oleObj spid="_x0000_s1029" name="Equation" r:id="rId5" imgW="215640" imgH="228600" progId="Equation.DSMT4">
              <p:embed/>
            </p:oleObj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3466711" y="5964464"/>
          <a:ext cx="215900" cy="241300"/>
        </p:xfrm>
        <a:graphic>
          <a:graphicData uri="http://schemas.openxmlformats.org/presentationml/2006/ole">
            <p:oleObj spid="_x0000_s1030" name="Equation" r:id="rId6" imgW="215640" imgH="241200" progId="Equation.DSMT4">
              <p:embed/>
            </p:oleObj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739192" y="5112398"/>
          <a:ext cx="203200" cy="228600"/>
        </p:xfrm>
        <a:graphic>
          <a:graphicData uri="http://schemas.openxmlformats.org/presentationml/2006/ole">
            <p:oleObj spid="_x0000_s1031" name="Equation" r:id="rId7" imgW="203040" imgH="22860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2593003" y="5065744"/>
          <a:ext cx="190500" cy="228600"/>
        </p:xfrm>
        <a:graphic>
          <a:graphicData uri="http://schemas.openxmlformats.org/presentationml/2006/ole">
            <p:oleObj spid="_x0000_s1032" name="Equation" r:id="rId8" imgW="19044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69574" y="1584303"/>
            <a:ext cx="2424062" cy="1007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اثبات قضیه تالس :</a:t>
            </a:r>
            <a:endParaRPr lang="fa-IR" sz="28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6847" y="1550865"/>
            <a:ext cx="1124174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عکس قضیه تالس :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 smtClean="0">
                <a:cs typeface="B Nazanin" pitchFamily="2" charset="-78"/>
              </a:rPr>
              <a:t>اگر در مثلث </a:t>
            </a:r>
            <a:r>
              <a:rPr lang="en-US" sz="2400" b="1" dirty="0" smtClean="0">
                <a:cs typeface="B Nazanin" pitchFamily="2" charset="-78"/>
              </a:rPr>
              <a:t>ABC</a:t>
            </a:r>
            <a:r>
              <a:rPr lang="fa-IR" sz="2400" b="1" dirty="0" smtClean="0">
                <a:cs typeface="B Nazanin" pitchFamily="2" charset="-78"/>
              </a:rPr>
              <a:t> دو نقطه ی </a:t>
            </a:r>
            <a:r>
              <a:rPr lang="en-US" sz="2400" b="1" dirty="0" smtClean="0">
                <a:cs typeface="B Nazanin" pitchFamily="2" charset="-78"/>
              </a:rPr>
              <a:t>N</a:t>
            </a:r>
            <a:r>
              <a:rPr lang="fa-IR" sz="2400" b="1" dirty="0" smtClean="0">
                <a:cs typeface="B Nazanin" pitchFamily="2" charset="-78"/>
              </a:rPr>
              <a:t> و</a:t>
            </a:r>
            <a:r>
              <a:rPr lang="en-US" sz="2400" b="1" dirty="0" smtClean="0">
                <a:cs typeface="B Nazanin" pitchFamily="2" charset="-78"/>
              </a:rPr>
              <a:t> M</a:t>
            </a:r>
            <a:r>
              <a:rPr lang="fa-IR" sz="2400" b="1" dirty="0" smtClean="0">
                <a:cs typeface="B Nazanin" pitchFamily="2" charset="-78"/>
              </a:rPr>
              <a:t> روی اضلاع </a:t>
            </a:r>
            <a:r>
              <a:rPr lang="en-US" sz="2400" b="1" dirty="0" smtClean="0">
                <a:cs typeface="B Nazanin" pitchFamily="2" charset="-78"/>
              </a:rPr>
              <a:t>AB</a:t>
            </a:r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و </a:t>
            </a:r>
            <a:r>
              <a:rPr lang="en-US" sz="2400" b="1" dirty="0" smtClean="0">
                <a:cs typeface="B Nazanin" pitchFamily="2" charset="-78"/>
              </a:rPr>
              <a:t>AC</a:t>
            </a:r>
            <a:r>
              <a:rPr lang="fa-IR" sz="2400" b="1" dirty="0" smtClean="0">
                <a:cs typeface="B Nazanin" pitchFamily="2" charset="-78"/>
              </a:rPr>
              <a:t> طوری انتخاب شوند که                   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 smtClean="0">
                <a:cs typeface="B Nazanin" pitchFamily="2" charset="-78"/>
              </a:rPr>
              <a:t>آن گاه می توان نتیجه گرفت که          موازی            است .</a:t>
            </a:r>
            <a:endParaRPr lang="en-US" sz="2400" b="1" dirty="0" smtClean="0">
              <a:cs typeface="B Nazanin" pitchFamily="2" charset="-78"/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005386" y="2906992"/>
          <a:ext cx="1281112" cy="665163"/>
        </p:xfrm>
        <a:graphic>
          <a:graphicData uri="http://schemas.openxmlformats.org/presentationml/2006/ole">
            <p:oleObj spid="_x0000_s2050" name="Equation" r:id="rId3" imgW="1193760" imgH="622080" progId="Equation.DSMT4">
              <p:embed/>
            </p:oleObj>
          </a:graphicData>
        </a:graphic>
      </p:graphicFrame>
      <p:sp>
        <p:nvSpPr>
          <p:cNvPr id="5" name="Isosceles Triangle 4"/>
          <p:cNvSpPr/>
          <p:nvPr/>
        </p:nvSpPr>
        <p:spPr>
          <a:xfrm>
            <a:off x="1137804" y="4405141"/>
            <a:ext cx="2671482" cy="1470212"/>
          </a:xfrm>
          <a:prstGeom prst="triangle">
            <a:avLst>
              <a:gd name="adj" fmla="val 44787"/>
            </a:avLst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rot="10800000" flipH="1">
            <a:off x="1773365" y="5112255"/>
            <a:ext cx="531314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1854981" y="5149211"/>
            <a:ext cx="8964" cy="144331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2294324" y="5112253"/>
            <a:ext cx="741253" cy="1588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536298" y="5866388"/>
            <a:ext cx="1272988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7924053" y="4024406"/>
          <a:ext cx="504825" cy="257175"/>
        </p:xfrm>
        <a:graphic>
          <a:graphicData uri="http://schemas.openxmlformats.org/presentationml/2006/ole">
            <p:oleObj spid="_x0000_s2051" name="Equation" r:id="rId4" imgW="469800" imgH="241200" progId="Equation.DSMT4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675625" y="4024873"/>
          <a:ext cx="422275" cy="257175"/>
        </p:xfrm>
        <a:graphic>
          <a:graphicData uri="http://schemas.openxmlformats.org/presentationml/2006/ole">
            <p:oleObj spid="_x0000_s2052" name="Equation" r:id="rId5" imgW="393480" imgH="241200" progId="Equation.DSMT4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372720" y="4935662"/>
          <a:ext cx="279400" cy="228600"/>
        </p:xfrm>
        <a:graphic>
          <a:graphicData uri="http://schemas.openxmlformats.org/presentationml/2006/ole">
            <p:oleObj spid="_x0000_s2053" name="Equation" r:id="rId6" imgW="279360" imgH="228600" progId="Equation.DSMT4">
              <p:embed/>
            </p:oleObj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189177" y="4967443"/>
          <a:ext cx="228600" cy="241300"/>
        </p:xfrm>
        <a:graphic>
          <a:graphicData uri="http://schemas.openxmlformats.org/presentationml/2006/ole">
            <p:oleObj spid="_x0000_s2054" name="Equation" r:id="rId7" imgW="228600" imgH="241200" progId="Equation.DSMT4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2200845" y="4067331"/>
          <a:ext cx="228600" cy="228600"/>
        </p:xfrm>
        <a:graphic>
          <a:graphicData uri="http://schemas.openxmlformats.org/presentationml/2006/ole">
            <p:oleObj spid="_x0000_s2055" name="Equation" r:id="rId8" imgW="228600" imgH="228600" progId="Equation.DSMT4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825907" y="5914760"/>
          <a:ext cx="215900" cy="228600"/>
        </p:xfrm>
        <a:graphic>
          <a:graphicData uri="http://schemas.openxmlformats.org/presentationml/2006/ole">
            <p:oleObj spid="_x0000_s2056" name="Equation" r:id="rId9" imgW="215640" imgH="228600" progId="Equation.DSMT4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3905657" y="5824273"/>
          <a:ext cx="215900" cy="241300"/>
        </p:xfrm>
        <a:graphic>
          <a:graphicData uri="http://schemas.openxmlformats.org/presentationml/2006/ole">
            <p:oleObj spid="_x0000_s2057" name="Equation" r:id="rId10" imgW="215640" imgH="2412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77694" y="1584303"/>
            <a:ext cx="3215945" cy="1007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اثبات عکس قضیه تالس :</a:t>
            </a:r>
            <a:endParaRPr lang="fa-IR" sz="28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5110" y="1584303"/>
            <a:ext cx="110285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مثال :</a:t>
            </a:r>
          </a:p>
          <a:p>
            <a:pPr lvl="0" algn="r" rtl="1">
              <a:lnSpc>
                <a:spcPct val="250000"/>
              </a:lnSpc>
            </a:pPr>
            <a:r>
              <a:rPr lang="fa-IR" sz="2400" b="1" dirty="0" smtClean="0">
                <a:cs typeface="B Nazanin" pitchFamily="2" charset="-78"/>
              </a:rPr>
              <a:t>در شکل مقابل </a:t>
            </a:r>
            <a:r>
              <a:rPr lang="en-US" sz="2400" b="1" dirty="0" smtClean="0">
                <a:cs typeface="B Nazanin" pitchFamily="2" charset="-78"/>
              </a:rPr>
              <a:t>PQ</a:t>
            </a:r>
            <a:r>
              <a:rPr lang="fa-IR" sz="2400" b="1" dirty="0" smtClean="0">
                <a:cs typeface="B Nazanin" pitchFamily="2" charset="-78"/>
              </a:rPr>
              <a:t> با </a:t>
            </a:r>
            <a:r>
              <a:rPr lang="en-US" sz="2400" b="1" dirty="0" smtClean="0">
                <a:cs typeface="B Nazanin" pitchFamily="2" charset="-78"/>
              </a:rPr>
              <a:t>BC</a:t>
            </a:r>
            <a:r>
              <a:rPr lang="fa-IR" sz="2400" b="1" dirty="0" smtClean="0">
                <a:cs typeface="B Nazanin" pitchFamily="2" charset="-78"/>
              </a:rPr>
              <a:t> موازی است ، مقدار </a:t>
            </a:r>
            <a:r>
              <a:rPr lang="en-US" sz="2400" b="1" dirty="0" smtClean="0">
                <a:cs typeface="B Nazanin" pitchFamily="2" charset="-78"/>
              </a:rPr>
              <a:t>X</a:t>
            </a:r>
            <a:r>
              <a:rPr lang="fa-IR" sz="2400" b="1" dirty="0" smtClean="0">
                <a:cs typeface="B Nazanin" pitchFamily="2" charset="-78"/>
              </a:rPr>
              <a:t> را بدست آورید .</a:t>
            </a:r>
          </a:p>
          <a:p>
            <a:pPr lvl="0" algn="r" rtl="1">
              <a:lnSpc>
                <a:spcPct val="250000"/>
              </a:lnSpc>
            </a:pPr>
            <a:endParaRPr lang="fa-IR" sz="28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699247" y="4545106"/>
            <a:ext cx="2671482" cy="1470212"/>
          </a:xfrm>
          <a:prstGeom prst="triangle">
            <a:avLst>
              <a:gd name="adj" fmla="val 72728"/>
            </a:avLst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 rot="10800000" flipH="1">
            <a:off x="1736024" y="5261551"/>
            <a:ext cx="531314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rot="16200000" flipH="1">
            <a:off x="1416424" y="5289176"/>
            <a:ext cx="8964" cy="144331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0800000" flipH="1">
            <a:off x="2256983" y="5270879"/>
            <a:ext cx="741253" cy="1588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097741" y="6006353"/>
            <a:ext cx="1272988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352032" y="5103068"/>
          <a:ext cx="190500" cy="228600"/>
        </p:xfrm>
        <a:graphic>
          <a:graphicData uri="http://schemas.openxmlformats.org/presentationml/2006/ole">
            <p:oleObj spid="_x0000_s4098" name="Equation" r:id="rId3" imgW="190440" imgH="228600" progId="Equation.DSMT4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096467" y="5125908"/>
          <a:ext cx="228600" cy="279400"/>
        </p:xfrm>
        <a:graphic>
          <a:graphicData uri="http://schemas.openxmlformats.org/presentationml/2006/ole">
            <p:oleObj spid="_x0000_s4099" name="Equation" r:id="rId4" imgW="228600" imgH="279360" progId="Equation.DSMT4">
              <p:embed/>
            </p:oleObj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2527398" y="4216627"/>
          <a:ext cx="228600" cy="228600"/>
        </p:xfrm>
        <a:graphic>
          <a:graphicData uri="http://schemas.openxmlformats.org/presentationml/2006/ole">
            <p:oleObj spid="_x0000_s4100" name="Equation" r:id="rId5" imgW="228600" imgH="228600" progId="Equation.DSMT4">
              <p:embed/>
            </p:oleObj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387350" y="6054725"/>
          <a:ext cx="215900" cy="228600"/>
        </p:xfrm>
        <a:graphic>
          <a:graphicData uri="http://schemas.openxmlformats.org/presentationml/2006/ole">
            <p:oleObj spid="_x0000_s4101" name="Equation" r:id="rId6" imgW="215640" imgH="228600" progId="Equation.DSMT4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3467100" y="5964238"/>
          <a:ext cx="215900" cy="241300"/>
        </p:xfrm>
        <a:graphic>
          <a:graphicData uri="http://schemas.openxmlformats.org/presentationml/2006/ole">
            <p:oleObj spid="_x0000_s4102" name="Equation" r:id="rId7" imgW="215640" imgH="241200" progId="Equation.DSMT4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1943716" y="4703191"/>
          <a:ext cx="183664" cy="173997"/>
        </p:xfrm>
        <a:graphic>
          <a:graphicData uri="http://schemas.openxmlformats.org/presentationml/2006/ole">
            <p:oleObj spid="_x0000_s4103" name="Equation" r:id="rId8" imgW="241200" imgH="228600" progId="Equation.DSMT4">
              <p:embed/>
            </p:oleObj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680491" y="5455426"/>
          <a:ext cx="455613" cy="182563"/>
        </p:xfrm>
        <a:graphic>
          <a:graphicData uri="http://schemas.openxmlformats.org/presentationml/2006/ole">
            <p:oleObj spid="_x0000_s4104" name="Equation" r:id="rId9" imgW="596880" imgH="241200" progId="Equation.DSMT4">
              <p:embed/>
            </p:oleObj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2873217" y="4728387"/>
          <a:ext cx="454025" cy="182562"/>
        </p:xfrm>
        <a:graphic>
          <a:graphicData uri="http://schemas.openxmlformats.org/presentationml/2006/ole">
            <p:oleObj spid="_x0000_s4105" name="Equation" r:id="rId10" imgW="596880" imgH="241200" progId="Equation.DSMT4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3251200" y="5530850"/>
          <a:ext cx="406400" cy="182563"/>
        </p:xfrm>
        <a:graphic>
          <a:graphicData uri="http://schemas.openxmlformats.org/presentationml/2006/ole">
            <p:oleObj spid="_x0000_s4106" name="Equation" r:id="rId11" imgW="533160" imgH="24120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3892518" y="4050587"/>
          <a:ext cx="4878387" cy="1058863"/>
        </p:xfrm>
        <a:graphic>
          <a:graphicData uri="http://schemas.openxmlformats.org/presentationml/2006/ole">
            <p:oleObj spid="_x0000_s4107" name="Equation" r:id="rId12" imgW="4546440" imgH="99036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7251668" y="5162031"/>
          <a:ext cx="4564062" cy="1152525"/>
        </p:xfrm>
        <a:graphic>
          <a:graphicData uri="http://schemas.openxmlformats.org/presentationml/2006/ole">
            <p:oleObj spid="_x0000_s4108" name="Equation" r:id="rId13" imgW="4254480" imgH="1079280" progId="Equation.DSMT4">
              <p:embed/>
            </p:oleObj>
          </a:graphicData>
        </a:graphic>
      </p:graphicFrame>
      <p:sp>
        <p:nvSpPr>
          <p:cNvPr id="19" name="Rectangle 18"/>
          <p:cNvSpPr/>
          <p:nvPr/>
        </p:nvSpPr>
        <p:spPr>
          <a:xfrm>
            <a:off x="5857384" y="5101126"/>
            <a:ext cx="1350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طرفین وسطین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5" name="Object 15"/>
          <p:cNvGraphicFramePr>
            <a:graphicFrameLocks noChangeAspect="1"/>
          </p:cNvGraphicFramePr>
          <p:nvPr/>
        </p:nvGraphicFramePr>
        <p:xfrm>
          <a:off x="3647589" y="3904898"/>
          <a:ext cx="4176712" cy="3046412"/>
        </p:xfrm>
        <a:graphic>
          <a:graphicData uri="http://schemas.openxmlformats.org/presentationml/2006/ole">
            <p:oleObj spid="_x0000_s5135" name="Equation" r:id="rId3" imgW="4228920" imgH="3098520" progId="Equation.DSMT4">
              <p:embed/>
            </p:oleObj>
          </a:graphicData>
        </a:graphic>
      </p:graphicFrame>
      <p:sp>
        <p:nvSpPr>
          <p:cNvPr id="2" name="Rectangle 1"/>
          <p:cNvSpPr/>
          <p:nvPr/>
        </p:nvSpPr>
        <p:spPr>
          <a:xfrm>
            <a:off x="765110" y="1584303"/>
            <a:ext cx="1102853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مثال :</a:t>
            </a:r>
          </a:p>
          <a:p>
            <a:pPr lvl="0" algn="r" rtl="1">
              <a:lnSpc>
                <a:spcPct val="200000"/>
              </a:lnSpc>
            </a:pPr>
            <a:r>
              <a:rPr lang="fa-IR" sz="2400" b="1" dirty="0" smtClean="0">
                <a:cs typeface="B Nazanin" pitchFamily="2" charset="-78"/>
              </a:rPr>
              <a:t>در مثلث </a:t>
            </a:r>
            <a:r>
              <a:rPr lang="en-US" sz="2400" b="1" dirty="0" smtClean="0">
                <a:cs typeface="B Nazanin" pitchFamily="2" charset="-78"/>
              </a:rPr>
              <a:t>ABC </a:t>
            </a:r>
            <a:r>
              <a:rPr lang="fa-IR" sz="2400" b="1" dirty="0" smtClean="0">
                <a:cs typeface="B Nazanin" pitchFamily="2" charset="-78"/>
              </a:rPr>
              <a:t> ،                                            . با استفاده از قضیه تالس ثابت کنید : </a:t>
            </a:r>
          </a:p>
          <a:p>
            <a:pPr lvl="0" algn="r" rtl="1">
              <a:lnSpc>
                <a:spcPct val="250000"/>
              </a:lnSpc>
            </a:pPr>
            <a:endParaRPr lang="fa-IR" sz="28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661379" y="5113904"/>
            <a:ext cx="857886" cy="0"/>
            <a:chOff x="5169689" y="1575736"/>
            <a:chExt cx="1197112" cy="1811"/>
          </a:xfrm>
        </p:grpSpPr>
        <p:cxnSp>
          <p:nvCxnSpPr>
            <p:cNvPr id="4" name="Straight Arrow Connector 3"/>
            <p:cNvCxnSpPr/>
            <p:nvPr/>
          </p:nvCxnSpPr>
          <p:spPr>
            <a:xfrm rot="10800000" flipH="1">
              <a:off x="5169689" y="1575959"/>
              <a:ext cx="531314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rot="10800000" flipH="1">
              <a:off x="5625548" y="1575736"/>
              <a:ext cx="741253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333598" y="4925949"/>
          <a:ext cx="228600" cy="228600"/>
        </p:xfrm>
        <a:graphic>
          <a:graphicData uri="http://schemas.openxmlformats.org/presentationml/2006/ole">
            <p:oleObj spid="_x0000_s5122" name="Equation" r:id="rId4" imgW="228600" imgH="228600" progId="Equation.DSMT4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567247" y="4926920"/>
          <a:ext cx="203200" cy="228600"/>
        </p:xfrm>
        <a:graphic>
          <a:graphicData uri="http://schemas.openxmlformats.org/presentationml/2006/ole">
            <p:oleObj spid="_x0000_s5123" name="Equation" r:id="rId5" imgW="203040" imgH="228600" progId="Equation.DSMT4">
              <p:embed/>
            </p:oleObj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2042206" y="4067337"/>
          <a:ext cx="228600" cy="228600"/>
        </p:xfrm>
        <a:graphic>
          <a:graphicData uri="http://schemas.openxmlformats.org/presentationml/2006/ole">
            <p:oleObj spid="_x0000_s5124" name="Equation" r:id="rId6" imgW="228600" imgH="228600" progId="Equation.DSMT4">
              <p:embed/>
            </p:oleObj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2841301" y="5410913"/>
          <a:ext cx="215900" cy="228600"/>
        </p:xfrm>
        <a:graphic>
          <a:graphicData uri="http://schemas.openxmlformats.org/presentationml/2006/ole">
            <p:oleObj spid="_x0000_s5125" name="Equation" r:id="rId7" imgW="215640" imgH="228600" progId="Equation.DSMT4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378667" y="6468091"/>
          <a:ext cx="215900" cy="241300"/>
        </p:xfrm>
        <a:graphic>
          <a:graphicData uri="http://schemas.openxmlformats.org/presentationml/2006/ole">
            <p:oleObj spid="_x0000_s5126" name="Equation" r:id="rId8" imgW="215640" imgH="241200" progId="Equation.DSMT4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7348149" y="2931555"/>
          <a:ext cx="2576512" cy="760413"/>
        </p:xfrm>
        <a:graphic>
          <a:graphicData uri="http://schemas.openxmlformats.org/presentationml/2006/ole">
            <p:oleObj spid="_x0000_s5131" name="Equation" r:id="rId9" imgW="2400120" imgH="711000" progId="Equation.DSMT4">
              <p:embed/>
            </p:oleObj>
          </a:graphicData>
        </a:graphic>
      </p:graphicFrame>
      <p:sp>
        <p:nvSpPr>
          <p:cNvPr id="19" name="Rectangle 18"/>
          <p:cNvSpPr/>
          <p:nvPr/>
        </p:nvSpPr>
        <p:spPr>
          <a:xfrm>
            <a:off x="4698574" y="3832162"/>
            <a:ext cx="13901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b="1" dirty="0" smtClean="0">
                <a:solidFill>
                  <a:srgbClr val="FF0000"/>
                </a:solidFill>
                <a:cs typeface="B Nazanin" pitchFamily="2" charset="-78"/>
              </a:rPr>
              <a:t>ق . تالس در </a:t>
            </a:r>
            <a:r>
              <a:rPr lang="en-US" sz="1600" b="1" dirty="0" smtClean="0">
                <a:solidFill>
                  <a:srgbClr val="FF0000"/>
                </a:solidFill>
                <a:cs typeface="B Nazanin" pitchFamily="2" charset="-78"/>
              </a:rPr>
              <a:t>AFB</a:t>
            </a:r>
            <a:endParaRPr lang="en-US" sz="1600" dirty="0">
              <a:solidFill>
                <a:srgbClr val="FF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 rot="744088">
            <a:off x="915379" y="4340764"/>
            <a:ext cx="1793209" cy="2515689"/>
            <a:chOff x="942393" y="1427584"/>
            <a:chExt cx="1502227" cy="2127380"/>
          </a:xfrm>
        </p:grpSpPr>
        <p:cxnSp>
          <p:nvCxnSpPr>
            <p:cNvPr id="24" name="Straight Connector 23"/>
            <p:cNvCxnSpPr/>
            <p:nvPr/>
          </p:nvCxnSpPr>
          <p:spPr>
            <a:xfrm rot="16200000" flipH="1">
              <a:off x="1665514" y="1506894"/>
              <a:ext cx="858416" cy="6997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 flipV="1">
              <a:off x="942393" y="2270449"/>
              <a:ext cx="1496007" cy="12751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84586" y="2104052"/>
              <a:ext cx="2118048" cy="7837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2099258" y="2785409"/>
          <a:ext cx="1171575" cy="665162"/>
        </p:xfrm>
        <a:graphic>
          <a:graphicData uri="http://schemas.openxmlformats.org/presentationml/2006/ole">
            <p:oleObj spid="_x0000_s5133" name="Equation" r:id="rId10" imgW="1091880" imgH="622080" progId="Equation.DSMT4">
              <p:embed/>
            </p:oleObj>
          </a:graphicData>
        </a:graphic>
      </p:graphicFrame>
      <p:grpSp>
        <p:nvGrpSpPr>
          <p:cNvPr id="35" name="Group 34"/>
          <p:cNvGrpSpPr/>
          <p:nvPr/>
        </p:nvGrpSpPr>
        <p:grpSpPr>
          <a:xfrm>
            <a:off x="1215317" y="5782820"/>
            <a:ext cx="1061022" cy="5690"/>
            <a:chOff x="5180158" y="1576443"/>
            <a:chExt cx="1187759" cy="423"/>
          </a:xfrm>
        </p:grpSpPr>
        <p:cxnSp>
          <p:nvCxnSpPr>
            <p:cNvPr id="36" name="Straight Arrow Connector 35"/>
            <p:cNvCxnSpPr/>
            <p:nvPr/>
          </p:nvCxnSpPr>
          <p:spPr>
            <a:xfrm rot="10800000" flipH="1">
              <a:off x="5180158" y="1576866"/>
              <a:ext cx="531316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10800000" flipH="1">
              <a:off x="5626661" y="1576443"/>
              <a:ext cx="741256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 rot="19951921">
            <a:off x="1124501" y="5422085"/>
            <a:ext cx="1431951" cy="43169"/>
            <a:chOff x="5163088" y="1576505"/>
            <a:chExt cx="1229853" cy="248"/>
          </a:xfrm>
        </p:grpSpPr>
        <p:cxnSp>
          <p:nvCxnSpPr>
            <p:cNvPr id="39" name="Straight Arrow Connector 38"/>
            <p:cNvCxnSpPr/>
            <p:nvPr/>
          </p:nvCxnSpPr>
          <p:spPr>
            <a:xfrm rot="10800000" flipH="1">
              <a:off x="5163088" y="1576505"/>
              <a:ext cx="53131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10800000" flipH="1">
              <a:off x="5651685" y="1576753"/>
              <a:ext cx="74125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 rot="19951921">
            <a:off x="742897" y="6044017"/>
            <a:ext cx="1470348" cy="118494"/>
            <a:chOff x="5130108" y="1576753"/>
            <a:chExt cx="1262833" cy="681"/>
          </a:xfrm>
        </p:grpSpPr>
        <p:cxnSp>
          <p:nvCxnSpPr>
            <p:cNvPr id="42" name="Straight Arrow Connector 41"/>
            <p:cNvCxnSpPr/>
            <p:nvPr/>
          </p:nvCxnSpPr>
          <p:spPr>
            <a:xfrm rot="10800000" flipH="1">
              <a:off x="5130108" y="1577434"/>
              <a:ext cx="531317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10800000" flipH="1">
              <a:off x="5651685" y="1576753"/>
              <a:ext cx="74125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34" name="Object 14"/>
          <p:cNvGraphicFramePr>
            <a:graphicFrameLocks noChangeAspect="1"/>
          </p:cNvGraphicFramePr>
          <p:nvPr/>
        </p:nvGraphicFramePr>
        <p:xfrm>
          <a:off x="887413" y="5570538"/>
          <a:ext cx="190500" cy="228600"/>
        </p:xfrm>
        <a:graphic>
          <a:graphicData uri="http://schemas.openxmlformats.org/presentationml/2006/ole">
            <p:oleObj spid="_x0000_s5134" name="Equation" r:id="rId11" imgW="190440" imgH="228600" progId="Equation.DSMT4">
              <p:embed/>
            </p:oleObj>
          </a:graphicData>
        </a:graphic>
      </p:graphicFrame>
      <p:sp>
        <p:nvSpPr>
          <p:cNvPr id="46" name="Rectangle 45"/>
          <p:cNvSpPr/>
          <p:nvPr/>
        </p:nvSpPr>
        <p:spPr>
          <a:xfrm>
            <a:off x="4705918" y="4870970"/>
            <a:ext cx="1404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600" b="1" dirty="0" smtClean="0">
                <a:solidFill>
                  <a:srgbClr val="FF0000"/>
                </a:solidFill>
                <a:cs typeface="B Nazanin" pitchFamily="2" charset="-78"/>
              </a:rPr>
              <a:t>ق . تالس در </a:t>
            </a:r>
            <a:r>
              <a:rPr lang="en-US" sz="1600" b="1" dirty="0" smtClean="0">
                <a:solidFill>
                  <a:srgbClr val="FF0000"/>
                </a:solidFill>
                <a:cs typeface="B Nazanin" pitchFamily="2" charset="-78"/>
              </a:rPr>
              <a:t>ABC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5" name="Object 15"/>
          <p:cNvGraphicFramePr>
            <a:graphicFrameLocks noChangeAspect="1"/>
          </p:cNvGraphicFramePr>
          <p:nvPr/>
        </p:nvGraphicFramePr>
        <p:xfrm>
          <a:off x="5148975" y="3967811"/>
          <a:ext cx="6346825" cy="2011362"/>
        </p:xfrm>
        <a:graphic>
          <a:graphicData uri="http://schemas.openxmlformats.org/presentationml/2006/ole">
            <p:oleObj spid="_x0000_s6154" name="Equation" r:id="rId4" imgW="6426000" imgH="2044440" progId="Equation.DSMT4">
              <p:embed/>
            </p:oleObj>
          </a:graphicData>
        </a:graphic>
      </p:graphicFrame>
      <p:sp>
        <p:nvSpPr>
          <p:cNvPr id="2" name="Rectangle 1"/>
          <p:cNvSpPr/>
          <p:nvPr/>
        </p:nvSpPr>
        <p:spPr>
          <a:xfrm>
            <a:off x="765110" y="1584303"/>
            <a:ext cx="110285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مثال :</a:t>
            </a:r>
          </a:p>
          <a:p>
            <a:pPr lvl="0" algn="r" rtl="1">
              <a:lnSpc>
                <a:spcPct val="150000"/>
              </a:lnSpc>
            </a:pPr>
            <a:r>
              <a:rPr lang="fa-IR" sz="2400" b="1" dirty="0" smtClean="0">
                <a:cs typeface="B Nazanin" pitchFamily="2" charset="-78"/>
              </a:rPr>
              <a:t>در شکل مقابل مقدار </a:t>
            </a:r>
            <a:r>
              <a:rPr lang="en-US" sz="2400" b="1" dirty="0" smtClean="0">
                <a:cs typeface="B Nazanin" pitchFamily="2" charset="-78"/>
              </a:rPr>
              <a:t>X</a:t>
            </a:r>
            <a:r>
              <a:rPr lang="fa-IR" sz="2400" b="1" dirty="0" smtClean="0">
                <a:cs typeface="B Nazanin" pitchFamily="2" charset="-78"/>
              </a:rPr>
              <a:t> و </a:t>
            </a:r>
            <a:r>
              <a:rPr lang="en-US" sz="2400" b="1" dirty="0" smtClean="0">
                <a:cs typeface="B Nazanin" pitchFamily="2" charset="-78"/>
              </a:rPr>
              <a:t>Y </a:t>
            </a:r>
            <a:r>
              <a:rPr lang="fa-IR" sz="2400" b="1" dirty="0" smtClean="0">
                <a:cs typeface="B Nazanin" pitchFamily="2" charset="-78"/>
              </a:rPr>
              <a:t> را بیابید .</a:t>
            </a:r>
          </a:p>
          <a:p>
            <a:pPr lvl="0" algn="r" rtl="1">
              <a:lnSpc>
                <a:spcPct val="250000"/>
              </a:lnSpc>
            </a:pPr>
            <a:endParaRPr lang="fa-IR" sz="2800" b="1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734814" y="4282137"/>
          <a:ext cx="222152" cy="245638"/>
        </p:xfrm>
        <a:graphic>
          <a:graphicData uri="http://schemas.openxmlformats.org/presentationml/2006/ole">
            <p:oleObj spid="_x0000_s6146" name="Equation" r:id="rId5" imgW="228600" imgH="228600" progId="Equation.DSMT4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662177" y="5514749"/>
          <a:ext cx="197468" cy="245638"/>
        </p:xfrm>
        <a:graphic>
          <a:graphicData uri="http://schemas.openxmlformats.org/presentationml/2006/ole">
            <p:oleObj spid="_x0000_s6147" name="Equation" r:id="rId6" imgW="203040" imgH="228600" progId="Equation.DSMT4">
              <p:embed/>
            </p:oleObj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857218" y="3899386"/>
          <a:ext cx="222152" cy="245638"/>
        </p:xfrm>
        <a:graphic>
          <a:graphicData uri="http://schemas.openxmlformats.org/presentationml/2006/ole">
            <p:oleObj spid="_x0000_s6148" name="Equation" r:id="rId7" imgW="228600" imgH="228600" progId="Equation.DSMT4">
              <p:embed/>
            </p:oleObj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835219" y="5606856"/>
          <a:ext cx="209810" cy="245638"/>
        </p:xfrm>
        <a:graphic>
          <a:graphicData uri="http://schemas.openxmlformats.org/presentationml/2006/ole">
            <p:oleObj spid="_x0000_s6149" name="Equation" r:id="rId8" imgW="215640" imgH="228600" progId="Equation.DSMT4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3728356" y="5367078"/>
          <a:ext cx="209810" cy="259285"/>
        </p:xfrm>
        <a:graphic>
          <a:graphicData uri="http://schemas.openxmlformats.org/presentationml/2006/ole">
            <p:oleObj spid="_x0000_s6150" name="Equation" r:id="rId9" imgW="215640" imgH="241200" progId="Equation.DSMT4">
              <p:embed/>
            </p:oleObj>
          </a:graphicData>
        </a:graphic>
      </p:graphicFrame>
      <p:graphicFrame>
        <p:nvGraphicFramePr>
          <p:cNvPr id="5134" name="Object 14"/>
          <p:cNvGraphicFramePr>
            <a:graphicFrameLocks noChangeAspect="1"/>
          </p:cNvGraphicFramePr>
          <p:nvPr/>
        </p:nvGraphicFramePr>
        <p:xfrm>
          <a:off x="2408302" y="4534840"/>
          <a:ext cx="185126" cy="245637"/>
        </p:xfrm>
        <a:graphic>
          <a:graphicData uri="http://schemas.openxmlformats.org/presentationml/2006/ole">
            <p:oleObj spid="_x0000_s6153" name="Equation" r:id="rId10" imgW="190440" imgH="228600" progId="Equation.DSMT4">
              <p:embed/>
            </p:oleObj>
          </a:graphicData>
        </a:graphic>
      </p:graphicFrame>
      <p:sp>
        <p:nvSpPr>
          <p:cNvPr id="31" name="Isosceles Triangle 30"/>
          <p:cNvSpPr/>
          <p:nvPr/>
        </p:nvSpPr>
        <p:spPr>
          <a:xfrm>
            <a:off x="970383" y="4236099"/>
            <a:ext cx="2659225" cy="1231640"/>
          </a:xfrm>
          <a:prstGeom prst="triangle">
            <a:avLst>
              <a:gd name="adj" fmla="val 0"/>
            </a:avLst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 rot="16200000">
            <a:off x="270868" y="6598990"/>
            <a:ext cx="3060409" cy="0"/>
            <a:chOff x="1430445" y="1575959"/>
            <a:chExt cx="4270558" cy="3290629"/>
          </a:xfrm>
        </p:grpSpPr>
        <p:cxnSp>
          <p:nvCxnSpPr>
            <p:cNvPr id="34" name="Straight Arrow Connector 33"/>
            <p:cNvCxnSpPr/>
            <p:nvPr/>
          </p:nvCxnSpPr>
          <p:spPr>
            <a:xfrm rot="10800000" flipH="1">
              <a:off x="5169689" y="1575959"/>
              <a:ext cx="531314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10800000" flipH="1">
              <a:off x="1430445" y="4866588"/>
              <a:ext cx="741253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 rot="16200000">
            <a:off x="403732" y="4840456"/>
            <a:ext cx="1203002" cy="31613"/>
            <a:chOff x="5180159" y="1576443"/>
            <a:chExt cx="1187758" cy="128"/>
          </a:xfrm>
        </p:grpSpPr>
        <p:cxnSp>
          <p:nvCxnSpPr>
            <p:cNvPr id="41" name="Straight Arrow Connector 40"/>
            <p:cNvCxnSpPr/>
            <p:nvPr/>
          </p:nvCxnSpPr>
          <p:spPr>
            <a:xfrm rot="10800000" flipH="1">
              <a:off x="5180159" y="1576571"/>
              <a:ext cx="531316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10800000" flipH="1">
              <a:off x="5626661" y="1576443"/>
              <a:ext cx="741256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>
            <a:off x="970613" y="4626442"/>
            <a:ext cx="841842" cy="832026"/>
            <a:chOff x="970613" y="4626442"/>
            <a:chExt cx="841842" cy="832026"/>
          </a:xfrm>
        </p:grpSpPr>
        <p:cxnSp>
          <p:nvCxnSpPr>
            <p:cNvPr id="47" name="Straight Arrow Connector 46"/>
            <p:cNvCxnSpPr>
              <a:stCxn id="31" idx="2"/>
            </p:cNvCxnSpPr>
            <p:nvPr/>
          </p:nvCxnSpPr>
          <p:spPr>
            <a:xfrm rot="5400000" flipH="1" flipV="1">
              <a:off x="954676" y="5034514"/>
              <a:ext cx="439891" cy="40801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V="1">
              <a:off x="1296955" y="4626442"/>
              <a:ext cx="515500" cy="48673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1794818" y="4879910"/>
            <a:ext cx="612480" cy="581666"/>
            <a:chOff x="970613" y="4626442"/>
            <a:chExt cx="841842" cy="832026"/>
          </a:xfrm>
        </p:grpSpPr>
        <p:cxnSp>
          <p:nvCxnSpPr>
            <p:cNvPr id="54" name="Straight Arrow Connector 53"/>
            <p:cNvCxnSpPr/>
            <p:nvPr/>
          </p:nvCxnSpPr>
          <p:spPr>
            <a:xfrm rot="5400000" flipH="1" flipV="1">
              <a:off x="954676" y="5034514"/>
              <a:ext cx="439891" cy="40801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flipV="1">
              <a:off x="1296955" y="4626442"/>
              <a:ext cx="515500" cy="48673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8186" y="2036057"/>
            <a:ext cx="1124174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نتیجه :</a:t>
            </a:r>
          </a:p>
          <a:p>
            <a:pPr indent="354013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 smtClean="0">
                <a:cs typeface="B Nazanin" pitchFamily="2" charset="-78"/>
              </a:rPr>
              <a:t>در هر مثلثی اگر وسط های دو ضلع مثلث را به هم وصل کنیم ، پاره خط ایجاد شده با ضلع سوم موازی است و طول آن نصف طول ضلع سوم است .</a:t>
            </a:r>
          </a:p>
          <a:p>
            <a:pPr indent="354013" algn="r" rtl="1">
              <a:lnSpc>
                <a:spcPct val="150000"/>
              </a:lnSpc>
            </a:pPr>
            <a:endParaRPr lang="fa-IR" sz="2400" b="1" dirty="0" smtClean="0">
              <a:cs typeface="B Nazanin" pitchFamily="2" charset="-78"/>
            </a:endParaRPr>
          </a:p>
          <a:p>
            <a:pPr indent="354013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 smtClean="0">
                <a:cs typeface="B Nazanin" pitchFamily="2" charset="-78"/>
              </a:rPr>
              <a:t>عکس قضیه تالس در ذوزنقه ها هم برقرار است 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</TotalTime>
  <Words>271</Words>
  <Application>Microsoft Office PowerPoint</Application>
  <PresentationFormat>Custom</PresentationFormat>
  <Paragraphs>29</Paragraphs>
  <Slides>12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MathType 6.0 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171</cp:revision>
  <dcterms:created xsi:type="dcterms:W3CDTF">2015-07-06T05:06:21Z</dcterms:created>
  <dcterms:modified xsi:type="dcterms:W3CDTF">2015-12-23T12:31:16Z</dcterms:modified>
</cp:coreProperties>
</file>