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02" r:id="rId3"/>
    <p:sldId id="303" r:id="rId4"/>
    <p:sldId id="304" r:id="rId5"/>
    <p:sldId id="305" r:id="rId6"/>
    <p:sldId id="306" r:id="rId7"/>
    <p:sldId id="307" r:id="rId8"/>
    <p:sldId id="308" r:id="rId9"/>
    <p:sldId id="309" r:id="rId10"/>
    <p:sldId id="310" r:id="rId11"/>
    <p:sldId id="311" r:id="rId12"/>
    <p:sldId id="284"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65" autoAdjust="0"/>
    <p:restoredTop sz="94660"/>
  </p:normalViewPr>
  <p:slideViewPr>
    <p:cSldViewPr snapToGrid="0">
      <p:cViewPr varScale="1">
        <p:scale>
          <a:sx n="67" d="100"/>
          <a:sy n="67" d="100"/>
        </p:scale>
        <p:origin x="888"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wmf"/><Relationship Id="rId5" Type="http://schemas.openxmlformats.org/officeDocument/2006/relationships/image" Target="../media/image46.wmf"/><Relationship Id="rId4" Type="http://schemas.openxmlformats.org/officeDocument/2006/relationships/image" Target="../media/image4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4"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4" Type="http://schemas.openxmlformats.org/officeDocument/2006/relationships/image" Target="../media/image1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6.wmf"/><Relationship Id="rId7" Type="http://schemas.openxmlformats.org/officeDocument/2006/relationships/image" Target="../media/image20.wmf"/><Relationship Id="rId2" Type="http://schemas.openxmlformats.org/officeDocument/2006/relationships/image" Target="../media/image12.wmf"/><Relationship Id="rId1" Type="http://schemas.openxmlformats.org/officeDocument/2006/relationships/image" Target="../media/image15.wmf"/><Relationship Id="rId6" Type="http://schemas.openxmlformats.org/officeDocument/2006/relationships/image" Target="../media/image19.wmf"/><Relationship Id="rId5" Type="http://schemas.openxmlformats.org/officeDocument/2006/relationships/image" Target="../media/image18.wmf"/><Relationship Id="rId4" Type="http://schemas.openxmlformats.org/officeDocument/2006/relationships/image" Target="../media/image17.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 Id="rId6" Type="http://schemas.openxmlformats.org/officeDocument/2006/relationships/image" Target="../media/image26.wmf"/><Relationship Id="rId5" Type="http://schemas.openxmlformats.org/officeDocument/2006/relationships/image" Target="../media/image25.wmf"/><Relationship Id="rId4" Type="http://schemas.openxmlformats.org/officeDocument/2006/relationships/image" Target="../media/image24.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image" Target="../media/image29.wmf"/><Relationship Id="rId7" Type="http://schemas.openxmlformats.org/officeDocument/2006/relationships/image" Target="../media/image33.wmf"/><Relationship Id="rId2" Type="http://schemas.openxmlformats.org/officeDocument/2006/relationships/image" Target="../media/image28.wmf"/><Relationship Id="rId1" Type="http://schemas.openxmlformats.org/officeDocument/2006/relationships/image" Target="../media/image27.wmf"/><Relationship Id="rId6" Type="http://schemas.openxmlformats.org/officeDocument/2006/relationships/image" Target="../media/image32.wmf"/><Relationship Id="rId11" Type="http://schemas.openxmlformats.org/officeDocument/2006/relationships/image" Target="../media/image37.wmf"/><Relationship Id="rId5" Type="http://schemas.openxmlformats.org/officeDocument/2006/relationships/image" Target="../media/image31.wmf"/><Relationship Id="rId10" Type="http://schemas.openxmlformats.org/officeDocument/2006/relationships/image" Target="../media/image36.wmf"/><Relationship Id="rId4" Type="http://schemas.openxmlformats.org/officeDocument/2006/relationships/image" Target="../media/image30.wmf"/><Relationship Id="rId9" Type="http://schemas.openxmlformats.org/officeDocument/2006/relationships/image" Target="../media/image35.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38.wmf"/><Relationship Id="rId4" Type="http://schemas.openxmlformats.org/officeDocument/2006/relationships/image" Target="../media/image4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0409256-BB9D-4EE1-978B-903609A03B5E}" type="datetimeFigureOut">
              <a:rPr lang="en-US" smtClean="0"/>
              <a:t>12/30/2015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26933368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409256-BB9D-4EE1-978B-903609A03B5E}" type="datetimeFigureOut">
              <a:rPr lang="en-US" smtClean="0"/>
              <a:t>12/30/2015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4073438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409256-BB9D-4EE1-978B-903609A03B5E}" type="datetimeFigureOut">
              <a:rPr lang="en-US" smtClean="0"/>
              <a:t>12/30/2015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2423265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409256-BB9D-4EE1-978B-903609A03B5E}" type="datetimeFigureOut">
              <a:rPr lang="en-US" smtClean="0"/>
              <a:t>12/30/2015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2062268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0409256-BB9D-4EE1-978B-903609A03B5E}" type="datetimeFigureOut">
              <a:rPr lang="en-US" smtClean="0"/>
              <a:t>12/30/2015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760916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0409256-BB9D-4EE1-978B-903609A03B5E}" type="datetimeFigureOut">
              <a:rPr lang="en-US" smtClean="0"/>
              <a:t>12/30/2015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25097582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0409256-BB9D-4EE1-978B-903609A03B5E}" type="datetimeFigureOut">
              <a:rPr lang="en-US" smtClean="0"/>
              <a:t>12/30/2015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711737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0409256-BB9D-4EE1-978B-903609A03B5E}" type="datetimeFigureOut">
              <a:rPr lang="en-US" smtClean="0"/>
              <a:t>12/30/2015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3112851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409256-BB9D-4EE1-978B-903609A03B5E}" type="datetimeFigureOut">
              <a:rPr lang="en-US" smtClean="0"/>
              <a:t>12/30/2015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4090097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409256-BB9D-4EE1-978B-903609A03B5E}" type="datetimeFigureOut">
              <a:rPr lang="en-US" smtClean="0"/>
              <a:t>12/30/2015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4104842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409256-BB9D-4EE1-978B-903609A03B5E}" type="datetimeFigureOut">
              <a:rPr lang="en-US" smtClean="0"/>
              <a:t>12/30/2015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E791C-0A8C-41CF-A358-0882E33B6A3D}" type="slidenum">
              <a:rPr lang="en-US" smtClean="0"/>
              <a:t>‹#›</a:t>
            </a:fld>
            <a:endParaRPr lang="en-US"/>
          </a:p>
        </p:txBody>
      </p:sp>
    </p:spTree>
    <p:extLst>
      <p:ext uri="{BB962C8B-B14F-4D97-AF65-F5344CB8AC3E}">
        <p14:creationId xmlns:p14="http://schemas.microsoft.com/office/powerpoint/2010/main" val="18930917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409256-BB9D-4EE1-978B-903609A03B5E}" type="datetimeFigureOut">
              <a:rPr lang="en-US" smtClean="0"/>
              <a:t>12/30/2015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E791C-0A8C-41CF-A358-0882E33B6A3D}" type="slidenum">
              <a:rPr lang="en-US" smtClean="0"/>
              <a:t>‹#›</a:t>
            </a:fld>
            <a:endParaRPr lang="en-US"/>
          </a:p>
        </p:txBody>
      </p:sp>
    </p:spTree>
    <p:extLst>
      <p:ext uri="{BB962C8B-B14F-4D97-AF65-F5344CB8AC3E}">
        <p14:creationId xmlns:p14="http://schemas.microsoft.com/office/powerpoint/2010/main" val="2359856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10.xml.rels><?xml version="1.0" encoding="UTF-8" standalone="yes"?>
<Relationships xmlns="http://schemas.openxmlformats.org/package/2006/relationships"><Relationship Id="rId8" Type="http://schemas.openxmlformats.org/officeDocument/2006/relationships/image" Target="../media/image40.wmf"/><Relationship Id="rId3" Type="http://schemas.openxmlformats.org/officeDocument/2006/relationships/oleObject" Target="../embeddings/oleObject42.bin"/><Relationship Id="rId7" Type="http://schemas.openxmlformats.org/officeDocument/2006/relationships/oleObject" Target="../embeddings/oleObject44.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39.wmf"/><Relationship Id="rId5" Type="http://schemas.openxmlformats.org/officeDocument/2006/relationships/oleObject" Target="../embeddings/oleObject43.bin"/><Relationship Id="rId10" Type="http://schemas.openxmlformats.org/officeDocument/2006/relationships/image" Target="../media/image41.wmf"/><Relationship Id="rId4" Type="http://schemas.openxmlformats.org/officeDocument/2006/relationships/image" Target="../media/image38.wmf"/><Relationship Id="rId9" Type="http://schemas.openxmlformats.org/officeDocument/2006/relationships/oleObject" Target="../embeddings/oleObject45.bin"/></Relationships>
</file>

<file path=ppt/slides/_rels/slide11.x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oleObject" Target="../embeddings/oleObject46.bin"/><Relationship Id="rId7" Type="http://schemas.openxmlformats.org/officeDocument/2006/relationships/oleObject" Target="../embeddings/oleObject48.bin"/><Relationship Id="rId12" Type="http://schemas.openxmlformats.org/officeDocument/2006/relationships/image" Target="../media/image46.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43.wmf"/><Relationship Id="rId11" Type="http://schemas.openxmlformats.org/officeDocument/2006/relationships/oleObject" Target="../embeddings/oleObject50.bin"/><Relationship Id="rId5" Type="http://schemas.openxmlformats.org/officeDocument/2006/relationships/oleObject" Target="../embeddings/oleObject47.bin"/><Relationship Id="rId10" Type="http://schemas.openxmlformats.org/officeDocument/2006/relationships/image" Target="../media/image45.wmf"/><Relationship Id="rId4" Type="http://schemas.openxmlformats.org/officeDocument/2006/relationships/image" Target="../media/image42.wmf"/><Relationship Id="rId9" Type="http://schemas.openxmlformats.org/officeDocument/2006/relationships/oleObject" Target="../embeddings/oleObject49.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4.wmf"/><Relationship Id="rId11" Type="http://schemas.openxmlformats.org/officeDocument/2006/relationships/oleObject" Target="../embeddings/oleObject7.bin"/><Relationship Id="rId5" Type="http://schemas.openxmlformats.org/officeDocument/2006/relationships/oleObject" Target="../embeddings/oleObject3.bin"/><Relationship Id="rId10" Type="http://schemas.openxmlformats.org/officeDocument/2006/relationships/oleObject" Target="../embeddings/oleObject6.bin"/><Relationship Id="rId4" Type="http://schemas.openxmlformats.org/officeDocument/2006/relationships/image" Target="../media/image3.wmf"/><Relationship Id="rId9" Type="http://schemas.openxmlformats.org/officeDocument/2006/relationships/oleObject" Target="../embeddings/oleObject5.bin"/></Relationships>
</file>

<file path=ppt/slides/_rels/slide4.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7.wmf"/><Relationship Id="rId5" Type="http://schemas.openxmlformats.org/officeDocument/2006/relationships/oleObject" Target="../embeddings/oleObject9.bin"/><Relationship Id="rId10" Type="http://schemas.openxmlformats.org/officeDocument/2006/relationships/image" Target="../media/image9.wmf"/><Relationship Id="rId4" Type="http://schemas.openxmlformats.org/officeDocument/2006/relationships/image" Target="../media/image6.wmf"/><Relationship Id="rId9" Type="http://schemas.openxmlformats.org/officeDocument/2006/relationships/oleObject" Target="../embeddings/oleObject11.bin"/></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10.wmf"/></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oleObject" Target="../embeddings/oleObject13.bin"/><Relationship Id="rId7"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12.wmf"/><Relationship Id="rId11" Type="http://schemas.openxmlformats.org/officeDocument/2006/relationships/image" Target="../media/image14.wmf"/><Relationship Id="rId5" Type="http://schemas.openxmlformats.org/officeDocument/2006/relationships/oleObject" Target="../embeddings/oleObject14.bin"/><Relationship Id="rId10" Type="http://schemas.openxmlformats.org/officeDocument/2006/relationships/oleObject" Target="../embeddings/oleObject17.bin"/><Relationship Id="rId4" Type="http://schemas.openxmlformats.org/officeDocument/2006/relationships/image" Target="../media/image11.wmf"/><Relationship Id="rId9" Type="http://schemas.openxmlformats.org/officeDocument/2006/relationships/image" Target="../media/image13.wmf"/></Relationships>
</file>

<file path=ppt/slides/_rels/slide7.xml.rels><?xml version="1.0" encoding="UTF-8" standalone="yes"?>
<Relationships xmlns="http://schemas.openxmlformats.org/package/2006/relationships"><Relationship Id="rId8" Type="http://schemas.openxmlformats.org/officeDocument/2006/relationships/image" Target="../media/image16.wmf"/><Relationship Id="rId13" Type="http://schemas.openxmlformats.org/officeDocument/2006/relationships/oleObject" Target="../embeddings/oleObject23.bin"/><Relationship Id="rId3" Type="http://schemas.openxmlformats.org/officeDocument/2006/relationships/oleObject" Target="../embeddings/oleObject18.bin"/><Relationship Id="rId7" Type="http://schemas.openxmlformats.org/officeDocument/2006/relationships/oleObject" Target="../embeddings/oleObject20.bin"/><Relationship Id="rId12" Type="http://schemas.openxmlformats.org/officeDocument/2006/relationships/image" Target="../media/image18.wmf"/><Relationship Id="rId2" Type="http://schemas.openxmlformats.org/officeDocument/2006/relationships/slideLayout" Target="../slideLayouts/slideLayout7.xml"/><Relationship Id="rId16" Type="http://schemas.openxmlformats.org/officeDocument/2006/relationships/image" Target="../media/image20.wmf"/><Relationship Id="rId1" Type="http://schemas.openxmlformats.org/officeDocument/2006/relationships/vmlDrawing" Target="../drawings/vmlDrawing6.vml"/><Relationship Id="rId6" Type="http://schemas.openxmlformats.org/officeDocument/2006/relationships/image" Target="../media/image12.wmf"/><Relationship Id="rId11" Type="http://schemas.openxmlformats.org/officeDocument/2006/relationships/oleObject" Target="../embeddings/oleObject22.bin"/><Relationship Id="rId5" Type="http://schemas.openxmlformats.org/officeDocument/2006/relationships/oleObject" Target="../embeddings/oleObject19.bin"/><Relationship Id="rId15" Type="http://schemas.openxmlformats.org/officeDocument/2006/relationships/oleObject" Target="../embeddings/oleObject24.bin"/><Relationship Id="rId10" Type="http://schemas.openxmlformats.org/officeDocument/2006/relationships/image" Target="../media/image17.wmf"/><Relationship Id="rId4" Type="http://schemas.openxmlformats.org/officeDocument/2006/relationships/image" Target="../media/image15.wmf"/><Relationship Id="rId9" Type="http://schemas.openxmlformats.org/officeDocument/2006/relationships/oleObject" Target="../embeddings/oleObject21.bin"/><Relationship Id="rId14" Type="http://schemas.openxmlformats.org/officeDocument/2006/relationships/image" Target="../media/image19.wmf"/></Relationships>
</file>

<file path=ppt/slides/_rels/slide8.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oleObject" Target="../embeddings/oleObject30.bin"/><Relationship Id="rId3" Type="http://schemas.openxmlformats.org/officeDocument/2006/relationships/oleObject" Target="../embeddings/oleObject25.bin"/><Relationship Id="rId7" Type="http://schemas.openxmlformats.org/officeDocument/2006/relationships/oleObject" Target="../embeddings/oleObject27.bin"/><Relationship Id="rId12" Type="http://schemas.openxmlformats.org/officeDocument/2006/relationships/image" Target="../media/image25.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22.wmf"/><Relationship Id="rId11" Type="http://schemas.openxmlformats.org/officeDocument/2006/relationships/oleObject" Target="../embeddings/oleObject29.bin"/><Relationship Id="rId5" Type="http://schemas.openxmlformats.org/officeDocument/2006/relationships/oleObject" Target="../embeddings/oleObject26.bin"/><Relationship Id="rId10" Type="http://schemas.openxmlformats.org/officeDocument/2006/relationships/image" Target="../media/image24.wmf"/><Relationship Id="rId4" Type="http://schemas.openxmlformats.org/officeDocument/2006/relationships/image" Target="../media/image21.wmf"/><Relationship Id="rId9" Type="http://schemas.openxmlformats.org/officeDocument/2006/relationships/oleObject" Target="../embeddings/oleObject28.bin"/><Relationship Id="rId14" Type="http://schemas.openxmlformats.org/officeDocument/2006/relationships/image" Target="../media/image26.wmf"/></Relationships>
</file>

<file path=ppt/slides/_rels/slide9.xml.rels><?xml version="1.0" encoding="UTF-8" standalone="yes"?>
<Relationships xmlns="http://schemas.openxmlformats.org/package/2006/relationships"><Relationship Id="rId8" Type="http://schemas.openxmlformats.org/officeDocument/2006/relationships/image" Target="../media/image29.wmf"/><Relationship Id="rId13" Type="http://schemas.openxmlformats.org/officeDocument/2006/relationships/oleObject" Target="../embeddings/oleObject36.bin"/><Relationship Id="rId18" Type="http://schemas.openxmlformats.org/officeDocument/2006/relationships/image" Target="../media/image34.wmf"/><Relationship Id="rId3" Type="http://schemas.openxmlformats.org/officeDocument/2006/relationships/oleObject" Target="../embeddings/oleObject31.bin"/><Relationship Id="rId21" Type="http://schemas.openxmlformats.org/officeDocument/2006/relationships/oleObject" Target="../embeddings/oleObject40.bin"/><Relationship Id="rId7" Type="http://schemas.openxmlformats.org/officeDocument/2006/relationships/oleObject" Target="../embeddings/oleObject33.bin"/><Relationship Id="rId12" Type="http://schemas.openxmlformats.org/officeDocument/2006/relationships/image" Target="../media/image31.wmf"/><Relationship Id="rId17" Type="http://schemas.openxmlformats.org/officeDocument/2006/relationships/oleObject" Target="../embeddings/oleObject38.bin"/><Relationship Id="rId2" Type="http://schemas.openxmlformats.org/officeDocument/2006/relationships/slideLayout" Target="../slideLayouts/slideLayout7.xml"/><Relationship Id="rId16" Type="http://schemas.openxmlformats.org/officeDocument/2006/relationships/image" Target="../media/image33.wmf"/><Relationship Id="rId20" Type="http://schemas.openxmlformats.org/officeDocument/2006/relationships/image" Target="../media/image35.wmf"/><Relationship Id="rId1" Type="http://schemas.openxmlformats.org/officeDocument/2006/relationships/vmlDrawing" Target="../drawings/vmlDrawing8.vml"/><Relationship Id="rId6" Type="http://schemas.openxmlformats.org/officeDocument/2006/relationships/image" Target="../media/image28.wmf"/><Relationship Id="rId11" Type="http://schemas.openxmlformats.org/officeDocument/2006/relationships/oleObject" Target="../embeddings/oleObject35.bin"/><Relationship Id="rId24" Type="http://schemas.openxmlformats.org/officeDocument/2006/relationships/image" Target="../media/image37.wmf"/><Relationship Id="rId5" Type="http://schemas.openxmlformats.org/officeDocument/2006/relationships/oleObject" Target="../embeddings/oleObject32.bin"/><Relationship Id="rId15" Type="http://schemas.openxmlformats.org/officeDocument/2006/relationships/oleObject" Target="../embeddings/oleObject37.bin"/><Relationship Id="rId23" Type="http://schemas.openxmlformats.org/officeDocument/2006/relationships/oleObject" Target="../embeddings/oleObject41.bin"/><Relationship Id="rId10" Type="http://schemas.openxmlformats.org/officeDocument/2006/relationships/image" Target="../media/image30.wmf"/><Relationship Id="rId19" Type="http://schemas.openxmlformats.org/officeDocument/2006/relationships/oleObject" Target="../embeddings/oleObject39.bin"/><Relationship Id="rId4" Type="http://schemas.openxmlformats.org/officeDocument/2006/relationships/image" Target="../media/image27.wmf"/><Relationship Id="rId9" Type="http://schemas.openxmlformats.org/officeDocument/2006/relationships/oleObject" Target="../embeddings/oleObject34.bin"/><Relationship Id="rId14" Type="http://schemas.openxmlformats.org/officeDocument/2006/relationships/image" Target="../media/image32.wmf"/><Relationship Id="rId22" Type="http://schemas.openxmlformats.org/officeDocument/2006/relationships/image" Target="../media/image36.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23032" y="5082175"/>
            <a:ext cx="6233375" cy="1023357"/>
          </a:xfrm>
          <a:prstGeom prst="rect">
            <a:avLst/>
          </a:prstGeom>
          <a:ln>
            <a:noFill/>
          </a:ln>
        </p:spPr>
        <p:txBody>
          <a:bodyPr wrap="square">
            <a:spAutoFit/>
          </a:bodyPr>
          <a:lstStyle/>
          <a:p>
            <a:pPr indent="-1905" algn="ctr" rtl="1">
              <a:lnSpc>
                <a:spcPct val="150000"/>
              </a:lnSpc>
            </a:pPr>
            <a:r>
              <a:rPr lang="fa-IR" sz="4400" dirty="0" smtClean="0">
                <a:ln w="0"/>
                <a:solidFill>
                  <a:srgbClr val="002060"/>
                </a:solidFill>
                <a:effectLst>
                  <a:reflection blurRad="6350" stA="53000" endA="300" endPos="35500" dir="5400000" sy="-90000" algn="bl" rotWithShape="0"/>
                </a:effectLst>
                <a:latin typeface="Times New Roman" panose="02020603050405020304" pitchFamily="18" charset="0"/>
                <a:ea typeface="Times New Roman" panose="02020603050405020304" pitchFamily="18" charset="0"/>
                <a:cs typeface="B Titr" panose="00000700000000000000" pitchFamily="2" charset="-78"/>
              </a:rPr>
              <a:t>مدرس :معصومه اکبری صحت</a:t>
            </a:r>
            <a:endParaRPr lang="en-US" sz="4400" dirty="0">
              <a:ln w="0"/>
              <a:solidFill>
                <a:srgbClr val="002060"/>
              </a:solidFill>
              <a:effectLst>
                <a:reflection blurRad="6350" stA="53000" endA="300" endPos="35500" dir="5400000" sy="-90000" algn="bl" rotWithShape="0"/>
              </a:effectLst>
              <a:latin typeface="Times New Roman" panose="02020603050405020304" pitchFamily="18" charset="0"/>
              <a:ea typeface="Times New Roman" panose="02020603050405020304" pitchFamily="18" charset="0"/>
              <a:cs typeface="B Titr" panose="00000700000000000000" pitchFamily="2" charset="-78"/>
            </a:endParaRPr>
          </a:p>
        </p:txBody>
      </p:sp>
      <p:sp>
        <p:nvSpPr>
          <p:cNvPr id="4" name="Rectangle 3"/>
          <p:cNvSpPr/>
          <p:nvPr/>
        </p:nvSpPr>
        <p:spPr>
          <a:xfrm>
            <a:off x="2043953" y="1085367"/>
            <a:ext cx="8591535" cy="3046988"/>
          </a:xfrm>
          <a:prstGeom prst="rect">
            <a:avLst/>
          </a:prstGeom>
        </p:spPr>
        <p:txBody>
          <a:bodyPr wrap="square">
            <a:spAutoFit/>
          </a:bodyPr>
          <a:lstStyle/>
          <a:p>
            <a:pPr indent="-1905" algn="ctr" rtl="1">
              <a:lnSpc>
                <a:spcPct val="200000"/>
              </a:lnSpc>
            </a:pPr>
            <a:r>
              <a:rPr lang="fa-IR" sz="4800" dirty="0" smtClean="0">
                <a:ln w="0"/>
                <a:solidFill>
                  <a:srgbClr val="002060"/>
                </a:solidFill>
                <a:effectLst>
                  <a:reflection blurRad="6350" stA="53000" endA="300" endPos="35500" dir="5400000" sy="-90000" algn="bl" rotWithShape="0"/>
                </a:effectLst>
                <a:latin typeface="Times New Roman" panose="02020603050405020304" pitchFamily="18" charset="0"/>
                <a:ea typeface="Times New Roman" panose="02020603050405020304" pitchFamily="18" charset="0"/>
                <a:cs typeface="B Titr" panose="00000700000000000000" pitchFamily="2" charset="-78"/>
              </a:rPr>
              <a:t>هندسه 1</a:t>
            </a:r>
          </a:p>
          <a:p>
            <a:pPr indent="-1905" algn="ctr" rtl="1">
              <a:lnSpc>
                <a:spcPct val="200000"/>
              </a:lnSpc>
            </a:pPr>
            <a:r>
              <a:rPr lang="fa-IR" sz="4800" dirty="0" smtClean="0">
                <a:ln w="0"/>
                <a:solidFill>
                  <a:srgbClr val="002060"/>
                </a:solidFill>
                <a:effectLst>
                  <a:reflection blurRad="6350" stA="53000" endA="300" endPos="35500" dir="5400000" sy="-90000" algn="bl" rotWithShape="0"/>
                </a:effectLst>
                <a:latin typeface="Times New Roman" panose="02020603050405020304" pitchFamily="18" charset="0"/>
                <a:ea typeface="Times New Roman" panose="02020603050405020304" pitchFamily="18" charset="0"/>
                <a:cs typeface="B Titr" panose="00000700000000000000" pitchFamily="2" charset="-78"/>
              </a:rPr>
              <a:t>فصل 4(مکعب مستطیل و مکعب)</a:t>
            </a:r>
          </a:p>
        </p:txBody>
      </p:sp>
      <p:graphicFrame>
        <p:nvGraphicFramePr>
          <p:cNvPr id="2" name="Object 1"/>
          <p:cNvGraphicFramePr>
            <a:graphicFrameLocks noChangeAspect="1"/>
          </p:cNvGraphicFramePr>
          <p:nvPr>
            <p:extLst>
              <p:ext uri="{D42A27DB-BD31-4B8C-83A1-F6EECF244321}">
                <p14:modId xmlns:p14="http://schemas.microsoft.com/office/powerpoint/2010/main" val="3431580390"/>
              </p:ext>
            </p:extLst>
          </p:nvPr>
        </p:nvGraphicFramePr>
        <p:xfrm>
          <a:off x="4394200" y="2362200"/>
          <a:ext cx="914400" cy="271463"/>
        </p:xfrm>
        <a:graphic>
          <a:graphicData uri="http://schemas.openxmlformats.org/presentationml/2006/ole">
            <mc:AlternateContent xmlns:mc="http://schemas.openxmlformats.org/markup-compatibility/2006">
              <mc:Choice xmlns:v="urn:schemas-microsoft-com:vml" Requires="v">
                <p:oleObj spid="_x0000_s19524" name="Equation" r:id="rId3" imgW="914400" imgH="272160" progId="Equation.DSMT4">
                  <p:embed/>
                </p:oleObj>
              </mc:Choice>
              <mc:Fallback>
                <p:oleObj name="Equation" r:id="rId3" imgW="914400" imgH="272160" progId="Equation.DSMT4">
                  <p:embed/>
                  <p:pic>
                    <p:nvPicPr>
                      <p:cNvPr id="0" name=""/>
                      <p:cNvPicPr/>
                      <p:nvPr/>
                    </p:nvPicPr>
                    <p:blipFill>
                      <a:blip r:embed="rId4"/>
                      <a:stretch>
                        <a:fillRect/>
                      </a:stretch>
                    </p:blipFill>
                    <p:spPr>
                      <a:xfrm>
                        <a:off x="4394200" y="2362200"/>
                        <a:ext cx="914400" cy="271463"/>
                      </a:xfrm>
                      <a:prstGeom prst="rect">
                        <a:avLst/>
                      </a:prstGeom>
                    </p:spPr>
                  </p:pic>
                </p:oleObj>
              </mc:Fallback>
            </mc:AlternateContent>
          </a:graphicData>
        </a:graphic>
      </p:graphicFrame>
    </p:spTree>
    <p:extLst>
      <p:ext uri="{BB962C8B-B14F-4D97-AF65-F5344CB8AC3E}">
        <p14:creationId xmlns:p14="http://schemas.microsoft.com/office/powerpoint/2010/main" val="26928452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2729" y="1976497"/>
            <a:ext cx="11869271" cy="1708160"/>
          </a:xfrm>
          <a:prstGeom prst="rect">
            <a:avLst/>
          </a:prstGeom>
        </p:spPr>
        <p:txBody>
          <a:bodyPr wrap="square">
            <a:spAutoFit/>
          </a:bodyPr>
          <a:lstStyle/>
          <a:p>
            <a:pPr algn="just" rtl="1">
              <a:lnSpc>
                <a:spcPct val="200000"/>
              </a:lnSpc>
            </a:pPr>
            <a:r>
              <a:rPr lang="fa-IR" sz="2800" b="1" dirty="0" smtClean="0">
                <a:solidFill>
                  <a:srgbClr val="FF0000"/>
                </a:solidFill>
                <a:cs typeface="B Nazanin" panose="00000400000000000000" pitchFamily="2" charset="-78"/>
              </a:rPr>
              <a:t>مثال:</a:t>
            </a:r>
          </a:p>
          <a:p>
            <a:pPr algn="just" rtl="1">
              <a:lnSpc>
                <a:spcPct val="200000"/>
              </a:lnSpc>
            </a:pPr>
            <a:r>
              <a:rPr lang="fa-IR" sz="2800" b="1" dirty="0" smtClean="0">
                <a:cs typeface="B Nazanin" panose="00000400000000000000" pitchFamily="2" charset="-78"/>
              </a:rPr>
              <a:t>مساحت کل مکعبی            است حجم و قطر این مکعب را به دست آورید.</a:t>
            </a:r>
            <a:endParaRPr lang="fa-IR" sz="2800" b="1" dirty="0">
              <a:cs typeface="B Nazanin" panose="00000400000000000000" pitchFamily="2" charset="-78"/>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4118857073"/>
              </p:ext>
            </p:extLst>
          </p:nvPr>
        </p:nvGraphicFramePr>
        <p:xfrm>
          <a:off x="9029698" y="3220302"/>
          <a:ext cx="695325" cy="307237"/>
        </p:xfrm>
        <a:graphic>
          <a:graphicData uri="http://schemas.openxmlformats.org/presentationml/2006/ole">
            <mc:AlternateContent xmlns:mc="http://schemas.openxmlformats.org/markup-compatibility/2006">
              <mc:Choice xmlns:v="urn:schemas-microsoft-com:vml" Requires="v">
                <p:oleObj spid="_x0000_s27662" name="Equation" r:id="rId3" imgW="1091880" imgH="482400" progId="Equation.DSMT4">
                  <p:embed/>
                </p:oleObj>
              </mc:Choice>
              <mc:Fallback>
                <p:oleObj name="Equation" r:id="rId3" imgW="1091880" imgH="482400" progId="Equation.DSMT4">
                  <p:embed/>
                  <p:pic>
                    <p:nvPicPr>
                      <p:cNvPr id="0" name=""/>
                      <p:cNvPicPr/>
                      <p:nvPr/>
                    </p:nvPicPr>
                    <p:blipFill>
                      <a:blip r:embed="rId4"/>
                      <a:stretch>
                        <a:fillRect/>
                      </a:stretch>
                    </p:blipFill>
                    <p:spPr>
                      <a:xfrm>
                        <a:off x="9029698" y="3220302"/>
                        <a:ext cx="695325" cy="307237"/>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665261452"/>
              </p:ext>
            </p:extLst>
          </p:nvPr>
        </p:nvGraphicFramePr>
        <p:xfrm>
          <a:off x="528638" y="3906170"/>
          <a:ext cx="5872163" cy="754729"/>
        </p:xfrm>
        <a:graphic>
          <a:graphicData uri="http://schemas.openxmlformats.org/presentationml/2006/ole">
            <mc:AlternateContent xmlns:mc="http://schemas.openxmlformats.org/markup-compatibility/2006">
              <mc:Choice xmlns:v="urn:schemas-microsoft-com:vml" Requires="v">
                <p:oleObj spid="_x0000_s27663" name="Equation" r:id="rId5" imgW="8102520" imgH="1041120" progId="Equation.DSMT4">
                  <p:embed/>
                </p:oleObj>
              </mc:Choice>
              <mc:Fallback>
                <p:oleObj name="Equation" r:id="rId5" imgW="8102520" imgH="1041120" progId="Equation.DSMT4">
                  <p:embed/>
                  <p:pic>
                    <p:nvPicPr>
                      <p:cNvPr id="0" name=""/>
                      <p:cNvPicPr/>
                      <p:nvPr/>
                    </p:nvPicPr>
                    <p:blipFill>
                      <a:blip r:embed="rId6"/>
                      <a:stretch>
                        <a:fillRect/>
                      </a:stretch>
                    </p:blipFill>
                    <p:spPr>
                      <a:xfrm>
                        <a:off x="528638" y="3906170"/>
                        <a:ext cx="5872163" cy="754729"/>
                      </a:xfrm>
                      <a:prstGeom prst="rect">
                        <a:avLst/>
                      </a:prstGeom>
                    </p:spPr>
                  </p:pic>
                </p:oleObj>
              </mc:Fallback>
            </mc:AlternateContent>
          </a:graphicData>
        </a:graphic>
      </p:graphicFrame>
      <p:sp>
        <p:nvSpPr>
          <p:cNvPr id="20" name="Rectangle 19"/>
          <p:cNvSpPr/>
          <p:nvPr/>
        </p:nvSpPr>
        <p:spPr>
          <a:xfrm>
            <a:off x="5867398" y="3706792"/>
            <a:ext cx="2144248" cy="954107"/>
          </a:xfrm>
          <a:prstGeom prst="rect">
            <a:avLst/>
          </a:prstGeom>
        </p:spPr>
        <p:txBody>
          <a:bodyPr wrap="square">
            <a:spAutoFit/>
          </a:bodyPr>
          <a:lstStyle/>
          <a:p>
            <a:pPr algn="just" rtl="1">
              <a:lnSpc>
                <a:spcPct val="200000"/>
              </a:lnSpc>
            </a:pPr>
            <a:r>
              <a:rPr lang="fa-IR" sz="2800" b="1" dirty="0" smtClean="0">
                <a:cs typeface="B Nazanin" panose="00000400000000000000" pitchFamily="2" charset="-78"/>
              </a:rPr>
              <a:t>ضلع مکعب</a:t>
            </a:r>
            <a:endParaRPr lang="fa-IR" sz="2800" b="1" dirty="0">
              <a:cs typeface="B Nazanin" panose="00000400000000000000" pitchFamily="2" charset="-78"/>
            </a:endParaRPr>
          </a:p>
        </p:txBody>
      </p:sp>
      <p:graphicFrame>
        <p:nvGraphicFramePr>
          <p:cNvPr id="7" name="Object 6"/>
          <p:cNvGraphicFramePr>
            <a:graphicFrameLocks noChangeAspect="1"/>
          </p:cNvGraphicFramePr>
          <p:nvPr>
            <p:extLst>
              <p:ext uri="{D42A27DB-BD31-4B8C-83A1-F6EECF244321}">
                <p14:modId xmlns:p14="http://schemas.microsoft.com/office/powerpoint/2010/main" val="2065201621"/>
              </p:ext>
            </p:extLst>
          </p:nvPr>
        </p:nvGraphicFramePr>
        <p:xfrm>
          <a:off x="528638" y="4882412"/>
          <a:ext cx="2044700" cy="412780"/>
        </p:xfrm>
        <a:graphic>
          <a:graphicData uri="http://schemas.openxmlformats.org/presentationml/2006/ole">
            <mc:AlternateContent xmlns:mc="http://schemas.openxmlformats.org/markup-compatibility/2006">
              <mc:Choice xmlns:v="urn:schemas-microsoft-com:vml" Requires="v">
                <p:oleObj spid="_x0000_s27664" name="Equation" r:id="rId7" imgW="2705040" imgH="545760" progId="Equation.DSMT4">
                  <p:embed/>
                </p:oleObj>
              </mc:Choice>
              <mc:Fallback>
                <p:oleObj name="Equation" r:id="rId7" imgW="2705040" imgH="545760" progId="Equation.DSMT4">
                  <p:embed/>
                  <p:pic>
                    <p:nvPicPr>
                      <p:cNvPr id="0" name=""/>
                      <p:cNvPicPr/>
                      <p:nvPr/>
                    </p:nvPicPr>
                    <p:blipFill>
                      <a:blip r:embed="rId8"/>
                      <a:stretch>
                        <a:fillRect/>
                      </a:stretch>
                    </p:blipFill>
                    <p:spPr>
                      <a:xfrm>
                        <a:off x="528638" y="4882412"/>
                        <a:ext cx="2044700" cy="412780"/>
                      </a:xfrm>
                      <a:prstGeom prst="rect">
                        <a:avLst/>
                      </a:prstGeom>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1785845331"/>
              </p:ext>
            </p:extLst>
          </p:nvPr>
        </p:nvGraphicFramePr>
        <p:xfrm>
          <a:off x="3141663" y="5040469"/>
          <a:ext cx="2352675" cy="365125"/>
        </p:xfrm>
        <a:graphic>
          <a:graphicData uri="http://schemas.openxmlformats.org/presentationml/2006/ole">
            <mc:AlternateContent xmlns:mc="http://schemas.openxmlformats.org/markup-compatibility/2006">
              <mc:Choice xmlns:v="urn:schemas-microsoft-com:vml" Requires="v">
                <p:oleObj spid="_x0000_s27665" name="Equation" r:id="rId9" imgW="3111480" imgH="482400" progId="Equation.DSMT4">
                  <p:embed/>
                </p:oleObj>
              </mc:Choice>
              <mc:Fallback>
                <p:oleObj name="Equation" r:id="rId9" imgW="3111480" imgH="482400" progId="Equation.DSMT4">
                  <p:embed/>
                  <p:pic>
                    <p:nvPicPr>
                      <p:cNvPr id="0" name=""/>
                      <p:cNvPicPr/>
                      <p:nvPr/>
                    </p:nvPicPr>
                    <p:blipFill>
                      <a:blip r:embed="rId10"/>
                      <a:stretch>
                        <a:fillRect/>
                      </a:stretch>
                    </p:blipFill>
                    <p:spPr>
                      <a:xfrm>
                        <a:off x="3141663" y="5040469"/>
                        <a:ext cx="2352675" cy="365125"/>
                      </a:xfrm>
                      <a:prstGeom prst="rect">
                        <a:avLst/>
                      </a:prstGeom>
                    </p:spPr>
                  </p:pic>
                </p:oleObj>
              </mc:Fallback>
            </mc:AlternateContent>
          </a:graphicData>
        </a:graphic>
      </p:graphicFrame>
    </p:spTree>
    <p:extLst>
      <p:ext uri="{BB962C8B-B14F-4D97-AF65-F5344CB8AC3E}">
        <p14:creationId xmlns:p14="http://schemas.microsoft.com/office/powerpoint/2010/main" val="22993003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2729" y="1976497"/>
            <a:ext cx="11869271" cy="1708160"/>
          </a:xfrm>
          <a:prstGeom prst="rect">
            <a:avLst/>
          </a:prstGeom>
        </p:spPr>
        <p:txBody>
          <a:bodyPr wrap="square">
            <a:spAutoFit/>
          </a:bodyPr>
          <a:lstStyle/>
          <a:p>
            <a:pPr algn="just" rtl="1">
              <a:lnSpc>
                <a:spcPct val="200000"/>
              </a:lnSpc>
            </a:pPr>
            <a:r>
              <a:rPr lang="fa-IR" sz="2800" b="1" dirty="0" smtClean="0">
                <a:solidFill>
                  <a:srgbClr val="FF0000"/>
                </a:solidFill>
                <a:cs typeface="B Nazanin" panose="00000400000000000000" pitchFamily="2" charset="-78"/>
              </a:rPr>
              <a:t>مثال:</a:t>
            </a:r>
          </a:p>
          <a:p>
            <a:pPr algn="just" rtl="1">
              <a:lnSpc>
                <a:spcPct val="200000"/>
              </a:lnSpc>
            </a:pPr>
            <a:r>
              <a:rPr lang="fa-IR" sz="2800" b="1" dirty="0">
                <a:cs typeface="B Nazanin" panose="00000400000000000000" pitchFamily="2" charset="-78"/>
              </a:rPr>
              <a:t> </a:t>
            </a:r>
            <a:r>
              <a:rPr lang="fa-IR" sz="2800" b="1" dirty="0" smtClean="0">
                <a:cs typeface="B Nazanin" panose="00000400000000000000" pitchFamily="2" charset="-78"/>
              </a:rPr>
              <a:t> طول قطر مکعبی           می باشد سطح جانبی سطح کل و حجم مکعب رابیابید.</a:t>
            </a:r>
            <a:endParaRPr lang="fa-IR" sz="2800" b="1" dirty="0">
              <a:cs typeface="B Nazanin" panose="00000400000000000000" pitchFamily="2" charset="-78"/>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3212767351"/>
              </p:ext>
            </p:extLst>
          </p:nvPr>
        </p:nvGraphicFramePr>
        <p:xfrm>
          <a:off x="9218613" y="3033346"/>
          <a:ext cx="675840" cy="508045"/>
        </p:xfrm>
        <a:graphic>
          <a:graphicData uri="http://schemas.openxmlformats.org/presentationml/2006/ole">
            <mc:AlternateContent xmlns:mc="http://schemas.openxmlformats.org/markup-compatibility/2006">
              <mc:Choice xmlns:v="urn:schemas-microsoft-com:vml" Requires="v">
                <p:oleObj spid="_x0000_s28689" name="Equation" r:id="rId3" imgW="723600" imgH="545760" progId="Equation.DSMT4">
                  <p:embed/>
                </p:oleObj>
              </mc:Choice>
              <mc:Fallback>
                <p:oleObj name="Equation" r:id="rId3" imgW="723600" imgH="545760" progId="Equation.DSMT4">
                  <p:embed/>
                  <p:pic>
                    <p:nvPicPr>
                      <p:cNvPr id="0" name=""/>
                      <p:cNvPicPr/>
                      <p:nvPr/>
                    </p:nvPicPr>
                    <p:blipFill>
                      <a:blip r:embed="rId4"/>
                      <a:stretch>
                        <a:fillRect/>
                      </a:stretch>
                    </p:blipFill>
                    <p:spPr>
                      <a:xfrm>
                        <a:off x="9218613" y="3033346"/>
                        <a:ext cx="675840" cy="508045"/>
                      </a:xfrm>
                      <a:prstGeom prst="rect">
                        <a:avLst/>
                      </a:prstGeom>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042528751"/>
              </p:ext>
            </p:extLst>
          </p:nvPr>
        </p:nvGraphicFramePr>
        <p:xfrm>
          <a:off x="706437" y="4062267"/>
          <a:ext cx="6294438" cy="825646"/>
        </p:xfrm>
        <a:graphic>
          <a:graphicData uri="http://schemas.openxmlformats.org/presentationml/2006/ole">
            <mc:AlternateContent xmlns:mc="http://schemas.openxmlformats.org/markup-compatibility/2006">
              <mc:Choice xmlns:v="urn:schemas-microsoft-com:vml" Requires="v">
                <p:oleObj spid="_x0000_s28690" name="Equation" r:id="rId5" imgW="9003960" imgH="1180800" progId="Equation.DSMT4">
                  <p:embed/>
                </p:oleObj>
              </mc:Choice>
              <mc:Fallback>
                <p:oleObj name="Equation" r:id="rId5" imgW="9003960" imgH="1180800" progId="Equation.DSMT4">
                  <p:embed/>
                  <p:pic>
                    <p:nvPicPr>
                      <p:cNvPr id="0" name=""/>
                      <p:cNvPicPr/>
                      <p:nvPr/>
                    </p:nvPicPr>
                    <p:blipFill>
                      <a:blip r:embed="rId6"/>
                      <a:stretch>
                        <a:fillRect/>
                      </a:stretch>
                    </p:blipFill>
                    <p:spPr>
                      <a:xfrm>
                        <a:off x="706437" y="4062267"/>
                        <a:ext cx="6294438" cy="825646"/>
                      </a:xfrm>
                      <a:prstGeom prst="rect">
                        <a:avLst/>
                      </a:prstGeom>
                    </p:spPr>
                  </p:pic>
                </p:oleObj>
              </mc:Fallback>
            </mc:AlternateContent>
          </a:graphicData>
        </a:graphic>
      </p:graphicFrame>
      <p:sp>
        <p:nvSpPr>
          <p:cNvPr id="9" name="Rectangle 8"/>
          <p:cNvSpPr/>
          <p:nvPr/>
        </p:nvSpPr>
        <p:spPr>
          <a:xfrm>
            <a:off x="6379369" y="3933806"/>
            <a:ext cx="1243012" cy="954107"/>
          </a:xfrm>
          <a:prstGeom prst="rect">
            <a:avLst/>
          </a:prstGeom>
        </p:spPr>
        <p:txBody>
          <a:bodyPr wrap="square">
            <a:spAutoFit/>
          </a:bodyPr>
          <a:lstStyle/>
          <a:p>
            <a:pPr algn="just" rtl="1">
              <a:lnSpc>
                <a:spcPct val="200000"/>
              </a:lnSpc>
            </a:pPr>
            <a:r>
              <a:rPr lang="fa-IR" sz="2800" b="1" dirty="0" smtClean="0">
                <a:solidFill>
                  <a:srgbClr val="FF0000"/>
                </a:solidFill>
                <a:cs typeface="B Nazanin" panose="00000400000000000000" pitchFamily="2" charset="-78"/>
              </a:rPr>
              <a:t>یال</a:t>
            </a:r>
            <a:endParaRPr lang="fa-IR" sz="2800" b="1" dirty="0">
              <a:solidFill>
                <a:srgbClr val="FF0000"/>
              </a:solidFill>
              <a:cs typeface="B Nazanin" panose="00000400000000000000" pitchFamily="2" charset="-78"/>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910566066"/>
              </p:ext>
            </p:extLst>
          </p:nvPr>
        </p:nvGraphicFramePr>
        <p:xfrm>
          <a:off x="706437" y="5265523"/>
          <a:ext cx="2903538" cy="463023"/>
        </p:xfrm>
        <a:graphic>
          <a:graphicData uri="http://schemas.openxmlformats.org/presentationml/2006/ole">
            <mc:AlternateContent xmlns:mc="http://schemas.openxmlformats.org/markup-compatibility/2006">
              <mc:Choice xmlns:v="urn:schemas-microsoft-com:vml" Requires="v">
                <p:oleObj spid="_x0000_s28691" name="Equation" r:id="rId7" imgW="3822480" imgH="609480" progId="Equation.DSMT4">
                  <p:embed/>
                </p:oleObj>
              </mc:Choice>
              <mc:Fallback>
                <p:oleObj name="Equation" r:id="rId7" imgW="3822480" imgH="609480" progId="Equation.DSMT4">
                  <p:embed/>
                  <p:pic>
                    <p:nvPicPr>
                      <p:cNvPr id="0" name=""/>
                      <p:cNvPicPr/>
                      <p:nvPr/>
                    </p:nvPicPr>
                    <p:blipFill>
                      <a:blip r:embed="rId8"/>
                      <a:stretch>
                        <a:fillRect/>
                      </a:stretch>
                    </p:blipFill>
                    <p:spPr>
                      <a:xfrm>
                        <a:off x="706437" y="5265523"/>
                        <a:ext cx="2903538" cy="463023"/>
                      </a:xfrm>
                      <a:prstGeom prst="rect">
                        <a:avLst/>
                      </a:prstGeom>
                    </p:spPr>
                  </p:pic>
                </p:oleObj>
              </mc:Fallback>
            </mc:AlternateContent>
          </a:graphicData>
        </a:graphic>
      </p:graphicFrame>
      <p:sp>
        <p:nvSpPr>
          <p:cNvPr id="11" name="Rectangle 10"/>
          <p:cNvSpPr/>
          <p:nvPr/>
        </p:nvSpPr>
        <p:spPr>
          <a:xfrm>
            <a:off x="-298777" y="5305353"/>
            <a:ext cx="1243012" cy="846386"/>
          </a:xfrm>
          <a:prstGeom prst="rect">
            <a:avLst/>
          </a:prstGeom>
        </p:spPr>
        <p:txBody>
          <a:bodyPr wrap="square">
            <a:spAutoFit/>
          </a:bodyPr>
          <a:lstStyle/>
          <a:p>
            <a:pPr algn="just" rtl="1">
              <a:lnSpc>
                <a:spcPct val="200000"/>
              </a:lnSpc>
            </a:pPr>
            <a:r>
              <a:rPr lang="fa-IR" sz="2800" b="1" dirty="0" smtClean="0">
                <a:solidFill>
                  <a:srgbClr val="FF0000"/>
                </a:solidFill>
                <a:cs typeface="B Nazanin" panose="00000400000000000000" pitchFamily="2" charset="-78"/>
              </a:rPr>
              <a:t>جانبی</a:t>
            </a:r>
            <a:endParaRPr lang="fa-IR" sz="2800" b="1" dirty="0">
              <a:solidFill>
                <a:srgbClr val="FF0000"/>
              </a:solidFill>
              <a:cs typeface="B Nazanin" panose="00000400000000000000" pitchFamily="2" charset="-78"/>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2201967770"/>
              </p:ext>
            </p:extLst>
          </p:nvPr>
        </p:nvGraphicFramePr>
        <p:xfrm>
          <a:off x="4733925" y="5305353"/>
          <a:ext cx="2266950" cy="492369"/>
        </p:xfrm>
        <a:graphic>
          <a:graphicData uri="http://schemas.openxmlformats.org/presentationml/2006/ole">
            <mc:AlternateContent xmlns:mc="http://schemas.openxmlformats.org/markup-compatibility/2006">
              <mc:Choice xmlns:v="urn:schemas-microsoft-com:vml" Requires="v">
                <p:oleObj spid="_x0000_s28692" name="Equation" r:id="rId9" imgW="2806560" imgH="609480" progId="Equation.DSMT4">
                  <p:embed/>
                </p:oleObj>
              </mc:Choice>
              <mc:Fallback>
                <p:oleObj name="Equation" r:id="rId9" imgW="2806560" imgH="609480" progId="Equation.DSMT4">
                  <p:embed/>
                  <p:pic>
                    <p:nvPicPr>
                      <p:cNvPr id="0" name=""/>
                      <p:cNvPicPr/>
                      <p:nvPr/>
                    </p:nvPicPr>
                    <p:blipFill>
                      <a:blip r:embed="rId10"/>
                      <a:stretch>
                        <a:fillRect/>
                      </a:stretch>
                    </p:blipFill>
                    <p:spPr>
                      <a:xfrm>
                        <a:off x="4733925" y="5305353"/>
                        <a:ext cx="2266950" cy="492369"/>
                      </a:xfrm>
                      <a:prstGeom prst="rect">
                        <a:avLst/>
                      </a:prstGeom>
                    </p:spPr>
                  </p:pic>
                </p:oleObj>
              </mc:Fallback>
            </mc:AlternateContent>
          </a:graphicData>
        </a:graphic>
      </p:graphicFrame>
      <p:sp>
        <p:nvSpPr>
          <p:cNvPr id="13" name="Rectangle 12"/>
          <p:cNvSpPr/>
          <p:nvPr/>
        </p:nvSpPr>
        <p:spPr>
          <a:xfrm>
            <a:off x="3993683" y="5334027"/>
            <a:ext cx="1243012" cy="846386"/>
          </a:xfrm>
          <a:prstGeom prst="rect">
            <a:avLst/>
          </a:prstGeom>
        </p:spPr>
        <p:txBody>
          <a:bodyPr wrap="square">
            <a:spAutoFit/>
          </a:bodyPr>
          <a:lstStyle/>
          <a:p>
            <a:pPr algn="just" rtl="1">
              <a:lnSpc>
                <a:spcPct val="200000"/>
              </a:lnSpc>
            </a:pPr>
            <a:r>
              <a:rPr lang="fa-IR" sz="2800" b="1" dirty="0" smtClean="0">
                <a:solidFill>
                  <a:srgbClr val="FF0000"/>
                </a:solidFill>
                <a:cs typeface="B Nazanin" panose="00000400000000000000" pitchFamily="2" charset="-78"/>
              </a:rPr>
              <a:t>کل</a:t>
            </a:r>
            <a:endParaRPr lang="fa-IR" sz="2800" b="1" dirty="0">
              <a:solidFill>
                <a:srgbClr val="FF0000"/>
              </a:solidFill>
              <a:cs typeface="B Nazanin" panose="00000400000000000000" pitchFamily="2" charset="-78"/>
            </a:endParaRPr>
          </a:p>
        </p:txBody>
      </p:sp>
      <p:graphicFrame>
        <p:nvGraphicFramePr>
          <p:cNvPr id="10" name="Object 9"/>
          <p:cNvGraphicFramePr>
            <a:graphicFrameLocks noChangeAspect="1"/>
          </p:cNvGraphicFramePr>
          <p:nvPr>
            <p:extLst>
              <p:ext uri="{D42A27DB-BD31-4B8C-83A1-F6EECF244321}">
                <p14:modId xmlns:p14="http://schemas.microsoft.com/office/powerpoint/2010/main" val="1314214589"/>
              </p:ext>
            </p:extLst>
          </p:nvPr>
        </p:nvGraphicFramePr>
        <p:xfrm>
          <a:off x="7777957" y="5353311"/>
          <a:ext cx="2881312" cy="457957"/>
        </p:xfrm>
        <a:graphic>
          <a:graphicData uri="http://schemas.openxmlformats.org/presentationml/2006/ole">
            <mc:AlternateContent xmlns:mc="http://schemas.openxmlformats.org/markup-compatibility/2006">
              <mc:Choice xmlns:v="urn:schemas-microsoft-com:vml" Requires="v">
                <p:oleObj spid="_x0000_s28693" name="Equation" r:id="rId11" imgW="3835080" imgH="609480" progId="Equation.DSMT4">
                  <p:embed/>
                </p:oleObj>
              </mc:Choice>
              <mc:Fallback>
                <p:oleObj name="Equation" r:id="rId11" imgW="3835080" imgH="609480" progId="Equation.DSMT4">
                  <p:embed/>
                  <p:pic>
                    <p:nvPicPr>
                      <p:cNvPr id="0" name=""/>
                      <p:cNvPicPr/>
                      <p:nvPr/>
                    </p:nvPicPr>
                    <p:blipFill>
                      <a:blip r:embed="rId12"/>
                      <a:stretch>
                        <a:fillRect/>
                      </a:stretch>
                    </p:blipFill>
                    <p:spPr>
                      <a:xfrm>
                        <a:off x="7777957" y="5353311"/>
                        <a:ext cx="2881312" cy="457957"/>
                      </a:xfrm>
                      <a:prstGeom prst="rect">
                        <a:avLst/>
                      </a:prstGeom>
                    </p:spPr>
                  </p:pic>
                </p:oleObj>
              </mc:Fallback>
            </mc:AlternateContent>
          </a:graphicData>
        </a:graphic>
      </p:graphicFrame>
    </p:spTree>
    <p:extLst>
      <p:ext uri="{BB962C8B-B14F-4D97-AF65-F5344CB8AC3E}">
        <p14:creationId xmlns:p14="http://schemas.microsoft.com/office/powerpoint/2010/main" val="10649378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2266682" y="1803042"/>
            <a:ext cx="6967470" cy="3000778"/>
          </a:xfrm>
          <a:prstGeom prst="roundRect">
            <a:avLst/>
          </a:prstGeom>
          <a:ln w="57150">
            <a:solidFill>
              <a:srgbClr val="C00000"/>
            </a:solidFill>
          </a:ln>
          <a:effectLst>
            <a:reflection blurRad="6350" stA="52000" endA="300" endPos="35000" dir="5400000" sy="-100000" algn="bl" rotWithShape="0"/>
          </a:effectLst>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3" name="TextBox 2"/>
          <p:cNvSpPr txBox="1"/>
          <p:nvPr/>
        </p:nvSpPr>
        <p:spPr>
          <a:xfrm>
            <a:off x="4327301" y="2511380"/>
            <a:ext cx="3284113" cy="1569660"/>
          </a:xfrm>
          <a:prstGeom prst="rect">
            <a:avLst/>
          </a:prstGeom>
          <a:noFill/>
        </p:spPr>
        <p:txBody>
          <a:bodyPr wrap="square" rtlCol="0">
            <a:spAutoFit/>
          </a:bodyPr>
          <a:lstStyle/>
          <a:p>
            <a:r>
              <a:rPr lang="fa-IR" sz="9600" dirty="0" smtClean="0">
                <a:cs typeface="B Titr" panose="00000700000000000000" pitchFamily="2" charset="-78"/>
              </a:rPr>
              <a:t>پایان</a:t>
            </a:r>
            <a:endParaRPr lang="en-US" sz="9600" dirty="0">
              <a:cs typeface="B Titr" panose="00000700000000000000" pitchFamily="2" charset="-78"/>
            </a:endParaRPr>
          </a:p>
        </p:txBody>
      </p:sp>
    </p:spTree>
    <p:extLst>
      <p:ext uri="{BB962C8B-B14F-4D97-AF65-F5344CB8AC3E}">
        <p14:creationId xmlns:p14="http://schemas.microsoft.com/office/powerpoint/2010/main" val="22830785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5596" y="2156975"/>
            <a:ext cx="11420819" cy="4401205"/>
          </a:xfrm>
          <a:prstGeom prst="rect">
            <a:avLst/>
          </a:prstGeom>
        </p:spPr>
        <p:txBody>
          <a:bodyPr wrap="square">
            <a:spAutoFit/>
          </a:bodyPr>
          <a:lstStyle/>
          <a:p>
            <a:pPr algn="just" rtl="1">
              <a:lnSpc>
                <a:spcPct val="200000"/>
              </a:lnSpc>
            </a:pPr>
            <a:r>
              <a:rPr lang="fa-IR" sz="2800" b="1" dirty="0" smtClean="0">
                <a:solidFill>
                  <a:srgbClr val="FF0000"/>
                </a:solidFill>
                <a:cs typeface="B Nazanin" panose="00000400000000000000" pitchFamily="2" charset="-78"/>
              </a:rPr>
              <a:t>چند وجهی:</a:t>
            </a:r>
          </a:p>
          <a:p>
            <a:pPr algn="just" rtl="1">
              <a:lnSpc>
                <a:spcPct val="200000"/>
              </a:lnSpc>
            </a:pPr>
            <a:r>
              <a:rPr lang="fa-IR" sz="2800" b="1" dirty="0" smtClean="0">
                <a:cs typeface="B Nazanin" panose="00000400000000000000" pitchFamily="2" charset="-78"/>
              </a:rPr>
              <a:t>بخشی از فضا که از همه طرف به صفحه محدود است مکعب ها همگی چند وجهی هستند.</a:t>
            </a:r>
          </a:p>
          <a:p>
            <a:pPr algn="just" rtl="1">
              <a:lnSpc>
                <a:spcPct val="200000"/>
              </a:lnSpc>
            </a:pPr>
            <a:r>
              <a:rPr lang="fa-IR" sz="2800" b="1" dirty="0" smtClean="0">
                <a:solidFill>
                  <a:srgbClr val="FF0000"/>
                </a:solidFill>
                <a:cs typeface="B Nazanin" panose="00000400000000000000" pitchFamily="2" charset="-78"/>
              </a:rPr>
              <a:t>مکعب مستطیل:</a:t>
            </a:r>
          </a:p>
          <a:p>
            <a:pPr algn="just" rtl="1">
              <a:lnSpc>
                <a:spcPct val="200000"/>
              </a:lnSpc>
            </a:pPr>
            <a:r>
              <a:rPr lang="fa-IR" sz="2800" b="1" dirty="0" smtClean="0">
                <a:cs typeface="B Nazanin" panose="00000400000000000000" pitchFamily="2" charset="-78"/>
              </a:rPr>
              <a:t>یک شش وجهی که همه ی وجه های آن مستطیل هستند.</a:t>
            </a:r>
          </a:p>
          <a:p>
            <a:pPr algn="just" rtl="1">
              <a:lnSpc>
                <a:spcPct val="200000"/>
              </a:lnSpc>
            </a:pPr>
            <a:endParaRPr lang="fa-IR" sz="2800" b="1" dirty="0">
              <a:cs typeface="B Nazanin" panose="00000400000000000000" pitchFamily="2" charset="-78"/>
            </a:endParaRPr>
          </a:p>
        </p:txBody>
      </p:sp>
    </p:spTree>
    <p:extLst>
      <p:ext uri="{BB962C8B-B14F-4D97-AF65-F5344CB8AC3E}">
        <p14:creationId xmlns:p14="http://schemas.microsoft.com/office/powerpoint/2010/main" val="14762717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1706" y="2622176"/>
            <a:ext cx="11869271" cy="3785652"/>
          </a:xfrm>
          <a:prstGeom prst="rect">
            <a:avLst/>
          </a:prstGeom>
        </p:spPr>
        <p:txBody>
          <a:bodyPr wrap="square">
            <a:spAutoFit/>
          </a:bodyPr>
          <a:lstStyle/>
          <a:p>
            <a:pPr algn="just" rtl="1">
              <a:lnSpc>
                <a:spcPct val="200000"/>
              </a:lnSpc>
            </a:pPr>
            <a:r>
              <a:rPr lang="fa-IR" sz="2400" b="1" dirty="0" smtClean="0">
                <a:cs typeface="B Nazanin" panose="00000400000000000000" pitchFamily="2" charset="-78"/>
              </a:rPr>
              <a:t>در مکعب مستطیل وجه های روبه رو مستطیل های موازی و هم نهشت هستند وجه های مجاور بر هم عمود هستند </a:t>
            </a:r>
          </a:p>
          <a:p>
            <a:pPr algn="just" rtl="1">
              <a:lnSpc>
                <a:spcPct val="200000"/>
              </a:lnSpc>
            </a:pPr>
            <a:r>
              <a:rPr lang="fa-IR" sz="2400" b="1" dirty="0" smtClean="0">
                <a:cs typeface="B Nazanin" panose="00000400000000000000" pitchFamily="2" charset="-78"/>
              </a:rPr>
              <a:t>یک مکعب مستطیل 8 راس و 12 یال دارد.</a:t>
            </a:r>
          </a:p>
          <a:p>
            <a:pPr algn="just" rtl="1">
              <a:lnSpc>
                <a:spcPct val="200000"/>
              </a:lnSpc>
            </a:pPr>
            <a:endParaRPr lang="fa-IR" sz="2400" b="1" dirty="0">
              <a:cs typeface="B Nazanin" panose="00000400000000000000" pitchFamily="2" charset="-78"/>
            </a:endParaRPr>
          </a:p>
          <a:p>
            <a:pPr algn="just" rtl="1">
              <a:lnSpc>
                <a:spcPct val="200000"/>
              </a:lnSpc>
            </a:pPr>
            <a:r>
              <a:rPr lang="fa-IR" sz="2400" b="1" dirty="0" smtClean="0">
                <a:cs typeface="B Nazanin" panose="00000400000000000000" pitchFamily="2" charset="-78"/>
              </a:rPr>
              <a:t> مکعب: مکعب مستطیلی که طول همه یال های آن را با هم برابر است.</a:t>
            </a:r>
          </a:p>
          <a:p>
            <a:pPr algn="just" rtl="1">
              <a:lnSpc>
                <a:spcPct val="200000"/>
              </a:lnSpc>
            </a:pPr>
            <a:r>
              <a:rPr lang="fa-IR" sz="2400" b="1" dirty="0" smtClean="0">
                <a:cs typeface="B Nazanin" panose="00000400000000000000" pitchFamily="2" charset="-78"/>
              </a:rPr>
              <a:t>در مکعب تمامی وجه ها مربع شکل هستند.</a:t>
            </a:r>
            <a:endParaRPr lang="fa-IR" sz="2400" b="1" dirty="0">
              <a:cs typeface="B Nazanin" panose="00000400000000000000" pitchFamily="2" charset="-78"/>
            </a:endParaRPr>
          </a:p>
        </p:txBody>
      </p:sp>
      <p:sp>
        <p:nvSpPr>
          <p:cNvPr id="3" name="Cube 2"/>
          <p:cNvSpPr/>
          <p:nvPr/>
        </p:nvSpPr>
        <p:spPr>
          <a:xfrm>
            <a:off x="1108541" y="3740804"/>
            <a:ext cx="1761565" cy="1223683"/>
          </a:xfrm>
          <a:prstGeom prst="cub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cxnSp>
        <p:nvCxnSpPr>
          <p:cNvPr id="5" name="Straight Connector 4"/>
          <p:cNvCxnSpPr/>
          <p:nvPr/>
        </p:nvCxnSpPr>
        <p:spPr>
          <a:xfrm flipV="1">
            <a:off x="1095094" y="4615704"/>
            <a:ext cx="349624" cy="38996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1444718" y="3740804"/>
            <a:ext cx="0" cy="860612"/>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444718" y="4641757"/>
            <a:ext cx="1425388" cy="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10" name="Object 9"/>
          <p:cNvGraphicFramePr>
            <a:graphicFrameLocks noChangeAspect="1"/>
          </p:cNvGraphicFramePr>
          <p:nvPr>
            <p:extLst>
              <p:ext uri="{D42A27DB-BD31-4B8C-83A1-F6EECF244321}">
                <p14:modId xmlns:p14="http://schemas.microsoft.com/office/powerpoint/2010/main" val="4249571281"/>
              </p:ext>
            </p:extLst>
          </p:nvPr>
        </p:nvGraphicFramePr>
        <p:xfrm>
          <a:off x="1082394" y="3617035"/>
          <a:ext cx="241300" cy="279400"/>
        </p:xfrm>
        <a:graphic>
          <a:graphicData uri="http://schemas.openxmlformats.org/presentationml/2006/ole">
            <mc:AlternateContent xmlns:mc="http://schemas.openxmlformats.org/markup-compatibility/2006">
              <mc:Choice xmlns:v="urn:schemas-microsoft-com:vml" Requires="v">
                <p:oleObj spid="_x0000_s20500" name="Equation" r:id="rId3" imgW="241200" imgH="279360" progId="Equation.DSMT4">
                  <p:embed/>
                </p:oleObj>
              </mc:Choice>
              <mc:Fallback>
                <p:oleObj name="Equation" r:id="rId3" imgW="241200" imgH="279360" progId="Equation.DSMT4">
                  <p:embed/>
                  <p:pic>
                    <p:nvPicPr>
                      <p:cNvPr id="0" name=""/>
                      <p:cNvPicPr/>
                      <p:nvPr/>
                    </p:nvPicPr>
                    <p:blipFill>
                      <a:blip r:embed="rId4"/>
                      <a:stretch>
                        <a:fillRect/>
                      </a:stretch>
                    </p:blipFill>
                    <p:spPr>
                      <a:xfrm>
                        <a:off x="1082394" y="3617035"/>
                        <a:ext cx="241300" cy="279400"/>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189172793"/>
              </p:ext>
            </p:extLst>
          </p:nvPr>
        </p:nvGraphicFramePr>
        <p:xfrm>
          <a:off x="831662" y="4615704"/>
          <a:ext cx="215900" cy="279400"/>
        </p:xfrm>
        <a:graphic>
          <a:graphicData uri="http://schemas.openxmlformats.org/presentationml/2006/ole">
            <mc:AlternateContent xmlns:mc="http://schemas.openxmlformats.org/markup-compatibility/2006">
              <mc:Choice xmlns:v="urn:schemas-microsoft-com:vml" Requires="v">
                <p:oleObj spid="_x0000_s20501" name="Equation" r:id="rId5" imgW="215640" imgH="279360" progId="Equation.DSMT4">
                  <p:embed/>
                </p:oleObj>
              </mc:Choice>
              <mc:Fallback>
                <p:oleObj name="Equation" r:id="rId5" imgW="215640" imgH="279360" progId="Equation.DSMT4">
                  <p:embed/>
                  <p:pic>
                    <p:nvPicPr>
                      <p:cNvPr id="0" name=""/>
                      <p:cNvPicPr/>
                      <p:nvPr/>
                    </p:nvPicPr>
                    <p:blipFill>
                      <a:blip r:embed="rId6"/>
                      <a:stretch>
                        <a:fillRect/>
                      </a:stretch>
                    </p:blipFill>
                    <p:spPr>
                      <a:xfrm>
                        <a:off x="831662" y="4615704"/>
                        <a:ext cx="215900" cy="279400"/>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1778776950"/>
              </p:ext>
            </p:extLst>
          </p:nvPr>
        </p:nvGraphicFramePr>
        <p:xfrm>
          <a:off x="1963550" y="3310620"/>
          <a:ext cx="266700" cy="368300"/>
        </p:xfrm>
        <a:graphic>
          <a:graphicData uri="http://schemas.openxmlformats.org/presentationml/2006/ole">
            <mc:AlternateContent xmlns:mc="http://schemas.openxmlformats.org/markup-compatibility/2006">
              <mc:Choice xmlns:v="urn:schemas-microsoft-com:vml" Requires="v">
                <p:oleObj spid="_x0000_s20502" name="Equation" r:id="rId7" imgW="266400" imgH="368280" progId="Equation.DSMT4">
                  <p:embed/>
                </p:oleObj>
              </mc:Choice>
              <mc:Fallback>
                <p:oleObj name="Equation" r:id="rId7" imgW="266400" imgH="368280" progId="Equation.DSMT4">
                  <p:embed/>
                  <p:pic>
                    <p:nvPicPr>
                      <p:cNvPr id="0" name=""/>
                      <p:cNvPicPr/>
                      <p:nvPr/>
                    </p:nvPicPr>
                    <p:blipFill>
                      <a:blip r:embed="rId8"/>
                      <a:stretch>
                        <a:fillRect/>
                      </a:stretch>
                    </p:blipFill>
                    <p:spPr>
                      <a:xfrm>
                        <a:off x="1963550" y="3310620"/>
                        <a:ext cx="266700" cy="368300"/>
                      </a:xfrm>
                      <a:prstGeom prst="rect">
                        <a:avLst/>
                      </a:prstGeom>
                    </p:spPr>
                  </p:pic>
                </p:oleObj>
              </mc:Fallback>
            </mc:AlternateContent>
          </a:graphicData>
        </a:graphic>
      </p:graphicFrame>
      <p:sp>
        <p:nvSpPr>
          <p:cNvPr id="13" name="Cube 12"/>
          <p:cNvSpPr/>
          <p:nvPr/>
        </p:nvSpPr>
        <p:spPr>
          <a:xfrm>
            <a:off x="932329" y="5531374"/>
            <a:ext cx="1761565" cy="1223683"/>
          </a:xfrm>
          <a:prstGeom prst="cub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cxnSp>
        <p:nvCxnSpPr>
          <p:cNvPr id="14" name="Straight Connector 13"/>
          <p:cNvCxnSpPr/>
          <p:nvPr/>
        </p:nvCxnSpPr>
        <p:spPr>
          <a:xfrm flipV="1">
            <a:off x="918882" y="6406274"/>
            <a:ext cx="349624" cy="38996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1268506" y="5531374"/>
            <a:ext cx="0" cy="860612"/>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268506" y="6432327"/>
            <a:ext cx="1425388" cy="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17" name="Object 16"/>
          <p:cNvGraphicFramePr>
            <a:graphicFrameLocks noChangeAspect="1"/>
          </p:cNvGraphicFramePr>
          <p:nvPr>
            <p:extLst>
              <p:ext uri="{D42A27DB-BD31-4B8C-83A1-F6EECF244321}">
                <p14:modId xmlns:p14="http://schemas.microsoft.com/office/powerpoint/2010/main" val="1042243211"/>
              </p:ext>
            </p:extLst>
          </p:nvPr>
        </p:nvGraphicFramePr>
        <p:xfrm>
          <a:off x="1846260" y="5227475"/>
          <a:ext cx="241300" cy="279400"/>
        </p:xfrm>
        <a:graphic>
          <a:graphicData uri="http://schemas.openxmlformats.org/presentationml/2006/ole">
            <mc:AlternateContent xmlns:mc="http://schemas.openxmlformats.org/markup-compatibility/2006">
              <mc:Choice xmlns:v="urn:schemas-microsoft-com:vml" Requires="v">
                <p:oleObj spid="_x0000_s20503" name="Equation" r:id="rId9" imgW="241200" imgH="279360" progId="Equation.DSMT4">
                  <p:embed/>
                </p:oleObj>
              </mc:Choice>
              <mc:Fallback>
                <p:oleObj name="Equation" r:id="rId9" imgW="241200" imgH="279360" progId="Equation.DSMT4">
                  <p:embed/>
                  <p:pic>
                    <p:nvPicPr>
                      <p:cNvPr id="0" name=""/>
                      <p:cNvPicPr/>
                      <p:nvPr/>
                    </p:nvPicPr>
                    <p:blipFill>
                      <a:blip r:embed="rId4"/>
                      <a:stretch>
                        <a:fillRect/>
                      </a:stretch>
                    </p:blipFill>
                    <p:spPr>
                      <a:xfrm>
                        <a:off x="1846260" y="5227475"/>
                        <a:ext cx="241300" cy="279400"/>
                      </a:xfrm>
                      <a:prstGeom prst="rect">
                        <a:avLst/>
                      </a:prstGeom>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3288163240"/>
              </p:ext>
            </p:extLst>
          </p:nvPr>
        </p:nvGraphicFramePr>
        <p:xfrm>
          <a:off x="2693894" y="5764719"/>
          <a:ext cx="241300" cy="279400"/>
        </p:xfrm>
        <a:graphic>
          <a:graphicData uri="http://schemas.openxmlformats.org/presentationml/2006/ole">
            <mc:AlternateContent xmlns:mc="http://schemas.openxmlformats.org/markup-compatibility/2006">
              <mc:Choice xmlns:v="urn:schemas-microsoft-com:vml" Requires="v">
                <p:oleObj spid="_x0000_s20504" name="Equation" r:id="rId10" imgW="241200" imgH="279360" progId="Equation.DSMT4">
                  <p:embed/>
                </p:oleObj>
              </mc:Choice>
              <mc:Fallback>
                <p:oleObj name="Equation" r:id="rId10" imgW="241200" imgH="279360" progId="Equation.DSMT4">
                  <p:embed/>
                  <p:pic>
                    <p:nvPicPr>
                      <p:cNvPr id="0" name=""/>
                      <p:cNvPicPr/>
                      <p:nvPr/>
                    </p:nvPicPr>
                    <p:blipFill>
                      <a:blip r:embed="rId4"/>
                      <a:stretch>
                        <a:fillRect/>
                      </a:stretch>
                    </p:blipFill>
                    <p:spPr>
                      <a:xfrm>
                        <a:off x="2693894" y="5764719"/>
                        <a:ext cx="241300" cy="279400"/>
                      </a:xfrm>
                      <a:prstGeom prst="rect">
                        <a:avLst/>
                      </a:prstGeom>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2909774198"/>
              </p:ext>
            </p:extLst>
          </p:nvPr>
        </p:nvGraphicFramePr>
        <p:xfrm>
          <a:off x="2452594" y="6031680"/>
          <a:ext cx="241300" cy="279400"/>
        </p:xfrm>
        <a:graphic>
          <a:graphicData uri="http://schemas.openxmlformats.org/presentationml/2006/ole">
            <mc:AlternateContent xmlns:mc="http://schemas.openxmlformats.org/markup-compatibility/2006">
              <mc:Choice xmlns:v="urn:schemas-microsoft-com:vml" Requires="v">
                <p:oleObj spid="_x0000_s20505" name="Equation" r:id="rId11" imgW="241200" imgH="279360" progId="Equation.DSMT4">
                  <p:embed/>
                </p:oleObj>
              </mc:Choice>
              <mc:Fallback>
                <p:oleObj name="Equation" r:id="rId11" imgW="241200" imgH="279360" progId="Equation.DSMT4">
                  <p:embed/>
                  <p:pic>
                    <p:nvPicPr>
                      <p:cNvPr id="0" name=""/>
                      <p:cNvPicPr/>
                      <p:nvPr/>
                    </p:nvPicPr>
                    <p:blipFill>
                      <a:blip r:embed="rId4"/>
                      <a:stretch>
                        <a:fillRect/>
                      </a:stretch>
                    </p:blipFill>
                    <p:spPr>
                      <a:xfrm>
                        <a:off x="2452594" y="6031680"/>
                        <a:ext cx="241300" cy="279400"/>
                      </a:xfrm>
                      <a:prstGeom prst="rect">
                        <a:avLst/>
                      </a:prstGeom>
                    </p:spPr>
                  </p:pic>
                </p:oleObj>
              </mc:Fallback>
            </mc:AlternateContent>
          </a:graphicData>
        </a:graphic>
      </p:graphicFrame>
    </p:spTree>
    <p:extLst>
      <p:ext uri="{BB962C8B-B14F-4D97-AF65-F5344CB8AC3E}">
        <p14:creationId xmlns:p14="http://schemas.microsoft.com/office/powerpoint/2010/main" val="1431844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1706" y="2622176"/>
            <a:ext cx="11869271" cy="3539430"/>
          </a:xfrm>
          <a:prstGeom prst="rect">
            <a:avLst/>
          </a:prstGeom>
        </p:spPr>
        <p:txBody>
          <a:bodyPr wrap="square">
            <a:spAutoFit/>
          </a:bodyPr>
          <a:lstStyle/>
          <a:p>
            <a:pPr algn="just" rtl="1">
              <a:lnSpc>
                <a:spcPct val="200000"/>
              </a:lnSpc>
            </a:pPr>
            <a:r>
              <a:rPr lang="fa-IR" sz="2800" b="1" dirty="0" smtClean="0">
                <a:solidFill>
                  <a:srgbClr val="FF0000"/>
                </a:solidFill>
                <a:cs typeface="B Nazanin" panose="00000400000000000000" pitchFamily="2" charset="-78"/>
              </a:rPr>
              <a:t>حجم و مساحت مکعب مستطیل:</a:t>
            </a:r>
          </a:p>
          <a:p>
            <a:pPr algn="just" rtl="1">
              <a:lnSpc>
                <a:spcPct val="200000"/>
              </a:lnSpc>
            </a:pPr>
            <a:r>
              <a:rPr lang="fa-IR" sz="2800" b="1" dirty="0" smtClean="0">
                <a:cs typeface="B Nazanin" panose="00000400000000000000" pitchFamily="2" charset="-78"/>
              </a:rPr>
              <a:t>حجم مکعب مستطیلی که طول یال ها ی آن             است برابر است با:</a:t>
            </a:r>
          </a:p>
          <a:p>
            <a:pPr algn="just" rtl="1">
              <a:lnSpc>
                <a:spcPct val="200000"/>
              </a:lnSpc>
            </a:pPr>
            <a:r>
              <a:rPr lang="fa-IR" sz="2800" b="1" dirty="0" smtClean="0">
                <a:solidFill>
                  <a:srgbClr val="FF0000"/>
                </a:solidFill>
                <a:cs typeface="B Nazanin" panose="00000400000000000000" pitchFamily="2" charset="-78"/>
              </a:rPr>
              <a:t>حجم مکعب:</a:t>
            </a:r>
          </a:p>
          <a:p>
            <a:pPr algn="just" rtl="1">
              <a:lnSpc>
                <a:spcPct val="200000"/>
              </a:lnSpc>
            </a:pPr>
            <a:r>
              <a:rPr lang="fa-IR" sz="2800" b="1" dirty="0" smtClean="0">
                <a:cs typeface="B Nazanin" panose="00000400000000000000" pitchFamily="2" charset="-78"/>
              </a:rPr>
              <a:t>حجم مکعبی به طول یال    برابر است با </a:t>
            </a:r>
            <a:endParaRPr lang="fa-IR" sz="2800" b="1" dirty="0">
              <a:cs typeface="B Nazanin" panose="00000400000000000000" pitchFamily="2" charset="-78"/>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3105544631"/>
              </p:ext>
            </p:extLst>
          </p:nvPr>
        </p:nvGraphicFramePr>
        <p:xfrm>
          <a:off x="5870575" y="3849483"/>
          <a:ext cx="801688" cy="349454"/>
        </p:xfrm>
        <a:graphic>
          <a:graphicData uri="http://schemas.openxmlformats.org/presentationml/2006/ole">
            <mc:AlternateContent xmlns:mc="http://schemas.openxmlformats.org/markup-compatibility/2006">
              <mc:Choice xmlns:v="urn:schemas-microsoft-com:vml" Requires="v">
                <p:oleObj spid="_x0000_s21518" name="Equation" r:id="rId3" imgW="990360" imgH="431640" progId="Equation.DSMT4">
                  <p:embed/>
                </p:oleObj>
              </mc:Choice>
              <mc:Fallback>
                <p:oleObj name="Equation" r:id="rId3" imgW="990360" imgH="431640" progId="Equation.DSMT4">
                  <p:embed/>
                  <p:pic>
                    <p:nvPicPr>
                      <p:cNvPr id="0" name=""/>
                      <p:cNvPicPr/>
                      <p:nvPr/>
                    </p:nvPicPr>
                    <p:blipFill>
                      <a:blip r:embed="rId4"/>
                      <a:stretch>
                        <a:fillRect/>
                      </a:stretch>
                    </p:blipFill>
                    <p:spPr>
                      <a:xfrm>
                        <a:off x="5870575" y="3849483"/>
                        <a:ext cx="801688" cy="349454"/>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107937374"/>
              </p:ext>
            </p:extLst>
          </p:nvPr>
        </p:nvGraphicFramePr>
        <p:xfrm>
          <a:off x="1829641" y="3849483"/>
          <a:ext cx="1206500" cy="299047"/>
        </p:xfrm>
        <a:graphic>
          <a:graphicData uri="http://schemas.openxmlformats.org/presentationml/2006/ole">
            <mc:AlternateContent xmlns:mc="http://schemas.openxmlformats.org/markup-compatibility/2006">
              <mc:Choice xmlns:v="urn:schemas-microsoft-com:vml" Requires="v">
                <p:oleObj spid="_x0000_s21519" name="Equation" r:id="rId5" imgW="1485720" imgH="368280" progId="Equation.DSMT4">
                  <p:embed/>
                </p:oleObj>
              </mc:Choice>
              <mc:Fallback>
                <p:oleObj name="Equation" r:id="rId5" imgW="1485720" imgH="368280" progId="Equation.DSMT4">
                  <p:embed/>
                  <p:pic>
                    <p:nvPicPr>
                      <p:cNvPr id="0" name=""/>
                      <p:cNvPicPr/>
                      <p:nvPr/>
                    </p:nvPicPr>
                    <p:blipFill>
                      <a:blip r:embed="rId6"/>
                      <a:stretch>
                        <a:fillRect/>
                      </a:stretch>
                    </p:blipFill>
                    <p:spPr>
                      <a:xfrm>
                        <a:off x="1829641" y="3849483"/>
                        <a:ext cx="1206500" cy="299047"/>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827248867"/>
              </p:ext>
            </p:extLst>
          </p:nvPr>
        </p:nvGraphicFramePr>
        <p:xfrm>
          <a:off x="8831262" y="5641976"/>
          <a:ext cx="241300" cy="279400"/>
        </p:xfrm>
        <a:graphic>
          <a:graphicData uri="http://schemas.openxmlformats.org/presentationml/2006/ole">
            <mc:AlternateContent xmlns:mc="http://schemas.openxmlformats.org/markup-compatibility/2006">
              <mc:Choice xmlns:v="urn:schemas-microsoft-com:vml" Requires="v">
                <p:oleObj spid="_x0000_s21520" name="Equation" r:id="rId7" imgW="241200" imgH="279360" progId="Equation.DSMT4">
                  <p:embed/>
                </p:oleObj>
              </mc:Choice>
              <mc:Fallback>
                <p:oleObj name="Equation" r:id="rId7" imgW="241200" imgH="279360" progId="Equation.DSMT4">
                  <p:embed/>
                  <p:pic>
                    <p:nvPicPr>
                      <p:cNvPr id="0" name=""/>
                      <p:cNvPicPr/>
                      <p:nvPr/>
                    </p:nvPicPr>
                    <p:blipFill>
                      <a:blip r:embed="rId8"/>
                      <a:stretch>
                        <a:fillRect/>
                      </a:stretch>
                    </p:blipFill>
                    <p:spPr>
                      <a:xfrm>
                        <a:off x="8831262" y="5641976"/>
                        <a:ext cx="241300" cy="279400"/>
                      </a:xfrm>
                      <a:prstGeom prst="rect">
                        <a:avLst/>
                      </a:prstGeom>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16128570"/>
              </p:ext>
            </p:extLst>
          </p:nvPr>
        </p:nvGraphicFramePr>
        <p:xfrm>
          <a:off x="6145213" y="5502003"/>
          <a:ext cx="1054100" cy="419373"/>
        </p:xfrm>
        <a:graphic>
          <a:graphicData uri="http://schemas.openxmlformats.org/presentationml/2006/ole">
            <mc:AlternateContent xmlns:mc="http://schemas.openxmlformats.org/markup-compatibility/2006">
              <mc:Choice xmlns:v="urn:schemas-microsoft-com:vml" Requires="v">
                <p:oleObj spid="_x0000_s21521" name="Equation" r:id="rId9" imgW="1180800" imgH="469800" progId="Equation.DSMT4">
                  <p:embed/>
                </p:oleObj>
              </mc:Choice>
              <mc:Fallback>
                <p:oleObj name="Equation" r:id="rId9" imgW="1180800" imgH="469800" progId="Equation.DSMT4">
                  <p:embed/>
                  <p:pic>
                    <p:nvPicPr>
                      <p:cNvPr id="0" name=""/>
                      <p:cNvPicPr/>
                      <p:nvPr/>
                    </p:nvPicPr>
                    <p:blipFill>
                      <a:blip r:embed="rId10"/>
                      <a:stretch>
                        <a:fillRect/>
                      </a:stretch>
                    </p:blipFill>
                    <p:spPr>
                      <a:xfrm>
                        <a:off x="6145213" y="5502003"/>
                        <a:ext cx="1054100" cy="419373"/>
                      </a:xfrm>
                      <a:prstGeom prst="rect">
                        <a:avLst/>
                      </a:prstGeom>
                    </p:spPr>
                  </p:pic>
                </p:oleObj>
              </mc:Fallback>
            </mc:AlternateContent>
          </a:graphicData>
        </a:graphic>
      </p:graphicFrame>
    </p:spTree>
    <p:extLst>
      <p:ext uri="{BB962C8B-B14F-4D97-AF65-F5344CB8AC3E}">
        <p14:creationId xmlns:p14="http://schemas.microsoft.com/office/powerpoint/2010/main" val="832372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1706" y="2622176"/>
            <a:ext cx="11869271" cy="3785652"/>
          </a:xfrm>
          <a:prstGeom prst="rect">
            <a:avLst/>
          </a:prstGeom>
        </p:spPr>
        <p:txBody>
          <a:bodyPr wrap="square">
            <a:spAutoFit/>
          </a:bodyPr>
          <a:lstStyle/>
          <a:p>
            <a:pPr algn="just" rtl="1">
              <a:lnSpc>
                <a:spcPct val="200000"/>
              </a:lnSpc>
            </a:pPr>
            <a:r>
              <a:rPr lang="fa-IR" sz="2400" b="1" dirty="0" smtClean="0">
                <a:solidFill>
                  <a:srgbClr val="FF0000"/>
                </a:solidFill>
                <a:cs typeface="B Nazanin" panose="00000400000000000000" pitchFamily="2" charset="-78"/>
              </a:rPr>
              <a:t>مساحت کل مکعب مستطیل:</a:t>
            </a:r>
          </a:p>
          <a:p>
            <a:pPr algn="just" rtl="1">
              <a:lnSpc>
                <a:spcPct val="200000"/>
              </a:lnSpc>
            </a:pPr>
            <a:r>
              <a:rPr lang="fa-IR" sz="2400" b="1" dirty="0">
                <a:cs typeface="B Nazanin" panose="00000400000000000000" pitchFamily="2" charset="-78"/>
              </a:rPr>
              <a:t> </a:t>
            </a:r>
            <a:r>
              <a:rPr lang="fa-IR" sz="2400" b="1" dirty="0" smtClean="0">
                <a:cs typeface="B Nazanin" panose="00000400000000000000" pitchFamily="2" charset="-78"/>
              </a:rPr>
              <a:t>مجموع تمام وجه های مکعب مستطی که از رابطه ی زیر بدست می آید:</a:t>
            </a:r>
          </a:p>
          <a:p>
            <a:pPr algn="just" rtl="1">
              <a:lnSpc>
                <a:spcPct val="200000"/>
              </a:lnSpc>
            </a:pPr>
            <a:r>
              <a:rPr lang="fa-IR" sz="2400" b="1" dirty="0" smtClean="0">
                <a:solidFill>
                  <a:srgbClr val="FF0000"/>
                </a:solidFill>
                <a:cs typeface="B Nazanin" panose="00000400000000000000" pitchFamily="2" charset="-78"/>
              </a:rPr>
              <a:t>مساحت جانبی:</a:t>
            </a:r>
          </a:p>
          <a:p>
            <a:pPr algn="just" rtl="1">
              <a:lnSpc>
                <a:spcPct val="200000"/>
              </a:lnSpc>
            </a:pPr>
            <a:r>
              <a:rPr lang="fa-IR" sz="2400" b="1" dirty="0" smtClean="0">
                <a:cs typeface="B Nazanin" panose="00000400000000000000" pitchFamily="2" charset="-78"/>
              </a:rPr>
              <a:t>مجموع مساحت وجه های جانبی:</a:t>
            </a:r>
          </a:p>
          <a:p>
            <a:pPr algn="just" rtl="1">
              <a:lnSpc>
                <a:spcPct val="200000"/>
              </a:lnSpc>
            </a:pPr>
            <a:r>
              <a:rPr lang="fa-IR" sz="2400" b="1" dirty="0" smtClean="0">
                <a:cs typeface="B Nazanin" panose="00000400000000000000" pitchFamily="2" charset="-78"/>
              </a:rPr>
              <a:t>در مکعب مستطیل برای محاسبه مساحت جانبی باید ابتدا قاعده را مشخص کنید تا وجه های جانبی تعیین شوند</a:t>
            </a:r>
            <a:endParaRPr lang="fa-IR" sz="2400" b="1" dirty="0">
              <a:cs typeface="B Nazanin" panose="00000400000000000000" pitchFamily="2" charset="-78"/>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3721604011"/>
              </p:ext>
            </p:extLst>
          </p:nvPr>
        </p:nvGraphicFramePr>
        <p:xfrm>
          <a:off x="596900" y="4535266"/>
          <a:ext cx="2946400" cy="411384"/>
        </p:xfrm>
        <a:graphic>
          <a:graphicData uri="http://schemas.openxmlformats.org/presentationml/2006/ole">
            <mc:AlternateContent xmlns:mc="http://schemas.openxmlformats.org/markup-compatibility/2006">
              <mc:Choice xmlns:v="urn:schemas-microsoft-com:vml" Requires="v">
                <p:oleObj spid="_x0000_s22534" name="Equation" r:id="rId3" imgW="3365280" imgH="469800" progId="Equation.DSMT4">
                  <p:embed/>
                </p:oleObj>
              </mc:Choice>
              <mc:Fallback>
                <p:oleObj name="Equation" r:id="rId3" imgW="3365280" imgH="469800" progId="Equation.DSMT4">
                  <p:embed/>
                  <p:pic>
                    <p:nvPicPr>
                      <p:cNvPr id="0" name=""/>
                      <p:cNvPicPr/>
                      <p:nvPr/>
                    </p:nvPicPr>
                    <p:blipFill>
                      <a:blip r:embed="rId4"/>
                      <a:stretch>
                        <a:fillRect/>
                      </a:stretch>
                    </p:blipFill>
                    <p:spPr>
                      <a:xfrm>
                        <a:off x="596900" y="4535266"/>
                        <a:ext cx="2946400" cy="411384"/>
                      </a:xfrm>
                      <a:prstGeom prst="rect">
                        <a:avLst/>
                      </a:prstGeom>
                    </p:spPr>
                  </p:pic>
                </p:oleObj>
              </mc:Fallback>
            </mc:AlternateContent>
          </a:graphicData>
        </a:graphic>
      </p:graphicFrame>
    </p:spTree>
    <p:extLst>
      <p:ext uri="{BB962C8B-B14F-4D97-AF65-F5344CB8AC3E}">
        <p14:creationId xmlns:p14="http://schemas.microsoft.com/office/powerpoint/2010/main" val="24364189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313" y="2090797"/>
            <a:ext cx="11654958" cy="4524315"/>
          </a:xfrm>
          <a:prstGeom prst="rect">
            <a:avLst/>
          </a:prstGeom>
        </p:spPr>
        <p:txBody>
          <a:bodyPr wrap="square">
            <a:spAutoFit/>
          </a:bodyPr>
          <a:lstStyle/>
          <a:p>
            <a:pPr algn="just" rtl="1">
              <a:lnSpc>
                <a:spcPct val="200000"/>
              </a:lnSpc>
            </a:pPr>
            <a:r>
              <a:rPr lang="fa-IR" sz="2400" b="1" dirty="0" smtClean="0">
                <a:solidFill>
                  <a:srgbClr val="FF0000"/>
                </a:solidFill>
                <a:cs typeface="B Nazanin" panose="00000400000000000000" pitchFamily="2" charset="-78"/>
              </a:rPr>
              <a:t>مساحت کل مکعب:</a:t>
            </a:r>
          </a:p>
          <a:p>
            <a:pPr algn="just" rtl="1">
              <a:lnSpc>
                <a:spcPct val="200000"/>
              </a:lnSpc>
            </a:pPr>
            <a:r>
              <a:rPr lang="fa-IR" sz="2400" b="1" dirty="0" smtClean="0">
                <a:cs typeface="B Nazanin" panose="00000400000000000000" pitchFamily="2" charset="-78"/>
              </a:rPr>
              <a:t>مساحت کل مکعبی به طول یال     برابر است با </a:t>
            </a:r>
          </a:p>
          <a:p>
            <a:pPr algn="just" rtl="1">
              <a:lnSpc>
                <a:spcPct val="200000"/>
              </a:lnSpc>
            </a:pPr>
            <a:r>
              <a:rPr lang="fa-IR" sz="2400" b="1" dirty="0" smtClean="0">
                <a:solidFill>
                  <a:srgbClr val="FF0000"/>
                </a:solidFill>
                <a:cs typeface="B Nazanin" panose="00000400000000000000" pitchFamily="2" charset="-78"/>
              </a:rPr>
              <a:t>مساحت جانبی مکعب:</a:t>
            </a:r>
          </a:p>
          <a:p>
            <a:pPr algn="just" rtl="1">
              <a:lnSpc>
                <a:spcPct val="200000"/>
              </a:lnSpc>
            </a:pPr>
            <a:r>
              <a:rPr lang="fa-IR" sz="2400" b="1" dirty="0" smtClean="0">
                <a:cs typeface="B Nazanin" panose="00000400000000000000" pitchFamily="2" charset="-78"/>
              </a:rPr>
              <a:t>مساحت جانبی مکعبی به طول یال    برابر است با </a:t>
            </a:r>
          </a:p>
          <a:p>
            <a:pPr algn="just" rtl="1">
              <a:lnSpc>
                <a:spcPct val="200000"/>
              </a:lnSpc>
            </a:pPr>
            <a:r>
              <a:rPr lang="fa-IR" sz="2400" b="1" dirty="0">
                <a:solidFill>
                  <a:srgbClr val="FF0000"/>
                </a:solidFill>
                <a:cs typeface="B Nazanin" panose="00000400000000000000" pitchFamily="2" charset="-78"/>
              </a:rPr>
              <a:t>قطر وجه: </a:t>
            </a:r>
            <a:r>
              <a:rPr lang="fa-IR" sz="2400" b="1" dirty="0" smtClean="0">
                <a:cs typeface="B Nazanin" panose="00000400000000000000" pitchFamily="2" charset="-78"/>
              </a:rPr>
              <a:t>قطر هر وجه مکعب مستطیل یا مکعب را قطر وجه می نامیم که برای محاسبه طول قطر وجه از قضیه فیثاغورس استفاده می کنیم.  </a:t>
            </a:r>
            <a:endParaRPr lang="fa-IR" sz="2400" b="1" dirty="0">
              <a:cs typeface="B Nazanin" panose="00000400000000000000" pitchFamily="2" charset="-78"/>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2653923517"/>
              </p:ext>
            </p:extLst>
          </p:nvPr>
        </p:nvGraphicFramePr>
        <p:xfrm>
          <a:off x="5672044" y="3064852"/>
          <a:ext cx="1222375" cy="522288"/>
        </p:xfrm>
        <a:graphic>
          <a:graphicData uri="http://schemas.openxmlformats.org/presentationml/2006/ole">
            <mc:AlternateContent xmlns:mc="http://schemas.openxmlformats.org/markup-compatibility/2006">
              <mc:Choice xmlns:v="urn:schemas-microsoft-com:vml" Requires="v">
                <p:oleObj spid="_x0000_s23574" name="Equation" r:id="rId3" imgW="1396800" imgH="596880" progId="Equation.DSMT4">
                  <p:embed/>
                </p:oleObj>
              </mc:Choice>
              <mc:Fallback>
                <p:oleObj name="Equation" r:id="rId3" imgW="1396800" imgH="596880" progId="Equation.DSMT4">
                  <p:embed/>
                  <p:pic>
                    <p:nvPicPr>
                      <p:cNvPr id="0" name=""/>
                      <p:cNvPicPr/>
                      <p:nvPr/>
                    </p:nvPicPr>
                    <p:blipFill>
                      <a:blip r:embed="rId4"/>
                      <a:stretch>
                        <a:fillRect/>
                      </a:stretch>
                    </p:blipFill>
                    <p:spPr>
                      <a:xfrm>
                        <a:off x="5672044" y="3064852"/>
                        <a:ext cx="1222375" cy="522288"/>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81222970"/>
              </p:ext>
            </p:extLst>
          </p:nvPr>
        </p:nvGraphicFramePr>
        <p:xfrm>
          <a:off x="8386669" y="3219383"/>
          <a:ext cx="184150" cy="213226"/>
        </p:xfrm>
        <a:graphic>
          <a:graphicData uri="http://schemas.openxmlformats.org/presentationml/2006/ole">
            <mc:AlternateContent xmlns:mc="http://schemas.openxmlformats.org/markup-compatibility/2006">
              <mc:Choice xmlns:v="urn:schemas-microsoft-com:vml" Requires="v">
                <p:oleObj spid="_x0000_s23575" name="Equation" r:id="rId5" imgW="241200" imgH="279360" progId="Equation.DSMT4">
                  <p:embed/>
                </p:oleObj>
              </mc:Choice>
              <mc:Fallback>
                <p:oleObj name="Equation" r:id="rId5" imgW="241200" imgH="279360" progId="Equation.DSMT4">
                  <p:embed/>
                  <p:pic>
                    <p:nvPicPr>
                      <p:cNvPr id="0" name=""/>
                      <p:cNvPicPr/>
                      <p:nvPr/>
                    </p:nvPicPr>
                    <p:blipFill>
                      <a:blip r:embed="rId6"/>
                      <a:stretch>
                        <a:fillRect/>
                      </a:stretch>
                    </p:blipFill>
                    <p:spPr>
                      <a:xfrm>
                        <a:off x="8386669" y="3219383"/>
                        <a:ext cx="184150" cy="213226"/>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872619829"/>
              </p:ext>
            </p:extLst>
          </p:nvPr>
        </p:nvGraphicFramePr>
        <p:xfrm>
          <a:off x="8116792" y="4686233"/>
          <a:ext cx="184150" cy="213226"/>
        </p:xfrm>
        <a:graphic>
          <a:graphicData uri="http://schemas.openxmlformats.org/presentationml/2006/ole">
            <mc:AlternateContent xmlns:mc="http://schemas.openxmlformats.org/markup-compatibility/2006">
              <mc:Choice xmlns:v="urn:schemas-microsoft-com:vml" Requires="v">
                <p:oleObj spid="_x0000_s23576" name="Equation" r:id="rId7" imgW="241200" imgH="279360" progId="Equation.DSMT4">
                  <p:embed/>
                </p:oleObj>
              </mc:Choice>
              <mc:Fallback>
                <p:oleObj name="Equation" r:id="rId7" imgW="241200" imgH="279360" progId="Equation.DSMT4">
                  <p:embed/>
                  <p:pic>
                    <p:nvPicPr>
                      <p:cNvPr id="0" name=""/>
                      <p:cNvPicPr/>
                      <p:nvPr/>
                    </p:nvPicPr>
                    <p:blipFill>
                      <a:blip r:embed="rId6"/>
                      <a:stretch>
                        <a:fillRect/>
                      </a:stretch>
                    </p:blipFill>
                    <p:spPr>
                      <a:xfrm>
                        <a:off x="8116792" y="4686233"/>
                        <a:ext cx="184150" cy="213226"/>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285683976"/>
              </p:ext>
            </p:extLst>
          </p:nvPr>
        </p:nvGraphicFramePr>
        <p:xfrm>
          <a:off x="5487894" y="4531702"/>
          <a:ext cx="1266825" cy="522287"/>
        </p:xfrm>
        <a:graphic>
          <a:graphicData uri="http://schemas.openxmlformats.org/presentationml/2006/ole">
            <mc:AlternateContent xmlns:mc="http://schemas.openxmlformats.org/markup-compatibility/2006">
              <mc:Choice xmlns:v="urn:schemas-microsoft-com:vml" Requires="v">
                <p:oleObj spid="_x0000_s23577" name="Equation" r:id="rId8" imgW="1447560" imgH="596880" progId="Equation.DSMT4">
                  <p:embed/>
                </p:oleObj>
              </mc:Choice>
              <mc:Fallback>
                <p:oleObj name="Equation" r:id="rId8" imgW="1447560" imgH="596880" progId="Equation.DSMT4">
                  <p:embed/>
                  <p:pic>
                    <p:nvPicPr>
                      <p:cNvPr id="0" name=""/>
                      <p:cNvPicPr/>
                      <p:nvPr/>
                    </p:nvPicPr>
                    <p:blipFill>
                      <a:blip r:embed="rId9"/>
                      <a:stretch>
                        <a:fillRect/>
                      </a:stretch>
                    </p:blipFill>
                    <p:spPr>
                      <a:xfrm>
                        <a:off x="5487894" y="4531702"/>
                        <a:ext cx="1266825" cy="522287"/>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641778194"/>
              </p:ext>
            </p:extLst>
          </p:nvPr>
        </p:nvGraphicFramePr>
        <p:xfrm>
          <a:off x="6272117" y="5974598"/>
          <a:ext cx="1844675" cy="415956"/>
        </p:xfrm>
        <a:graphic>
          <a:graphicData uri="http://schemas.openxmlformats.org/presentationml/2006/ole">
            <mc:AlternateContent xmlns:mc="http://schemas.openxmlformats.org/markup-compatibility/2006">
              <mc:Choice xmlns:v="urn:schemas-microsoft-com:vml" Requires="v">
                <p:oleObj spid="_x0000_s23578" name="Equation" r:id="rId10" imgW="2590560" imgH="583920" progId="Equation.DSMT4">
                  <p:embed/>
                </p:oleObj>
              </mc:Choice>
              <mc:Fallback>
                <p:oleObj name="Equation" r:id="rId10" imgW="2590560" imgH="583920" progId="Equation.DSMT4">
                  <p:embed/>
                  <p:pic>
                    <p:nvPicPr>
                      <p:cNvPr id="0" name=""/>
                      <p:cNvPicPr/>
                      <p:nvPr/>
                    </p:nvPicPr>
                    <p:blipFill>
                      <a:blip r:embed="rId11"/>
                      <a:stretch>
                        <a:fillRect/>
                      </a:stretch>
                    </p:blipFill>
                    <p:spPr>
                      <a:xfrm>
                        <a:off x="6272117" y="5974598"/>
                        <a:ext cx="1844675" cy="415956"/>
                      </a:xfrm>
                      <a:prstGeom prst="rect">
                        <a:avLst/>
                      </a:prstGeom>
                    </p:spPr>
                  </p:pic>
                </p:oleObj>
              </mc:Fallback>
            </mc:AlternateContent>
          </a:graphicData>
        </a:graphic>
      </p:graphicFrame>
    </p:spTree>
    <p:extLst>
      <p:ext uri="{BB962C8B-B14F-4D97-AF65-F5344CB8AC3E}">
        <p14:creationId xmlns:p14="http://schemas.microsoft.com/office/powerpoint/2010/main" val="11380917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556" y="2333685"/>
            <a:ext cx="11869271" cy="3785652"/>
          </a:xfrm>
          <a:prstGeom prst="rect">
            <a:avLst/>
          </a:prstGeom>
        </p:spPr>
        <p:txBody>
          <a:bodyPr wrap="square">
            <a:spAutoFit/>
          </a:bodyPr>
          <a:lstStyle/>
          <a:p>
            <a:pPr algn="just" rtl="1">
              <a:lnSpc>
                <a:spcPct val="200000"/>
              </a:lnSpc>
            </a:pPr>
            <a:r>
              <a:rPr lang="fa-IR" sz="2400" b="1" dirty="0" smtClean="0">
                <a:solidFill>
                  <a:srgbClr val="FF0000"/>
                </a:solidFill>
                <a:cs typeface="B Nazanin" panose="00000400000000000000" pitchFamily="2" charset="-78"/>
              </a:rPr>
              <a:t>قطر وجه مکعب:</a:t>
            </a:r>
          </a:p>
          <a:p>
            <a:pPr algn="just" rtl="1">
              <a:lnSpc>
                <a:spcPct val="200000"/>
              </a:lnSpc>
            </a:pPr>
            <a:r>
              <a:rPr lang="fa-IR" sz="2400" b="1" dirty="0" smtClean="0">
                <a:cs typeface="B Nazanin" panose="00000400000000000000" pitchFamily="2" charset="-78"/>
              </a:rPr>
              <a:t>طول قطر وجه مکعبی به یال    برابر است با</a:t>
            </a:r>
          </a:p>
          <a:p>
            <a:pPr algn="just" rtl="1">
              <a:lnSpc>
                <a:spcPct val="200000"/>
              </a:lnSpc>
            </a:pPr>
            <a:r>
              <a:rPr lang="fa-IR" sz="2400" b="1" dirty="0" smtClean="0">
                <a:cs typeface="B Nazanin" panose="00000400000000000000" pitchFamily="2" charset="-78"/>
              </a:rPr>
              <a:t>قطر مکعب مستطیل:</a:t>
            </a:r>
          </a:p>
          <a:p>
            <a:pPr algn="just" rtl="1">
              <a:lnSpc>
                <a:spcPct val="200000"/>
              </a:lnSpc>
            </a:pPr>
            <a:r>
              <a:rPr lang="fa-IR" sz="2400" b="1" dirty="0" smtClean="0">
                <a:cs typeface="B Nazanin" panose="00000400000000000000" pitchFamily="2" charset="-78"/>
              </a:rPr>
              <a:t>در هر مکعب مستطیل پاره خطی که دو راس متقابل (راس هایی که در یک وجه قرار ندارند) رابه هم وصل می کند قطر مکعب مستطیل نامیده می شود در شکل بالا        یک قطر مکعب مستطیل است . </a:t>
            </a:r>
            <a:endParaRPr lang="fa-IR" sz="2400" b="1" dirty="0">
              <a:cs typeface="B Nazanin" panose="00000400000000000000" pitchFamily="2" charset="-78"/>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211481908"/>
              </p:ext>
            </p:extLst>
          </p:nvPr>
        </p:nvGraphicFramePr>
        <p:xfrm>
          <a:off x="6899275" y="3287101"/>
          <a:ext cx="666750" cy="477838"/>
        </p:xfrm>
        <a:graphic>
          <a:graphicData uri="http://schemas.openxmlformats.org/presentationml/2006/ole">
            <mc:AlternateContent xmlns:mc="http://schemas.openxmlformats.org/markup-compatibility/2006">
              <mc:Choice xmlns:v="urn:schemas-microsoft-com:vml" Requires="v">
                <p:oleObj spid="_x0000_s24599" name="Equation" r:id="rId3" imgW="761760" imgH="545760" progId="Equation.DSMT4">
                  <p:embed/>
                </p:oleObj>
              </mc:Choice>
              <mc:Fallback>
                <p:oleObj name="Equation" r:id="rId3" imgW="761760" imgH="545760" progId="Equation.DSMT4">
                  <p:embed/>
                  <p:pic>
                    <p:nvPicPr>
                      <p:cNvPr id="0" name=""/>
                      <p:cNvPicPr/>
                      <p:nvPr/>
                    </p:nvPicPr>
                    <p:blipFill>
                      <a:blip r:embed="rId4"/>
                      <a:stretch>
                        <a:fillRect/>
                      </a:stretch>
                    </p:blipFill>
                    <p:spPr>
                      <a:xfrm>
                        <a:off x="6899275" y="3287101"/>
                        <a:ext cx="666750" cy="477838"/>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49304122"/>
              </p:ext>
            </p:extLst>
          </p:nvPr>
        </p:nvGraphicFramePr>
        <p:xfrm>
          <a:off x="8859838" y="3462271"/>
          <a:ext cx="184150" cy="213226"/>
        </p:xfrm>
        <a:graphic>
          <a:graphicData uri="http://schemas.openxmlformats.org/presentationml/2006/ole">
            <mc:AlternateContent xmlns:mc="http://schemas.openxmlformats.org/markup-compatibility/2006">
              <mc:Choice xmlns:v="urn:schemas-microsoft-com:vml" Requires="v">
                <p:oleObj spid="_x0000_s24600" name="Equation" r:id="rId5" imgW="241200" imgH="279360" progId="Equation.DSMT4">
                  <p:embed/>
                </p:oleObj>
              </mc:Choice>
              <mc:Fallback>
                <p:oleObj name="Equation" r:id="rId5" imgW="241200" imgH="279360" progId="Equation.DSMT4">
                  <p:embed/>
                  <p:pic>
                    <p:nvPicPr>
                      <p:cNvPr id="0" name=""/>
                      <p:cNvPicPr/>
                      <p:nvPr/>
                    </p:nvPicPr>
                    <p:blipFill>
                      <a:blip r:embed="rId6"/>
                      <a:stretch>
                        <a:fillRect/>
                      </a:stretch>
                    </p:blipFill>
                    <p:spPr>
                      <a:xfrm>
                        <a:off x="8859838" y="3462271"/>
                        <a:ext cx="184150" cy="213226"/>
                      </a:xfrm>
                      <a:prstGeom prst="rect">
                        <a:avLst/>
                      </a:prstGeom>
                    </p:spPr>
                  </p:pic>
                </p:oleObj>
              </mc:Fallback>
            </mc:AlternateContent>
          </a:graphicData>
        </a:graphic>
      </p:graphicFrame>
      <p:sp>
        <p:nvSpPr>
          <p:cNvPr id="8" name="Cube 7"/>
          <p:cNvSpPr/>
          <p:nvPr/>
        </p:nvSpPr>
        <p:spPr>
          <a:xfrm>
            <a:off x="578691" y="2428775"/>
            <a:ext cx="2471738" cy="2066992"/>
          </a:xfrm>
          <a:prstGeom prst="cube">
            <a:avLst/>
          </a:prstGeom>
          <a:ln w="28575"/>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cxnSp>
        <p:nvCxnSpPr>
          <p:cNvPr id="19" name="Straight Connector 18"/>
          <p:cNvCxnSpPr/>
          <p:nvPr/>
        </p:nvCxnSpPr>
        <p:spPr>
          <a:xfrm flipH="1">
            <a:off x="1042988" y="3971289"/>
            <a:ext cx="2007441" cy="0"/>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578691" y="3971289"/>
            <a:ext cx="464297" cy="524478"/>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042988" y="2428775"/>
            <a:ext cx="0" cy="1542514"/>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042988" y="2428775"/>
            <a:ext cx="1514475" cy="206699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6" name="Object 25"/>
          <p:cNvGraphicFramePr>
            <a:graphicFrameLocks noChangeAspect="1"/>
          </p:cNvGraphicFramePr>
          <p:nvPr>
            <p:extLst>
              <p:ext uri="{D42A27DB-BD31-4B8C-83A1-F6EECF244321}">
                <p14:modId xmlns:p14="http://schemas.microsoft.com/office/powerpoint/2010/main" val="826569704"/>
              </p:ext>
            </p:extLst>
          </p:nvPr>
        </p:nvGraphicFramePr>
        <p:xfrm>
          <a:off x="897731" y="2031362"/>
          <a:ext cx="290513" cy="290513"/>
        </p:xfrm>
        <a:graphic>
          <a:graphicData uri="http://schemas.openxmlformats.org/presentationml/2006/ole">
            <mc:AlternateContent xmlns:mc="http://schemas.openxmlformats.org/markup-compatibility/2006">
              <mc:Choice xmlns:v="urn:schemas-microsoft-com:vml" Requires="v">
                <p:oleObj spid="_x0000_s24601" name="Equation" r:id="rId7" imgW="368280" imgH="368280" progId="Equation.DSMT4">
                  <p:embed/>
                </p:oleObj>
              </mc:Choice>
              <mc:Fallback>
                <p:oleObj name="Equation" r:id="rId7" imgW="368280" imgH="368280" progId="Equation.DSMT4">
                  <p:embed/>
                  <p:pic>
                    <p:nvPicPr>
                      <p:cNvPr id="0" name=""/>
                      <p:cNvPicPr/>
                      <p:nvPr/>
                    </p:nvPicPr>
                    <p:blipFill>
                      <a:blip r:embed="rId8"/>
                      <a:stretch>
                        <a:fillRect/>
                      </a:stretch>
                    </p:blipFill>
                    <p:spPr>
                      <a:xfrm>
                        <a:off x="897731" y="2031362"/>
                        <a:ext cx="290513" cy="290513"/>
                      </a:xfrm>
                      <a:prstGeom prst="rect">
                        <a:avLst/>
                      </a:prstGeom>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3993733102"/>
              </p:ext>
            </p:extLst>
          </p:nvPr>
        </p:nvGraphicFramePr>
        <p:xfrm>
          <a:off x="1029121" y="4007799"/>
          <a:ext cx="260350" cy="279400"/>
        </p:xfrm>
        <a:graphic>
          <a:graphicData uri="http://schemas.openxmlformats.org/presentationml/2006/ole">
            <mc:AlternateContent xmlns:mc="http://schemas.openxmlformats.org/markup-compatibility/2006">
              <mc:Choice xmlns:v="urn:schemas-microsoft-com:vml" Requires="v">
                <p:oleObj spid="_x0000_s24602" name="Equation" r:id="rId9" imgW="330120" imgH="355320" progId="Equation.DSMT4">
                  <p:embed/>
                </p:oleObj>
              </mc:Choice>
              <mc:Fallback>
                <p:oleObj name="Equation" r:id="rId9" imgW="330120" imgH="355320" progId="Equation.DSMT4">
                  <p:embed/>
                  <p:pic>
                    <p:nvPicPr>
                      <p:cNvPr id="0" name=""/>
                      <p:cNvPicPr/>
                      <p:nvPr/>
                    </p:nvPicPr>
                    <p:blipFill>
                      <a:blip r:embed="rId10"/>
                      <a:stretch>
                        <a:fillRect/>
                      </a:stretch>
                    </p:blipFill>
                    <p:spPr>
                      <a:xfrm>
                        <a:off x="1029121" y="4007799"/>
                        <a:ext cx="260350" cy="279400"/>
                      </a:xfrm>
                      <a:prstGeom prst="rect">
                        <a:avLst/>
                      </a:prstGeom>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1002335561"/>
              </p:ext>
            </p:extLst>
          </p:nvPr>
        </p:nvGraphicFramePr>
        <p:xfrm>
          <a:off x="289672" y="4480192"/>
          <a:ext cx="260350" cy="300038"/>
        </p:xfrm>
        <a:graphic>
          <a:graphicData uri="http://schemas.openxmlformats.org/presentationml/2006/ole">
            <mc:AlternateContent xmlns:mc="http://schemas.openxmlformats.org/markup-compatibility/2006">
              <mc:Choice xmlns:v="urn:schemas-microsoft-com:vml" Requires="v">
                <p:oleObj spid="_x0000_s24603" name="Equation" r:id="rId11" imgW="330120" imgH="380880" progId="Equation.DSMT4">
                  <p:embed/>
                </p:oleObj>
              </mc:Choice>
              <mc:Fallback>
                <p:oleObj name="Equation" r:id="rId11" imgW="330120" imgH="380880" progId="Equation.DSMT4">
                  <p:embed/>
                  <p:pic>
                    <p:nvPicPr>
                      <p:cNvPr id="0" name=""/>
                      <p:cNvPicPr/>
                      <p:nvPr/>
                    </p:nvPicPr>
                    <p:blipFill>
                      <a:blip r:embed="rId12"/>
                      <a:stretch>
                        <a:fillRect/>
                      </a:stretch>
                    </p:blipFill>
                    <p:spPr>
                      <a:xfrm>
                        <a:off x="289672" y="4480192"/>
                        <a:ext cx="260350" cy="300038"/>
                      </a:xfrm>
                      <a:prstGeom prst="rect">
                        <a:avLst/>
                      </a:prstGeom>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4198259266"/>
              </p:ext>
            </p:extLst>
          </p:nvPr>
        </p:nvGraphicFramePr>
        <p:xfrm>
          <a:off x="2472485" y="4495767"/>
          <a:ext cx="269875" cy="280988"/>
        </p:xfrm>
        <a:graphic>
          <a:graphicData uri="http://schemas.openxmlformats.org/presentationml/2006/ole">
            <mc:AlternateContent xmlns:mc="http://schemas.openxmlformats.org/markup-compatibility/2006">
              <mc:Choice xmlns:v="urn:schemas-microsoft-com:vml" Requires="v">
                <p:oleObj spid="_x0000_s24604" name="Equation" r:id="rId13" imgW="342720" imgH="355320" progId="Equation.DSMT4">
                  <p:embed/>
                </p:oleObj>
              </mc:Choice>
              <mc:Fallback>
                <p:oleObj name="Equation" r:id="rId13" imgW="342720" imgH="355320" progId="Equation.DSMT4">
                  <p:embed/>
                  <p:pic>
                    <p:nvPicPr>
                      <p:cNvPr id="0" name=""/>
                      <p:cNvPicPr/>
                      <p:nvPr/>
                    </p:nvPicPr>
                    <p:blipFill>
                      <a:blip r:embed="rId14"/>
                      <a:stretch>
                        <a:fillRect/>
                      </a:stretch>
                    </p:blipFill>
                    <p:spPr>
                      <a:xfrm>
                        <a:off x="2472485" y="4495767"/>
                        <a:ext cx="269875" cy="280988"/>
                      </a:xfrm>
                      <a:prstGeom prst="rect">
                        <a:avLst/>
                      </a:prstGeom>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556821601"/>
              </p:ext>
            </p:extLst>
          </p:nvPr>
        </p:nvGraphicFramePr>
        <p:xfrm>
          <a:off x="6499225" y="5640789"/>
          <a:ext cx="400050" cy="218895"/>
        </p:xfrm>
        <a:graphic>
          <a:graphicData uri="http://schemas.openxmlformats.org/presentationml/2006/ole">
            <mc:AlternateContent xmlns:mc="http://schemas.openxmlformats.org/markup-compatibility/2006">
              <mc:Choice xmlns:v="urn:schemas-microsoft-com:vml" Requires="v">
                <p:oleObj spid="_x0000_s24605" name="Equation" r:id="rId15" imgW="672840" imgH="368280" progId="Equation.DSMT4">
                  <p:embed/>
                </p:oleObj>
              </mc:Choice>
              <mc:Fallback>
                <p:oleObj name="Equation" r:id="rId15" imgW="672840" imgH="368280" progId="Equation.DSMT4">
                  <p:embed/>
                  <p:pic>
                    <p:nvPicPr>
                      <p:cNvPr id="0" name=""/>
                      <p:cNvPicPr/>
                      <p:nvPr/>
                    </p:nvPicPr>
                    <p:blipFill>
                      <a:blip r:embed="rId16"/>
                      <a:stretch>
                        <a:fillRect/>
                      </a:stretch>
                    </p:blipFill>
                    <p:spPr>
                      <a:xfrm>
                        <a:off x="6499225" y="5640789"/>
                        <a:ext cx="400050" cy="218895"/>
                      </a:xfrm>
                      <a:prstGeom prst="rect">
                        <a:avLst/>
                      </a:prstGeom>
                    </p:spPr>
                  </p:pic>
                </p:oleObj>
              </mc:Fallback>
            </mc:AlternateContent>
          </a:graphicData>
        </a:graphic>
      </p:graphicFrame>
    </p:spTree>
    <p:extLst>
      <p:ext uri="{BB962C8B-B14F-4D97-AF65-F5344CB8AC3E}">
        <p14:creationId xmlns:p14="http://schemas.microsoft.com/office/powerpoint/2010/main" val="42680121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4322" y="2219380"/>
            <a:ext cx="11670927" cy="4524315"/>
          </a:xfrm>
          <a:prstGeom prst="rect">
            <a:avLst/>
          </a:prstGeom>
        </p:spPr>
        <p:txBody>
          <a:bodyPr wrap="square">
            <a:spAutoFit/>
          </a:bodyPr>
          <a:lstStyle/>
          <a:p>
            <a:pPr algn="just" rtl="1">
              <a:lnSpc>
                <a:spcPct val="200000"/>
              </a:lnSpc>
            </a:pPr>
            <a:r>
              <a:rPr lang="fa-IR" sz="2400" b="1" dirty="0" smtClean="0">
                <a:cs typeface="B Nazanin" panose="00000400000000000000" pitchFamily="2" charset="-78"/>
              </a:rPr>
              <a:t>طول قطر مکعب مستطیل را به کمک قضیه فیثاغورس به دست می آید که با توجه به شکل بالا قطر    از رابطه ی زیر بدست می آید.</a:t>
            </a:r>
          </a:p>
          <a:p>
            <a:pPr algn="just" rtl="1">
              <a:lnSpc>
                <a:spcPct val="200000"/>
              </a:lnSpc>
            </a:pPr>
            <a:r>
              <a:rPr lang="fa-IR" sz="2400" b="1" dirty="0" smtClean="0">
                <a:cs typeface="B Nazanin" panose="00000400000000000000" pitchFamily="2" charset="-78"/>
              </a:rPr>
              <a:t>قطر مکعب: قطر مکعبی به طول یال     برابر است با </a:t>
            </a:r>
          </a:p>
          <a:p>
            <a:pPr algn="just" rtl="1">
              <a:lnSpc>
                <a:spcPct val="200000"/>
              </a:lnSpc>
            </a:pPr>
            <a:r>
              <a:rPr lang="fa-IR" sz="2400" b="1" dirty="0" smtClean="0">
                <a:cs typeface="B Nazanin" panose="00000400000000000000" pitchFamily="2" charset="-78"/>
              </a:rPr>
              <a:t>نکته:</a:t>
            </a:r>
          </a:p>
          <a:p>
            <a:pPr algn="just" rtl="1">
              <a:lnSpc>
                <a:spcPct val="200000"/>
              </a:lnSpc>
            </a:pPr>
            <a:r>
              <a:rPr lang="fa-IR" sz="2400" b="1" dirty="0" smtClean="0">
                <a:cs typeface="B Nazanin" panose="00000400000000000000" pitchFamily="2" charset="-78"/>
              </a:rPr>
              <a:t>برای محاسبه زوایه بین قطر مکعب مستطیل و قطر جانبی از نسبت های مثلثاتی     و برای محاسبه زاویه بین قطر ویال از نسبت های مثلثاتی زاویه       استفاده می کنیم.</a:t>
            </a:r>
            <a:endParaRPr lang="fa-IR" sz="2400" b="1" dirty="0">
              <a:cs typeface="B Nazanin" panose="00000400000000000000" pitchFamily="2" charset="-78"/>
            </a:endParaRPr>
          </a:p>
        </p:txBody>
      </p:sp>
      <p:graphicFrame>
        <p:nvGraphicFramePr>
          <p:cNvPr id="30" name="Object 29"/>
          <p:cNvGraphicFramePr>
            <a:graphicFrameLocks noChangeAspect="1"/>
          </p:cNvGraphicFramePr>
          <p:nvPr>
            <p:extLst>
              <p:ext uri="{D42A27DB-BD31-4B8C-83A1-F6EECF244321}">
                <p14:modId xmlns:p14="http://schemas.microsoft.com/office/powerpoint/2010/main" val="245671609"/>
              </p:ext>
            </p:extLst>
          </p:nvPr>
        </p:nvGraphicFramePr>
        <p:xfrm>
          <a:off x="1619247" y="2610790"/>
          <a:ext cx="158750" cy="219075"/>
        </p:xfrm>
        <a:graphic>
          <a:graphicData uri="http://schemas.openxmlformats.org/presentationml/2006/ole">
            <mc:AlternateContent xmlns:mc="http://schemas.openxmlformats.org/markup-compatibility/2006">
              <mc:Choice xmlns:v="urn:schemas-microsoft-com:vml" Requires="v">
                <p:oleObj spid="_x0000_s25626" name="Equation" r:id="rId3" imgW="266400" imgH="368280" progId="Equation.DSMT4">
                  <p:embed/>
                </p:oleObj>
              </mc:Choice>
              <mc:Fallback>
                <p:oleObj name="Equation" r:id="rId3" imgW="266400" imgH="368280" progId="Equation.DSMT4">
                  <p:embed/>
                  <p:pic>
                    <p:nvPicPr>
                      <p:cNvPr id="0" name=""/>
                      <p:cNvPicPr/>
                      <p:nvPr/>
                    </p:nvPicPr>
                    <p:blipFill>
                      <a:blip r:embed="rId4"/>
                      <a:stretch>
                        <a:fillRect/>
                      </a:stretch>
                    </p:blipFill>
                    <p:spPr>
                      <a:xfrm>
                        <a:off x="1619247" y="2610790"/>
                        <a:ext cx="158750" cy="219075"/>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1723229502"/>
              </p:ext>
            </p:extLst>
          </p:nvPr>
        </p:nvGraphicFramePr>
        <p:xfrm>
          <a:off x="8080372" y="4090983"/>
          <a:ext cx="142875" cy="165100"/>
        </p:xfrm>
        <a:graphic>
          <a:graphicData uri="http://schemas.openxmlformats.org/presentationml/2006/ole">
            <mc:AlternateContent xmlns:mc="http://schemas.openxmlformats.org/markup-compatibility/2006">
              <mc:Choice xmlns:v="urn:schemas-microsoft-com:vml" Requires="v">
                <p:oleObj spid="_x0000_s25627" name="Equation" r:id="rId5" imgW="241200" imgH="279360" progId="Equation.DSMT4">
                  <p:embed/>
                </p:oleObj>
              </mc:Choice>
              <mc:Fallback>
                <p:oleObj name="Equation" r:id="rId5" imgW="241200" imgH="279360" progId="Equation.DSMT4">
                  <p:embed/>
                  <p:pic>
                    <p:nvPicPr>
                      <p:cNvPr id="0" name=""/>
                      <p:cNvPicPr/>
                      <p:nvPr/>
                    </p:nvPicPr>
                    <p:blipFill>
                      <a:blip r:embed="rId6"/>
                      <a:stretch>
                        <a:fillRect/>
                      </a:stretch>
                    </p:blipFill>
                    <p:spPr>
                      <a:xfrm>
                        <a:off x="8080372" y="4090983"/>
                        <a:ext cx="142875" cy="1651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955297601"/>
              </p:ext>
            </p:extLst>
          </p:nvPr>
        </p:nvGraphicFramePr>
        <p:xfrm>
          <a:off x="5108572" y="3817933"/>
          <a:ext cx="1485900" cy="546100"/>
        </p:xfrm>
        <a:graphic>
          <a:graphicData uri="http://schemas.openxmlformats.org/presentationml/2006/ole">
            <mc:AlternateContent xmlns:mc="http://schemas.openxmlformats.org/markup-compatibility/2006">
              <mc:Choice xmlns:v="urn:schemas-microsoft-com:vml" Requires="v">
                <p:oleObj spid="_x0000_s25628" name="Equation" r:id="rId7" imgW="1485720" imgH="545760" progId="Equation.DSMT4">
                  <p:embed/>
                </p:oleObj>
              </mc:Choice>
              <mc:Fallback>
                <p:oleObj name="Equation" r:id="rId7" imgW="1485720" imgH="545760" progId="Equation.DSMT4">
                  <p:embed/>
                  <p:pic>
                    <p:nvPicPr>
                      <p:cNvPr id="0" name=""/>
                      <p:cNvPicPr/>
                      <p:nvPr/>
                    </p:nvPicPr>
                    <p:blipFill>
                      <a:blip r:embed="rId8"/>
                      <a:stretch>
                        <a:fillRect/>
                      </a:stretch>
                    </p:blipFill>
                    <p:spPr>
                      <a:xfrm>
                        <a:off x="5108572" y="3817933"/>
                        <a:ext cx="1485900" cy="54610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507452333"/>
              </p:ext>
            </p:extLst>
          </p:nvPr>
        </p:nvGraphicFramePr>
        <p:xfrm>
          <a:off x="446084" y="3779833"/>
          <a:ext cx="3009900" cy="584200"/>
        </p:xfrm>
        <a:graphic>
          <a:graphicData uri="http://schemas.openxmlformats.org/presentationml/2006/ole">
            <mc:AlternateContent xmlns:mc="http://schemas.openxmlformats.org/markup-compatibility/2006">
              <mc:Choice xmlns:v="urn:schemas-microsoft-com:vml" Requires="v">
                <p:oleObj spid="_x0000_s25629" name="Equation" r:id="rId9" imgW="3009600" imgH="583920" progId="Equation.DSMT4">
                  <p:embed/>
                </p:oleObj>
              </mc:Choice>
              <mc:Fallback>
                <p:oleObj name="Equation" r:id="rId9" imgW="3009600" imgH="583920" progId="Equation.DSMT4">
                  <p:embed/>
                  <p:pic>
                    <p:nvPicPr>
                      <p:cNvPr id="0" name=""/>
                      <p:cNvPicPr/>
                      <p:nvPr/>
                    </p:nvPicPr>
                    <p:blipFill>
                      <a:blip r:embed="rId10"/>
                      <a:stretch>
                        <a:fillRect/>
                      </a:stretch>
                    </p:blipFill>
                    <p:spPr>
                      <a:xfrm>
                        <a:off x="446084" y="3779833"/>
                        <a:ext cx="3009900" cy="5842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816012527"/>
              </p:ext>
            </p:extLst>
          </p:nvPr>
        </p:nvGraphicFramePr>
        <p:xfrm>
          <a:off x="3343271" y="5423538"/>
          <a:ext cx="225425" cy="397177"/>
        </p:xfrm>
        <a:graphic>
          <a:graphicData uri="http://schemas.openxmlformats.org/presentationml/2006/ole">
            <mc:AlternateContent xmlns:mc="http://schemas.openxmlformats.org/markup-compatibility/2006">
              <mc:Choice xmlns:v="urn:schemas-microsoft-com:vml" Requires="v">
                <p:oleObj spid="_x0000_s25630" name="Equation" r:id="rId11" imgW="266400" imgH="469800" progId="Equation.DSMT4">
                  <p:embed/>
                </p:oleObj>
              </mc:Choice>
              <mc:Fallback>
                <p:oleObj name="Equation" r:id="rId11" imgW="266400" imgH="469800" progId="Equation.DSMT4">
                  <p:embed/>
                  <p:pic>
                    <p:nvPicPr>
                      <p:cNvPr id="0" name=""/>
                      <p:cNvPicPr/>
                      <p:nvPr/>
                    </p:nvPicPr>
                    <p:blipFill>
                      <a:blip r:embed="rId12"/>
                      <a:stretch>
                        <a:fillRect/>
                      </a:stretch>
                    </p:blipFill>
                    <p:spPr>
                      <a:xfrm>
                        <a:off x="3343271" y="5423538"/>
                        <a:ext cx="225425" cy="397177"/>
                      </a:xfrm>
                      <a:prstGeom prst="rect">
                        <a:avLst/>
                      </a:prstGeom>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1003200872"/>
              </p:ext>
            </p:extLst>
          </p:nvPr>
        </p:nvGraphicFramePr>
        <p:xfrm>
          <a:off x="8247057" y="6270619"/>
          <a:ext cx="268287" cy="236537"/>
        </p:xfrm>
        <a:graphic>
          <a:graphicData uri="http://schemas.openxmlformats.org/presentationml/2006/ole">
            <mc:AlternateContent xmlns:mc="http://schemas.openxmlformats.org/markup-compatibility/2006">
              <mc:Choice xmlns:v="urn:schemas-microsoft-com:vml" Requires="v">
                <p:oleObj spid="_x0000_s25631" name="Equation" r:id="rId13" imgW="317160" imgH="279360" progId="Equation.DSMT4">
                  <p:embed/>
                </p:oleObj>
              </mc:Choice>
              <mc:Fallback>
                <p:oleObj name="Equation" r:id="rId13" imgW="317160" imgH="279360" progId="Equation.DSMT4">
                  <p:embed/>
                  <p:pic>
                    <p:nvPicPr>
                      <p:cNvPr id="0" name=""/>
                      <p:cNvPicPr/>
                      <p:nvPr/>
                    </p:nvPicPr>
                    <p:blipFill>
                      <a:blip r:embed="rId14"/>
                      <a:stretch>
                        <a:fillRect/>
                      </a:stretch>
                    </p:blipFill>
                    <p:spPr>
                      <a:xfrm>
                        <a:off x="8247057" y="6270619"/>
                        <a:ext cx="268287" cy="236537"/>
                      </a:xfrm>
                      <a:prstGeom prst="rect">
                        <a:avLst/>
                      </a:prstGeom>
                    </p:spPr>
                  </p:pic>
                </p:oleObj>
              </mc:Fallback>
            </mc:AlternateContent>
          </a:graphicData>
        </a:graphic>
      </p:graphicFrame>
    </p:spTree>
    <p:extLst>
      <p:ext uri="{BB962C8B-B14F-4D97-AF65-F5344CB8AC3E}">
        <p14:creationId xmlns:p14="http://schemas.microsoft.com/office/powerpoint/2010/main" val="42375901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2729" y="1976497"/>
            <a:ext cx="11869271" cy="1815882"/>
          </a:xfrm>
          <a:prstGeom prst="rect">
            <a:avLst/>
          </a:prstGeom>
        </p:spPr>
        <p:txBody>
          <a:bodyPr wrap="square">
            <a:spAutoFit/>
          </a:bodyPr>
          <a:lstStyle/>
          <a:p>
            <a:pPr algn="just" rtl="1">
              <a:lnSpc>
                <a:spcPct val="200000"/>
              </a:lnSpc>
            </a:pPr>
            <a:r>
              <a:rPr lang="fa-IR" sz="2800" b="1" dirty="0" smtClean="0">
                <a:solidFill>
                  <a:srgbClr val="FF0000"/>
                </a:solidFill>
                <a:cs typeface="B Nazanin" panose="00000400000000000000" pitchFamily="2" charset="-78"/>
              </a:rPr>
              <a:t>مثال:</a:t>
            </a:r>
          </a:p>
          <a:p>
            <a:pPr algn="just" rtl="1">
              <a:lnSpc>
                <a:spcPct val="200000"/>
              </a:lnSpc>
            </a:pPr>
            <a:r>
              <a:rPr lang="fa-IR" sz="2800" b="1" dirty="0" smtClean="0">
                <a:cs typeface="B Nazanin" panose="00000400000000000000" pitchFamily="2" charset="-78"/>
              </a:rPr>
              <a:t>طول قطر مکعب مستطیل روبه رو برابر 7 است اندازه حجم این مکعب را به دست آورید.</a:t>
            </a:r>
            <a:endParaRPr lang="fa-IR" sz="2800" b="1" dirty="0">
              <a:cs typeface="B Nazanin" panose="00000400000000000000" pitchFamily="2" charset="-78"/>
            </a:endParaRPr>
          </a:p>
        </p:txBody>
      </p:sp>
      <p:sp>
        <p:nvSpPr>
          <p:cNvPr id="3" name="Cube 2"/>
          <p:cNvSpPr/>
          <p:nvPr/>
        </p:nvSpPr>
        <p:spPr>
          <a:xfrm>
            <a:off x="1000125" y="4171950"/>
            <a:ext cx="1885950" cy="1014413"/>
          </a:xfrm>
          <a:prstGeom prst="cub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3555172462"/>
              </p:ext>
            </p:extLst>
          </p:nvPr>
        </p:nvGraphicFramePr>
        <p:xfrm>
          <a:off x="903287" y="4075112"/>
          <a:ext cx="193675" cy="193675"/>
        </p:xfrm>
        <a:graphic>
          <a:graphicData uri="http://schemas.openxmlformats.org/presentationml/2006/ole">
            <mc:AlternateContent xmlns:mc="http://schemas.openxmlformats.org/markup-compatibility/2006">
              <mc:Choice xmlns:v="urn:schemas-microsoft-com:vml" Requires="v">
                <p:oleObj spid="_x0000_s26669" name="Equation" r:id="rId3" imgW="253800" imgH="253800" progId="Equation.DSMT4">
                  <p:embed/>
                </p:oleObj>
              </mc:Choice>
              <mc:Fallback>
                <p:oleObj name="Equation" r:id="rId3" imgW="253800" imgH="253800" progId="Equation.DSMT4">
                  <p:embed/>
                  <p:pic>
                    <p:nvPicPr>
                      <p:cNvPr id="0" name=""/>
                      <p:cNvPicPr/>
                      <p:nvPr/>
                    </p:nvPicPr>
                    <p:blipFill>
                      <a:blip r:embed="rId4"/>
                      <a:stretch>
                        <a:fillRect/>
                      </a:stretch>
                    </p:blipFill>
                    <p:spPr>
                      <a:xfrm>
                        <a:off x="903287" y="4075112"/>
                        <a:ext cx="193675" cy="193675"/>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697176914"/>
              </p:ext>
            </p:extLst>
          </p:nvPr>
        </p:nvGraphicFramePr>
        <p:xfrm>
          <a:off x="312737" y="4679156"/>
          <a:ext cx="590550" cy="261938"/>
        </p:xfrm>
        <a:graphic>
          <a:graphicData uri="http://schemas.openxmlformats.org/presentationml/2006/ole">
            <mc:AlternateContent xmlns:mc="http://schemas.openxmlformats.org/markup-compatibility/2006">
              <mc:Choice xmlns:v="urn:schemas-microsoft-com:vml" Requires="v">
                <p:oleObj spid="_x0000_s26670" name="Equation" r:id="rId5" imgW="774360" imgH="342720" progId="Equation.DSMT4">
                  <p:embed/>
                </p:oleObj>
              </mc:Choice>
              <mc:Fallback>
                <p:oleObj name="Equation" r:id="rId5" imgW="774360" imgH="342720" progId="Equation.DSMT4">
                  <p:embed/>
                  <p:pic>
                    <p:nvPicPr>
                      <p:cNvPr id="0" name=""/>
                      <p:cNvPicPr/>
                      <p:nvPr/>
                    </p:nvPicPr>
                    <p:blipFill>
                      <a:blip r:embed="rId6"/>
                      <a:stretch>
                        <a:fillRect/>
                      </a:stretch>
                    </p:blipFill>
                    <p:spPr>
                      <a:xfrm>
                        <a:off x="312737" y="4679156"/>
                        <a:ext cx="590550" cy="261938"/>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998613301"/>
              </p:ext>
            </p:extLst>
          </p:nvPr>
        </p:nvGraphicFramePr>
        <p:xfrm>
          <a:off x="1599406" y="4206356"/>
          <a:ext cx="500857" cy="198955"/>
        </p:xfrm>
        <a:graphic>
          <a:graphicData uri="http://schemas.openxmlformats.org/presentationml/2006/ole">
            <mc:AlternateContent xmlns:mc="http://schemas.openxmlformats.org/markup-compatibility/2006">
              <mc:Choice xmlns:v="urn:schemas-microsoft-com:vml" Requires="v">
                <p:oleObj spid="_x0000_s26671" name="Equation" r:id="rId7" imgW="901440" imgH="355320" progId="Equation.DSMT4">
                  <p:embed/>
                </p:oleObj>
              </mc:Choice>
              <mc:Fallback>
                <p:oleObj name="Equation" r:id="rId7" imgW="901440" imgH="355320" progId="Equation.DSMT4">
                  <p:embed/>
                  <p:pic>
                    <p:nvPicPr>
                      <p:cNvPr id="0" name=""/>
                      <p:cNvPicPr/>
                      <p:nvPr/>
                    </p:nvPicPr>
                    <p:blipFill>
                      <a:blip r:embed="rId8"/>
                      <a:stretch>
                        <a:fillRect/>
                      </a:stretch>
                    </p:blipFill>
                    <p:spPr>
                      <a:xfrm>
                        <a:off x="1599406" y="4206356"/>
                        <a:ext cx="500857" cy="198955"/>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996599046"/>
              </p:ext>
            </p:extLst>
          </p:nvPr>
        </p:nvGraphicFramePr>
        <p:xfrm>
          <a:off x="3794125" y="3980410"/>
          <a:ext cx="6364288" cy="510714"/>
        </p:xfrm>
        <a:graphic>
          <a:graphicData uri="http://schemas.openxmlformats.org/presentationml/2006/ole">
            <mc:AlternateContent xmlns:mc="http://schemas.openxmlformats.org/markup-compatibility/2006">
              <mc:Choice xmlns:v="urn:schemas-microsoft-com:vml" Requires="v">
                <p:oleObj spid="_x0000_s26672" name="Equation" r:id="rId9" imgW="8229600" imgH="660240" progId="Equation.DSMT4">
                  <p:embed/>
                </p:oleObj>
              </mc:Choice>
              <mc:Fallback>
                <p:oleObj name="Equation" r:id="rId9" imgW="8229600" imgH="660240" progId="Equation.DSMT4">
                  <p:embed/>
                  <p:pic>
                    <p:nvPicPr>
                      <p:cNvPr id="0" name=""/>
                      <p:cNvPicPr/>
                      <p:nvPr/>
                    </p:nvPicPr>
                    <p:blipFill>
                      <a:blip r:embed="rId10"/>
                      <a:stretch>
                        <a:fillRect/>
                      </a:stretch>
                    </p:blipFill>
                    <p:spPr>
                      <a:xfrm>
                        <a:off x="3794125" y="3980410"/>
                        <a:ext cx="6364288" cy="510714"/>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951055751"/>
              </p:ext>
            </p:extLst>
          </p:nvPr>
        </p:nvGraphicFramePr>
        <p:xfrm>
          <a:off x="4351337" y="4636293"/>
          <a:ext cx="4792663" cy="404714"/>
        </p:xfrm>
        <a:graphic>
          <a:graphicData uri="http://schemas.openxmlformats.org/presentationml/2006/ole">
            <mc:AlternateContent xmlns:mc="http://schemas.openxmlformats.org/markup-compatibility/2006">
              <mc:Choice xmlns:v="urn:schemas-microsoft-com:vml" Requires="v">
                <p:oleObj spid="_x0000_s26673" name="Equation" r:id="rId11" imgW="5715000" imgH="482400" progId="Equation.DSMT4">
                  <p:embed/>
                </p:oleObj>
              </mc:Choice>
              <mc:Fallback>
                <p:oleObj name="Equation" r:id="rId11" imgW="5715000" imgH="482400" progId="Equation.DSMT4">
                  <p:embed/>
                  <p:pic>
                    <p:nvPicPr>
                      <p:cNvPr id="0" name=""/>
                      <p:cNvPicPr/>
                      <p:nvPr/>
                    </p:nvPicPr>
                    <p:blipFill>
                      <a:blip r:embed="rId12"/>
                      <a:stretch>
                        <a:fillRect/>
                      </a:stretch>
                    </p:blipFill>
                    <p:spPr>
                      <a:xfrm>
                        <a:off x="4351337" y="4636293"/>
                        <a:ext cx="4792663" cy="404714"/>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3668902747"/>
              </p:ext>
            </p:extLst>
          </p:nvPr>
        </p:nvGraphicFramePr>
        <p:xfrm>
          <a:off x="4351337" y="5186176"/>
          <a:ext cx="2460625" cy="404813"/>
        </p:xfrm>
        <a:graphic>
          <a:graphicData uri="http://schemas.openxmlformats.org/presentationml/2006/ole">
            <mc:AlternateContent xmlns:mc="http://schemas.openxmlformats.org/markup-compatibility/2006">
              <mc:Choice xmlns:v="urn:schemas-microsoft-com:vml" Requires="v">
                <p:oleObj spid="_x0000_s26674" name="Equation" r:id="rId13" imgW="2933640" imgH="482400" progId="Equation.DSMT4">
                  <p:embed/>
                </p:oleObj>
              </mc:Choice>
              <mc:Fallback>
                <p:oleObj name="Equation" r:id="rId13" imgW="2933640" imgH="482400" progId="Equation.DSMT4">
                  <p:embed/>
                  <p:pic>
                    <p:nvPicPr>
                      <p:cNvPr id="0" name=""/>
                      <p:cNvPicPr/>
                      <p:nvPr/>
                    </p:nvPicPr>
                    <p:blipFill>
                      <a:blip r:embed="rId14"/>
                      <a:stretch>
                        <a:fillRect/>
                      </a:stretch>
                    </p:blipFill>
                    <p:spPr>
                      <a:xfrm>
                        <a:off x="4351337" y="5186176"/>
                        <a:ext cx="2460625" cy="404813"/>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706496773"/>
              </p:ext>
            </p:extLst>
          </p:nvPr>
        </p:nvGraphicFramePr>
        <p:xfrm>
          <a:off x="6988967" y="5274005"/>
          <a:ext cx="2576513" cy="316984"/>
        </p:xfrm>
        <a:graphic>
          <a:graphicData uri="http://schemas.openxmlformats.org/presentationml/2006/ole">
            <mc:AlternateContent xmlns:mc="http://schemas.openxmlformats.org/markup-compatibility/2006">
              <mc:Choice xmlns:v="urn:schemas-microsoft-com:vml" Requires="v">
                <p:oleObj spid="_x0000_s26675" name="Equation" r:id="rId15" imgW="4025880" imgH="495000" progId="Equation.DSMT4">
                  <p:embed/>
                </p:oleObj>
              </mc:Choice>
              <mc:Fallback>
                <p:oleObj name="Equation" r:id="rId15" imgW="4025880" imgH="495000" progId="Equation.DSMT4">
                  <p:embed/>
                  <p:pic>
                    <p:nvPicPr>
                      <p:cNvPr id="0" name=""/>
                      <p:cNvPicPr/>
                      <p:nvPr/>
                    </p:nvPicPr>
                    <p:blipFill>
                      <a:blip r:embed="rId16"/>
                      <a:stretch>
                        <a:fillRect/>
                      </a:stretch>
                    </p:blipFill>
                    <p:spPr>
                      <a:xfrm>
                        <a:off x="6988967" y="5274005"/>
                        <a:ext cx="2576513" cy="316984"/>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3461685655"/>
              </p:ext>
            </p:extLst>
          </p:nvPr>
        </p:nvGraphicFramePr>
        <p:xfrm>
          <a:off x="4223542" y="5736158"/>
          <a:ext cx="2716213" cy="735081"/>
        </p:xfrm>
        <a:graphic>
          <a:graphicData uri="http://schemas.openxmlformats.org/presentationml/2006/ole">
            <mc:AlternateContent xmlns:mc="http://schemas.openxmlformats.org/markup-compatibility/2006">
              <mc:Choice xmlns:v="urn:schemas-microsoft-com:vml" Requires="v">
                <p:oleObj spid="_x0000_s26676" name="Equation" r:id="rId17" imgW="3848040" imgH="1041120" progId="Equation.DSMT4">
                  <p:embed/>
                </p:oleObj>
              </mc:Choice>
              <mc:Fallback>
                <p:oleObj name="Equation" r:id="rId17" imgW="3848040" imgH="1041120" progId="Equation.DSMT4">
                  <p:embed/>
                  <p:pic>
                    <p:nvPicPr>
                      <p:cNvPr id="0" name=""/>
                      <p:cNvPicPr/>
                      <p:nvPr/>
                    </p:nvPicPr>
                    <p:blipFill>
                      <a:blip r:embed="rId18"/>
                      <a:stretch>
                        <a:fillRect/>
                      </a:stretch>
                    </p:blipFill>
                    <p:spPr>
                      <a:xfrm>
                        <a:off x="4223542" y="5736158"/>
                        <a:ext cx="2716213" cy="735081"/>
                      </a:xfrm>
                      <a:prstGeom prst="rect">
                        <a:avLst/>
                      </a:prstGeom>
                    </p:spPr>
                  </p:pic>
                </p:oleObj>
              </mc:Fallback>
            </mc:AlternateContent>
          </a:graphicData>
        </a:graphic>
      </p:graphicFrame>
      <p:cxnSp>
        <p:nvCxnSpPr>
          <p:cNvPr id="17" name="Straight Arrow Connector 16"/>
          <p:cNvCxnSpPr/>
          <p:nvPr/>
        </p:nvCxnSpPr>
        <p:spPr>
          <a:xfrm flipV="1">
            <a:off x="7115175" y="5857875"/>
            <a:ext cx="814388" cy="1857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7115175" y="6103698"/>
            <a:ext cx="714375" cy="2701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21" name="Object 20"/>
          <p:cNvGraphicFramePr>
            <a:graphicFrameLocks noChangeAspect="1"/>
          </p:cNvGraphicFramePr>
          <p:nvPr>
            <p:extLst>
              <p:ext uri="{D42A27DB-BD31-4B8C-83A1-F6EECF244321}">
                <p14:modId xmlns:p14="http://schemas.microsoft.com/office/powerpoint/2010/main" val="2696124810"/>
              </p:ext>
            </p:extLst>
          </p:nvPr>
        </p:nvGraphicFramePr>
        <p:xfrm>
          <a:off x="8104983" y="5597706"/>
          <a:ext cx="388146" cy="578690"/>
        </p:xfrm>
        <a:graphic>
          <a:graphicData uri="http://schemas.openxmlformats.org/presentationml/2006/ole">
            <mc:AlternateContent xmlns:mc="http://schemas.openxmlformats.org/markup-compatibility/2006">
              <mc:Choice xmlns:v="urn:schemas-microsoft-com:vml" Requires="v">
                <p:oleObj spid="_x0000_s26677" name="Equation" r:id="rId19" imgW="698400" imgH="1041120" progId="Equation.DSMT4">
                  <p:embed/>
                </p:oleObj>
              </mc:Choice>
              <mc:Fallback>
                <p:oleObj name="Equation" r:id="rId19" imgW="698400" imgH="1041120" progId="Equation.DSMT4">
                  <p:embed/>
                  <p:pic>
                    <p:nvPicPr>
                      <p:cNvPr id="0" name=""/>
                      <p:cNvPicPr/>
                      <p:nvPr/>
                    </p:nvPicPr>
                    <p:blipFill>
                      <a:blip r:embed="rId20"/>
                      <a:stretch>
                        <a:fillRect/>
                      </a:stretch>
                    </p:blipFill>
                    <p:spPr>
                      <a:xfrm>
                        <a:off x="8104983" y="5597706"/>
                        <a:ext cx="388146" cy="578690"/>
                      </a:xfrm>
                      <a:prstGeom prst="rect">
                        <a:avLst/>
                      </a:prstGeom>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4192999365"/>
              </p:ext>
            </p:extLst>
          </p:nvPr>
        </p:nvGraphicFramePr>
        <p:xfrm>
          <a:off x="8012905" y="6176396"/>
          <a:ext cx="1552575" cy="598814"/>
        </p:xfrm>
        <a:graphic>
          <a:graphicData uri="http://schemas.openxmlformats.org/presentationml/2006/ole">
            <mc:AlternateContent xmlns:mc="http://schemas.openxmlformats.org/markup-compatibility/2006">
              <mc:Choice xmlns:v="urn:schemas-microsoft-com:vml" Requires="v">
                <p:oleObj spid="_x0000_s26678" name="Equation" r:id="rId21" imgW="2705040" imgH="1041120" progId="Equation.DSMT4">
                  <p:embed/>
                </p:oleObj>
              </mc:Choice>
              <mc:Fallback>
                <p:oleObj name="Equation" r:id="rId21" imgW="2705040" imgH="1041120" progId="Equation.DSMT4">
                  <p:embed/>
                  <p:pic>
                    <p:nvPicPr>
                      <p:cNvPr id="0" name=""/>
                      <p:cNvPicPr/>
                      <p:nvPr/>
                    </p:nvPicPr>
                    <p:blipFill>
                      <a:blip r:embed="rId22"/>
                      <a:stretch>
                        <a:fillRect/>
                      </a:stretch>
                    </p:blipFill>
                    <p:spPr>
                      <a:xfrm>
                        <a:off x="8012905" y="6176396"/>
                        <a:ext cx="1552575" cy="598814"/>
                      </a:xfrm>
                      <a:prstGeom prst="rect">
                        <a:avLst/>
                      </a:prstGeom>
                    </p:spPr>
                  </p:pic>
                </p:oleObj>
              </mc:Fallback>
            </mc:AlternateContent>
          </a:graphicData>
        </a:graphic>
      </p:graphicFrame>
      <p:sp>
        <p:nvSpPr>
          <p:cNvPr id="22" name="TextBox 21"/>
          <p:cNvSpPr txBox="1"/>
          <p:nvPr/>
        </p:nvSpPr>
        <p:spPr>
          <a:xfrm>
            <a:off x="8493917" y="5584588"/>
            <a:ext cx="1071563" cy="369332"/>
          </a:xfrm>
          <a:prstGeom prst="rect">
            <a:avLst/>
          </a:prstGeom>
          <a:noFill/>
        </p:spPr>
        <p:txBody>
          <a:bodyPr wrap="square" rtlCol="0">
            <a:spAutoFit/>
          </a:bodyPr>
          <a:lstStyle/>
          <a:p>
            <a:r>
              <a:rPr lang="fa-IR" b="1" dirty="0" smtClean="0">
                <a:solidFill>
                  <a:srgbClr val="FF0000"/>
                </a:solidFill>
              </a:rPr>
              <a:t>غ ق ق</a:t>
            </a:r>
            <a:endParaRPr lang="en-US" b="1" dirty="0">
              <a:solidFill>
                <a:srgbClr val="FF0000"/>
              </a:solidFill>
            </a:endParaRPr>
          </a:p>
        </p:txBody>
      </p:sp>
      <p:graphicFrame>
        <p:nvGraphicFramePr>
          <p:cNvPr id="24" name="Object 23"/>
          <p:cNvGraphicFramePr>
            <a:graphicFrameLocks noChangeAspect="1"/>
          </p:cNvGraphicFramePr>
          <p:nvPr>
            <p:extLst>
              <p:ext uri="{D42A27DB-BD31-4B8C-83A1-F6EECF244321}">
                <p14:modId xmlns:p14="http://schemas.microsoft.com/office/powerpoint/2010/main" val="1322779791"/>
              </p:ext>
            </p:extLst>
          </p:nvPr>
        </p:nvGraphicFramePr>
        <p:xfrm>
          <a:off x="438944" y="1809217"/>
          <a:ext cx="7083425" cy="408502"/>
        </p:xfrm>
        <a:graphic>
          <a:graphicData uri="http://schemas.openxmlformats.org/presentationml/2006/ole">
            <mc:AlternateContent xmlns:mc="http://schemas.openxmlformats.org/markup-compatibility/2006">
              <mc:Choice xmlns:v="urn:schemas-microsoft-com:vml" Requires="v">
                <p:oleObj spid="_x0000_s26679" name="Equation" r:id="rId23" imgW="11010600" imgH="634680" progId="Equation.DSMT4">
                  <p:embed/>
                </p:oleObj>
              </mc:Choice>
              <mc:Fallback>
                <p:oleObj name="Equation" r:id="rId23" imgW="11010600" imgH="634680" progId="Equation.DSMT4">
                  <p:embed/>
                  <p:pic>
                    <p:nvPicPr>
                      <p:cNvPr id="0" name=""/>
                      <p:cNvPicPr/>
                      <p:nvPr/>
                    </p:nvPicPr>
                    <p:blipFill>
                      <a:blip r:embed="rId24"/>
                      <a:stretch>
                        <a:fillRect/>
                      </a:stretch>
                    </p:blipFill>
                    <p:spPr>
                      <a:xfrm>
                        <a:off x="438944" y="1809217"/>
                        <a:ext cx="7083425" cy="408502"/>
                      </a:xfrm>
                      <a:prstGeom prst="rect">
                        <a:avLst/>
                      </a:prstGeom>
                    </p:spPr>
                  </p:pic>
                </p:oleObj>
              </mc:Fallback>
            </mc:AlternateContent>
          </a:graphicData>
        </a:graphic>
      </p:graphicFrame>
    </p:spTree>
    <p:extLst>
      <p:ext uri="{BB962C8B-B14F-4D97-AF65-F5344CB8AC3E}">
        <p14:creationId xmlns:p14="http://schemas.microsoft.com/office/powerpoint/2010/main" val="362748694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969</TotalTime>
  <Words>430</Words>
  <Application>Microsoft Office PowerPoint</Application>
  <PresentationFormat>Widescreen</PresentationFormat>
  <Paragraphs>46</Paragraphs>
  <Slides>12</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20" baseType="lpstr">
      <vt:lpstr>Arial</vt:lpstr>
      <vt:lpstr>B Nazanin</vt:lpstr>
      <vt:lpstr>B Titr</vt:lpstr>
      <vt:lpstr>Calibri</vt:lpstr>
      <vt:lpstr>Calibri Light</vt:lpstr>
      <vt:lpstr>Times New Roman</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Alireza Golestan</dc:creator>
  <cp:lastModifiedBy>Alireza Golestan</cp:lastModifiedBy>
  <cp:revision>141</cp:revision>
  <dcterms:created xsi:type="dcterms:W3CDTF">2015-07-06T05:06:21Z</dcterms:created>
  <dcterms:modified xsi:type="dcterms:W3CDTF">2015-12-30T05:36:07Z</dcterms:modified>
</cp:coreProperties>
</file>