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313" r:id="rId3"/>
    <p:sldId id="314" r:id="rId4"/>
    <p:sldId id="315" r:id="rId5"/>
    <p:sldId id="316" r:id="rId6"/>
    <p:sldId id="284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26" autoAdjust="0"/>
    <p:restoredTop sz="94660"/>
  </p:normalViewPr>
  <p:slideViewPr>
    <p:cSldViewPr snapToGrid="0">
      <p:cViewPr varScale="1">
        <p:scale>
          <a:sx n="71" d="100"/>
          <a:sy n="71" d="100"/>
        </p:scale>
        <p:origin x="80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336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438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265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268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916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758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737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851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097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842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091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856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223032" y="5082175"/>
            <a:ext cx="6233375" cy="102335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indent="-1905" algn="ctr" rtl="1">
              <a:lnSpc>
                <a:spcPct val="150000"/>
              </a:lnSpc>
            </a:pPr>
            <a:r>
              <a:rPr lang="fa-IR" sz="44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مدرس : زهرا رجبی</a:t>
            </a:r>
            <a:endParaRPr lang="en-US" sz="4400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043953" y="1085367"/>
            <a:ext cx="859153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905" algn="ctr" rtl="1">
              <a:lnSpc>
                <a:spcPct val="200000"/>
              </a:lnSpc>
            </a:pPr>
            <a:r>
              <a:rPr lang="fa-IR" sz="60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عربی دوم دبیرستان</a:t>
            </a:r>
          </a:p>
          <a:p>
            <a:pPr indent="-1905" algn="ctr" rtl="1">
              <a:lnSpc>
                <a:spcPct val="200000"/>
              </a:lnSpc>
            </a:pPr>
            <a:r>
              <a:rPr lang="fa-IR" sz="48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درس  </a:t>
            </a:r>
            <a:r>
              <a:rPr lang="fa-IR" sz="48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دهم</a:t>
            </a:r>
            <a:endParaRPr lang="en-US" sz="4800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1580390"/>
              </p:ext>
            </p:extLst>
          </p:nvPr>
        </p:nvGraphicFramePr>
        <p:xfrm>
          <a:off x="4394200" y="2362200"/>
          <a:ext cx="914400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5" name="Equation" r:id="rId3" imgW="914400" imgH="272160" progId="Equation.DSMT4">
                  <p:embed/>
                </p:oleObj>
              </mc:Choice>
              <mc:Fallback>
                <p:oleObj name="Equation" r:id="rId3" imgW="914400" imgH="272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94200" y="2362200"/>
                        <a:ext cx="914400" cy="271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2845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990165" y="2407023"/>
            <a:ext cx="86868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403412" y="2568388"/>
            <a:ext cx="11490511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500" b="1" dirty="0" smtClean="0">
                <a:cs typeface="B Nazanin" panose="00000400000000000000" pitchFamily="2" charset="-78"/>
              </a:rPr>
              <a:t>ب: حروف مشبهه بالفعل</a:t>
            </a:r>
          </a:p>
          <a:p>
            <a:pPr algn="r">
              <a:lnSpc>
                <a:spcPct val="150000"/>
              </a:lnSpc>
            </a:pPr>
            <a:r>
              <a:rPr lang="fa-IR" sz="2500" b="1" dirty="0" smtClean="0">
                <a:cs typeface="B Nazanin" panose="00000400000000000000" pitchFamily="2" charset="-78"/>
              </a:rPr>
              <a:t>حروف مشبهه بالفعل عبارتند از :</a:t>
            </a:r>
          </a:p>
          <a:p>
            <a:pPr algn="r">
              <a:lnSpc>
                <a:spcPct val="150000"/>
              </a:lnSpc>
            </a:pPr>
            <a:r>
              <a:rPr lang="fa-IR" sz="2500" b="1" dirty="0" smtClean="0">
                <a:cs typeface="B Nazanin" panose="00000400000000000000" pitchFamily="2" charset="-78"/>
              </a:rPr>
              <a:t>انَّ ( همانا ، بدرستی )- اَنَّ ( که ، این که) - کَاَنَّ  ( گویا ، مثل این که )  -  لَیتَ (  ای کاش )  - لَکن (  امّا ، ولی )  -   لعَّل ( شاید ، امید است )</a:t>
            </a:r>
          </a:p>
          <a:p>
            <a:pPr algn="r">
              <a:lnSpc>
                <a:spcPct val="150000"/>
              </a:lnSpc>
            </a:pPr>
            <a:r>
              <a:rPr lang="fa-IR" sz="2500" b="1" dirty="0" smtClean="0">
                <a:cs typeface="B Nazanin" panose="00000400000000000000" pitchFamily="2" charset="-78"/>
              </a:rPr>
              <a:t>پس حروف مشبهه بالفعل نیز مانند افعال ناقصه بر سر مبتدا و خبر ظاهر می شوند و مبتدا را به عنوان ( اسم) خود، منصوب و خبر ر به عنوان (خبر ) خود مرفوع می کند</a:t>
            </a:r>
            <a:endParaRPr lang="fa-IR" sz="2500" b="1" dirty="0" smtClean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784353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990165" y="2407023"/>
            <a:ext cx="86868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403412" y="2568388"/>
            <a:ext cx="11490511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500" b="1" dirty="0" smtClean="0">
                <a:cs typeface="B Nazanin" panose="00000400000000000000" pitchFamily="2" charset="-78"/>
              </a:rPr>
              <a:t>(لیت .............. باحکام القرآن ! ) عین الخطا للفراغ:</a:t>
            </a:r>
          </a:p>
          <a:p>
            <a:pPr algn="r">
              <a:lnSpc>
                <a:spcPct val="150000"/>
              </a:lnSpc>
            </a:pPr>
            <a:r>
              <a:rPr lang="fa-IR" sz="2500" b="1" dirty="0" smtClean="0">
                <a:cs typeface="B Nazanin" panose="00000400000000000000" pitchFamily="2" charset="-78"/>
              </a:rPr>
              <a:t>1) المسلمون ، متمسکین                                                 2) کَ  ، متمسکَّ</a:t>
            </a:r>
          </a:p>
          <a:p>
            <a:pPr algn="r">
              <a:lnSpc>
                <a:spcPct val="150000"/>
              </a:lnSpc>
            </a:pPr>
            <a:r>
              <a:rPr lang="fa-IR" sz="2500" b="1" dirty="0" smtClean="0">
                <a:cs typeface="B Nazanin" panose="00000400000000000000" pitchFamily="2" charset="-78"/>
              </a:rPr>
              <a:t>3) ها  ، متمسکهُ                                                               4) المسلمین  ، متمسکون</a:t>
            </a:r>
          </a:p>
          <a:p>
            <a:pPr algn="r">
              <a:lnSpc>
                <a:spcPct val="150000"/>
              </a:lnSpc>
            </a:pPr>
            <a:endParaRPr lang="fa-IR" sz="2500" b="1" dirty="0">
              <a:cs typeface="B Nazanin" panose="00000400000000000000" pitchFamily="2" charset="-78"/>
            </a:endParaRPr>
          </a:p>
          <a:p>
            <a:pPr algn="r">
              <a:lnSpc>
                <a:spcPct val="150000"/>
              </a:lnSpc>
            </a:pPr>
            <a:r>
              <a:rPr lang="fa-IR" sz="2500" b="1" dirty="0" smtClean="0">
                <a:cs typeface="B Nazanin" panose="00000400000000000000" pitchFamily="2" charset="-78"/>
              </a:rPr>
              <a:t>گززینه 1 : ( المسلمون ) چون اسم ( لیت) است باید منصوب باشد و ( متمسکین ) چون خبر است باید مرفوع باشد . اما در بقیه گزینه ها اسم و خبر با اعراب درستی آمده اند</a:t>
            </a:r>
            <a:endParaRPr lang="fa-IR" sz="2500" b="1" dirty="0" smtClean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918832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990165" y="2407023"/>
            <a:ext cx="86868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89964" y="1694329"/>
            <a:ext cx="11490511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5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اسم و خبر حروف مشبهه بالفعل</a:t>
            </a:r>
          </a:p>
          <a:p>
            <a:pPr algn="ctr">
              <a:lnSpc>
                <a:spcPct val="150000"/>
              </a:lnSpc>
            </a:pPr>
            <a:r>
              <a:rPr lang="fa-IR" sz="25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</a:p>
          <a:p>
            <a:pPr algn="r">
              <a:lnSpc>
                <a:spcPct val="150000"/>
              </a:lnSpc>
            </a:pPr>
            <a:r>
              <a:rPr lang="fa-IR" sz="2500" b="1" dirty="0" smtClean="0">
                <a:cs typeface="B Nazanin" panose="00000400000000000000" pitchFamily="2" charset="-78"/>
              </a:rPr>
              <a:t>الف : اسم حروف مشبهه بالفعل :</a:t>
            </a:r>
          </a:p>
          <a:p>
            <a:pPr algn="r">
              <a:lnSpc>
                <a:spcPct val="150000"/>
              </a:lnSpc>
            </a:pPr>
            <a:r>
              <a:rPr lang="fa-IR" sz="2500" b="1" dirty="0" smtClean="0">
                <a:cs typeface="B Nazanin" panose="00000400000000000000" pitchFamily="2" charset="-78"/>
              </a:rPr>
              <a:t>اسم حروف مشبهه بالفعل همواره به یکی از دو شکل زیر ظاهر می شود :</a:t>
            </a:r>
          </a:p>
          <a:p>
            <a:pPr algn="r">
              <a:lnSpc>
                <a:spcPct val="150000"/>
              </a:lnSpc>
            </a:pPr>
            <a:r>
              <a:rPr lang="fa-IR" sz="2500" b="1" dirty="0" smtClean="0">
                <a:cs typeface="B Nazanin" panose="00000400000000000000" pitchFamily="2" charset="-78"/>
              </a:rPr>
              <a:t>1- اسم ظاهر : انَّ العالم محبوب عند الناس اِنَّ العالم محبوب عند الناس ان ربَّک علامُ الغیوب</a:t>
            </a:r>
          </a:p>
          <a:p>
            <a:pPr algn="r">
              <a:lnSpc>
                <a:spcPct val="150000"/>
              </a:lnSpc>
            </a:pPr>
            <a:r>
              <a:rPr lang="fa-IR" sz="2500" b="1" dirty="0" smtClean="0">
                <a:cs typeface="B Nazanin" panose="00000400000000000000" pitchFamily="2" charset="-78"/>
              </a:rPr>
              <a:t>2- ضمیر متصل : انهُ عالم اِنکما نشیطان</a:t>
            </a:r>
          </a:p>
        </p:txBody>
      </p:sp>
    </p:spTree>
    <p:extLst>
      <p:ext uri="{BB962C8B-B14F-4D97-AF65-F5344CB8AC3E}">
        <p14:creationId xmlns:p14="http://schemas.microsoft.com/office/powerpoint/2010/main" val="2541390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990165" y="2407023"/>
            <a:ext cx="86868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403412" y="2568388"/>
            <a:ext cx="11490511" cy="4131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500" b="1" dirty="0" smtClean="0">
                <a:cs typeface="B Nazanin" panose="00000400000000000000" pitchFamily="2" charset="-78"/>
              </a:rPr>
              <a:t>ب : خبر حروف مشبهه بالفعل :</a:t>
            </a:r>
          </a:p>
          <a:p>
            <a:pPr algn="r">
              <a:lnSpc>
                <a:spcPct val="150000"/>
              </a:lnSpc>
            </a:pPr>
            <a:r>
              <a:rPr lang="fa-IR" sz="2500" b="1" dirty="0" smtClean="0">
                <a:cs typeface="B Nazanin" panose="00000400000000000000" pitchFamily="2" charset="-78"/>
              </a:rPr>
              <a:t>خبر حروف مشبهه بالفعل مانند خبر مبتدا و خبر افعال ناقصه بر سه قسم است :</a:t>
            </a:r>
          </a:p>
          <a:p>
            <a:pPr algn="r">
              <a:lnSpc>
                <a:spcPct val="150000"/>
              </a:lnSpc>
            </a:pPr>
            <a:r>
              <a:rPr lang="fa-IR" sz="2500" b="1" dirty="0" smtClean="0">
                <a:cs typeface="B Nazanin" panose="00000400000000000000" pitchFamily="2" charset="-78"/>
              </a:rPr>
              <a:t>1- مفرد : انَّ علیا حاکم ، اِنّک عالم المدینه</a:t>
            </a:r>
          </a:p>
          <a:p>
            <a:pPr algn="r">
              <a:lnSpc>
                <a:spcPct val="150000"/>
              </a:lnSpc>
            </a:pPr>
            <a:r>
              <a:rPr lang="fa-IR" sz="2500" b="1" dirty="0" smtClean="0">
                <a:cs typeface="B Nazanin" panose="00000400000000000000" pitchFamily="2" charset="-78"/>
              </a:rPr>
              <a:t>2- جمله فعلیه : اِنَّ التلمیذ یذهب ، اِنَّک تقوم بواجباتک</a:t>
            </a:r>
          </a:p>
          <a:p>
            <a:pPr algn="r">
              <a:lnSpc>
                <a:spcPct val="150000"/>
              </a:lnSpc>
            </a:pPr>
            <a:r>
              <a:rPr lang="fa-IR" sz="2500" b="1" dirty="0" smtClean="0">
                <a:cs typeface="B Nazanin" panose="00000400000000000000" pitchFamily="2" charset="-78"/>
              </a:rPr>
              <a:t>3- شبه جمله : انَّ التلمیذُ فی الصف ، اِنَّک فی بیتک</a:t>
            </a:r>
          </a:p>
          <a:p>
            <a:pPr algn="r">
              <a:lnSpc>
                <a:spcPct val="150000"/>
              </a:lnSpc>
            </a:pPr>
            <a:r>
              <a:rPr lang="fa-IR" sz="2500" b="1" dirty="0" smtClean="0">
                <a:cs typeface="B Nazanin" panose="00000400000000000000" pitchFamily="2" charset="-78"/>
              </a:rPr>
              <a:t>4- خبر جمله ی اسمیه : انَّ التلمیذ قبله طاهرَّ لیت النساء عملهن جمیل</a:t>
            </a:r>
          </a:p>
          <a:p>
            <a:pPr algn="r">
              <a:lnSpc>
                <a:spcPct val="150000"/>
              </a:lnSpc>
            </a:pPr>
            <a:r>
              <a:rPr lang="fa-IR" sz="2500" b="1" dirty="0" smtClean="0">
                <a:cs typeface="B Nazanin" panose="00000400000000000000" pitchFamily="2" charset="-78"/>
              </a:rPr>
              <a:t>دقت کنید اعراب جمله و شبه جمله در این حالت محلا مرفوع است</a:t>
            </a:r>
          </a:p>
        </p:txBody>
      </p:sp>
    </p:spTree>
    <p:extLst>
      <p:ext uri="{BB962C8B-B14F-4D97-AF65-F5344CB8AC3E}">
        <p14:creationId xmlns:p14="http://schemas.microsoft.com/office/powerpoint/2010/main" val="38998625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266682" y="1803042"/>
            <a:ext cx="6967470" cy="3000778"/>
          </a:xfrm>
          <a:prstGeom prst="roundRect">
            <a:avLst/>
          </a:prstGeom>
          <a:ln w="57150">
            <a:solidFill>
              <a:srgbClr val="C00000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327301" y="2511380"/>
            <a:ext cx="32841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9600" dirty="0" smtClean="0">
                <a:cs typeface="B Titr" panose="00000700000000000000" pitchFamily="2" charset="-78"/>
              </a:rPr>
              <a:t>پایان</a:t>
            </a:r>
            <a:endParaRPr lang="en-US" sz="96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830785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987</TotalTime>
  <Words>311</Words>
  <Application>Microsoft Office PowerPoint</Application>
  <PresentationFormat>Widescreen</PresentationFormat>
  <Paragraphs>26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Alireza Golestan</dc:creator>
  <cp:lastModifiedBy>Alireza Golestan</cp:lastModifiedBy>
  <cp:revision>126</cp:revision>
  <dcterms:created xsi:type="dcterms:W3CDTF">2015-07-06T05:06:21Z</dcterms:created>
  <dcterms:modified xsi:type="dcterms:W3CDTF">2015-12-16T07:56:40Z</dcterms:modified>
</cp:coreProperties>
</file>