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5" r:id="rId3"/>
    <p:sldId id="295" r:id="rId4"/>
    <p:sldId id="297" r:id="rId5"/>
    <p:sldId id="296" r:id="rId6"/>
    <p:sldId id="299" r:id="rId7"/>
    <p:sldId id="298" r:id="rId8"/>
    <p:sldId id="300" r:id="rId9"/>
    <p:sldId id="28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5" autoAdjust="0"/>
    <p:restoredTop sz="94660"/>
  </p:normalViewPr>
  <p:slideViewPr>
    <p:cSldViewPr snapToGrid="0">
      <p:cViewPr varScale="1">
        <p:scale>
          <a:sx n="71" d="100"/>
          <a:sy n="71" d="100"/>
        </p:scale>
        <p:origin x="72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 زهرا رجبی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43953" y="1085367"/>
            <a:ext cx="859153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r>
              <a:rPr lang="fa-IR" sz="60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عربی دوم دبیرستان</a:t>
            </a: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درس  اول</a:t>
            </a:r>
            <a:endParaRPr lang="en-US" sz="48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6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95746" y="1095936"/>
            <a:ext cx="11414275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معرفه و نکره</a:t>
            </a:r>
          </a:p>
          <a:p>
            <a:pPr algn="ctr">
              <a:lnSpc>
                <a:spcPct val="200000"/>
              </a:lnSpc>
            </a:pPr>
            <a:endParaRPr lang="fa-IR" sz="3200" b="1" dirty="0" smtClean="0">
              <a:cs typeface="B Nazanin" panose="00000400000000000000" pitchFamily="2" charset="-78"/>
            </a:endParaRPr>
          </a:p>
          <a:p>
            <a:pPr algn="r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گروهی از اسم ها در زبان عربی ، شناخته شده یعنی ( معرفه ) و گروهی </a:t>
            </a:r>
            <a:r>
              <a:rPr lang="fa-IR" sz="2800" b="1" dirty="0" smtClean="0"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ناشناخته یعنی </a:t>
            </a:r>
          </a:p>
          <a:p>
            <a:pPr algn="r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 ( نکره ) محسوب می شوند . تعداد اسم های معرفه محدود است و در شش گروه قرار می گیرند</a:t>
            </a:r>
          </a:p>
          <a:p>
            <a:pPr algn="r">
              <a:lnSpc>
                <a:spcPct val="200000"/>
              </a:lnSpc>
            </a:pPr>
            <a:endParaRPr lang="en-US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63642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25536" y="1109789"/>
            <a:ext cx="11511258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اقسام معرفه </a:t>
            </a:r>
          </a:p>
          <a:p>
            <a:pPr algn="ctr">
              <a:lnSpc>
                <a:spcPct val="150000"/>
              </a:lnSpc>
            </a:pPr>
            <a:endParaRPr lang="fa-IR" sz="2800" b="1" dirty="0" smtClean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1) اسم های علم : اسم های خاص معرفه به حساب می آیند مانند : علی ، جواد ، فاطمه ، البرز ، طهران ، شیراز ، ایران ، مصر – ( معرفه به علم )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2) ضمایر : همه ی انواع ضمایر معرفه به حساب می آیند ، مانند: هو ، هما ، ایاک ، کما و...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 ( معرفه به ضمیر )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3) موصولات : همه ی موصول ها معرفه هستند : الذی ، </a:t>
            </a:r>
            <a:r>
              <a:rPr lang="fa-IR" sz="2800" b="1" dirty="0" smtClean="0">
                <a:cs typeface="B Nazanin" panose="00000400000000000000" pitchFamily="2" charset="-78"/>
              </a:rPr>
              <a:t>اللاتی </a:t>
            </a:r>
            <a:r>
              <a:rPr lang="fa-IR" sz="2800" b="1" dirty="0" smtClean="0">
                <a:cs typeface="B Nazanin" panose="00000400000000000000" pitchFamily="2" charset="-78"/>
              </a:rPr>
              <a:t>، من و ... ( معرفه به موصول )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4) اسم های اشاره : نیز معرفه به حساب می آیند . هذا ، هناک ، هولاء ( معرفه به اشاره )</a:t>
            </a:r>
          </a:p>
          <a:p>
            <a:pPr algn="r">
              <a:lnSpc>
                <a:spcPct val="150000"/>
              </a:lnSpc>
            </a:pPr>
            <a:endParaRPr lang="fa-IR" sz="2800" b="1" dirty="0" smtClean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endParaRPr lang="fa-IR" sz="2800" b="1" dirty="0" smtClean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7040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70118" y="2758480"/>
            <a:ext cx="11511258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توجه : </a:t>
            </a:r>
            <a:r>
              <a:rPr lang="fa-IR" sz="2800" b="1" dirty="0" smtClean="0">
                <a:cs typeface="B Nazanin" panose="00000400000000000000" pitchFamily="2" charset="-78"/>
              </a:rPr>
              <a:t>این چهار گروه به خودی خود معرفه به حساب می آیند . </a:t>
            </a:r>
            <a:r>
              <a:rPr lang="fa-IR" sz="2800" b="1" dirty="0" smtClean="0">
                <a:cs typeface="B Nazanin" panose="00000400000000000000" pitchFamily="2" charset="-78"/>
              </a:rPr>
              <a:t>اما </a:t>
            </a:r>
            <a:r>
              <a:rPr lang="fa-IR" sz="2800" b="1" dirty="0" smtClean="0">
                <a:cs typeface="B Nazanin" panose="00000400000000000000" pitchFamily="2" charset="-78"/>
              </a:rPr>
              <a:t>دو گروه زیر شامل</a:t>
            </a:r>
          </a:p>
          <a:p>
            <a:pPr algn="ctr">
              <a:lnSpc>
                <a:spcPct val="2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 اسم هایی هستند که در شرایط خاص معرفه می شوند</a:t>
            </a:r>
          </a:p>
          <a:p>
            <a:pPr algn="r">
              <a:lnSpc>
                <a:spcPct val="250000"/>
              </a:lnSpc>
            </a:pPr>
            <a:endParaRPr lang="fa-IR" sz="2800" b="1" dirty="0" smtClean="0">
              <a:cs typeface="B Nazanin" panose="00000400000000000000" pitchFamily="2" charset="-78"/>
            </a:endParaRPr>
          </a:p>
          <a:p>
            <a:pPr algn="r">
              <a:lnSpc>
                <a:spcPct val="250000"/>
              </a:lnSpc>
            </a:pPr>
            <a:endParaRPr lang="fa-IR" sz="2800" b="1" dirty="0" smtClean="0">
              <a:cs typeface="B Nazanin" panose="00000400000000000000" pitchFamily="2" charset="-78"/>
            </a:endParaRPr>
          </a:p>
          <a:p>
            <a:pPr algn="r">
              <a:lnSpc>
                <a:spcPct val="250000"/>
              </a:lnSpc>
            </a:pP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9541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05117" y="2305769"/>
            <a:ext cx="1114044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5) اسم های ال دار : اگر به اسمی ( ال ) اضافه شود معرفه می شود  : الرجل ، الکتاب ، المدرسه ،... ( معرفه به ال )</a:t>
            </a:r>
          </a:p>
          <a:p>
            <a:pPr algn="r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6) مضاف به اسم معرفه : اگر اسمی مضاف به اسم معرفه ی دیگری شود ، معرفه می گردد : معلم المدرسه ، </a:t>
            </a:r>
            <a:r>
              <a:rPr lang="fa-IR" sz="2800" b="1" dirty="0" smtClean="0">
                <a:cs typeface="B Nazanin" panose="00000400000000000000" pitchFamily="2" charset="-78"/>
              </a:rPr>
              <a:t>ساحه </a:t>
            </a:r>
            <a:r>
              <a:rPr lang="fa-IR" sz="2800" b="1" dirty="0" smtClean="0">
                <a:cs typeface="B Nazanin" panose="00000400000000000000" pitchFamily="2" charset="-78"/>
              </a:rPr>
              <a:t>الجهاد ، کتاب علی ( معرفه به اضافه )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26331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63342" y="2588157"/>
            <a:ext cx="1114044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5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نکته :</a:t>
            </a:r>
            <a:r>
              <a:rPr lang="fa-IR" sz="2800" b="1" dirty="0" smtClean="0">
                <a:cs typeface="B Nazanin" panose="00000400000000000000" pitchFamily="2" charset="-78"/>
              </a:rPr>
              <a:t> اسمی که در هیچ یک از این 6 گروه نباشد نکره است </a:t>
            </a:r>
          </a:p>
          <a:p>
            <a:pPr algn="r">
              <a:lnSpc>
                <a:spcPct val="2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معارف شش بود ، مضمر ، اضافه ، علم </a:t>
            </a:r>
            <a:r>
              <a:rPr lang="fa-IR" sz="2800" b="1" smtClean="0">
                <a:cs typeface="B Nazanin" panose="00000400000000000000" pitchFamily="2" charset="-78"/>
              </a:rPr>
              <a:t>، </a:t>
            </a:r>
            <a:r>
              <a:rPr lang="fa-IR" sz="2800" b="1" smtClean="0">
                <a:cs typeface="B Nazanin" panose="00000400000000000000" pitchFamily="2" charset="-78"/>
              </a:rPr>
              <a:t>ذواللام </a:t>
            </a:r>
            <a:r>
              <a:rPr lang="fa-IR" sz="2800" b="1" dirty="0" smtClean="0">
                <a:cs typeface="B Nazanin" panose="00000400000000000000" pitchFamily="2" charset="-78"/>
              </a:rPr>
              <a:t>، موصول ، اشاره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81325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-493060" y="2272553"/>
            <a:ext cx="12373093" cy="343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کما اسما نکره فی العباره ( الحسین مصباح هدی و سفینه نجاه )</a:t>
            </a:r>
          </a:p>
          <a:p>
            <a:pPr algn="r">
              <a:lnSpc>
                <a:spcPct val="200000"/>
              </a:lnSpc>
            </a:pPr>
            <a:endParaRPr lang="fa-IR" sz="2800" b="1" dirty="0">
              <a:cs typeface="B Nazanin" panose="00000400000000000000" pitchFamily="2" charset="-78"/>
            </a:endParaRPr>
          </a:p>
          <a:p>
            <a:pPr algn="r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1) اثنان                                                               2) ثلاثه</a:t>
            </a:r>
          </a:p>
          <a:p>
            <a:pPr algn="r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3) اربعه                                                               4) واحد</a:t>
            </a:r>
            <a:endParaRPr lang="en-US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7019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36176" y="2407023"/>
            <a:ext cx="1147380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کم اسما معرفه فی العباره :     ( رای طالب قلما تحت المنضده فبحث عن صاحبه فلم یجده )</a:t>
            </a:r>
          </a:p>
          <a:p>
            <a:pPr algn="r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1) خمسه                                              2)سیعه</a:t>
            </a:r>
          </a:p>
          <a:p>
            <a:pPr algn="r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3) سنه                                                4) واحد</a:t>
            </a:r>
            <a:endParaRPr lang="en-US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3686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344</Words>
  <Application>Microsoft Office PowerPoint</Application>
  <PresentationFormat>Widescreen</PresentationFormat>
  <Paragraphs>30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87</cp:revision>
  <dcterms:created xsi:type="dcterms:W3CDTF">2015-07-06T05:06:21Z</dcterms:created>
  <dcterms:modified xsi:type="dcterms:W3CDTF">2015-12-16T12:05:53Z</dcterms:modified>
</cp:coreProperties>
</file>