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306" r:id="rId3"/>
    <p:sldId id="308" r:id="rId4"/>
    <p:sldId id="309" r:id="rId5"/>
    <p:sldId id="307" r:id="rId6"/>
    <p:sldId id="310" r:id="rId7"/>
    <p:sldId id="284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26" autoAdjust="0"/>
    <p:restoredTop sz="94660"/>
  </p:normalViewPr>
  <p:slideViewPr>
    <p:cSldViewPr snapToGrid="0">
      <p:cViewPr varScale="1">
        <p:scale>
          <a:sx n="71" d="100"/>
          <a:sy n="71" d="100"/>
        </p:scale>
        <p:origin x="804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33368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34380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265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22684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09163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97582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17379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28513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00971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48423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30917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409256-BB9D-4EE1-978B-903609A03B5E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98562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w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223032" y="5082175"/>
            <a:ext cx="6233375" cy="102335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indent="-1905" algn="ctr" rtl="1">
              <a:lnSpc>
                <a:spcPct val="150000"/>
              </a:lnSpc>
            </a:pPr>
            <a:r>
              <a:rPr lang="fa-IR" sz="4400" dirty="0" smtClean="0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مدرس : زهرا رجبی</a:t>
            </a:r>
            <a:endParaRPr lang="en-US" sz="4400" dirty="0">
              <a:ln w="0"/>
              <a:solidFill>
                <a:srgbClr val="002060"/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043953" y="1085367"/>
            <a:ext cx="859153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1905" algn="ctr" rtl="1">
              <a:lnSpc>
                <a:spcPct val="200000"/>
              </a:lnSpc>
            </a:pPr>
            <a:r>
              <a:rPr lang="fa-IR" sz="6000" dirty="0" smtClean="0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عربی دوم دبیرستان</a:t>
            </a:r>
          </a:p>
          <a:p>
            <a:pPr indent="-1905" algn="ctr" rtl="1">
              <a:lnSpc>
                <a:spcPct val="200000"/>
              </a:lnSpc>
            </a:pPr>
            <a:r>
              <a:rPr lang="fa-IR" sz="4800" dirty="0" smtClean="0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درس  پنجم</a:t>
            </a:r>
            <a:endParaRPr lang="en-US" sz="4800" dirty="0">
              <a:ln w="0"/>
              <a:solidFill>
                <a:srgbClr val="002060"/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1580390"/>
              </p:ext>
            </p:extLst>
          </p:nvPr>
        </p:nvGraphicFramePr>
        <p:xfrm>
          <a:off x="4394200" y="2362200"/>
          <a:ext cx="914400" cy="271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94" name="Equation" r:id="rId3" imgW="914400" imgH="272160" progId="Equation.DSMT4">
                  <p:embed/>
                </p:oleObj>
              </mc:Choice>
              <mc:Fallback>
                <p:oleObj name="Equation" r:id="rId3" imgW="914400" imgH="2721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394200" y="2362200"/>
                        <a:ext cx="914400" cy="271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928452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/>
        </p:nvCxnSpPr>
        <p:spPr>
          <a:xfrm flipH="1">
            <a:off x="1990165" y="2407023"/>
            <a:ext cx="8686800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914400" y="2514599"/>
            <a:ext cx="11013141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الوصف ، الاضافه</a:t>
            </a:r>
          </a:p>
          <a:p>
            <a:pPr algn="r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ترکیبات وصفی : ترکیب دو اسم با یکدیگر گاهی ترکیباتی به نام ترکیب وصفی درست می کنند که از موصوف و صفت تشکیل می شوند . </a:t>
            </a:r>
            <a:r>
              <a:rPr lang="fa-IR" sz="2800" b="1" dirty="0" smtClean="0">
                <a:cs typeface="B Nazanin" panose="00000400000000000000" pitchFamily="2" charset="-78"/>
              </a:rPr>
              <a:t>به </a:t>
            </a:r>
            <a:r>
              <a:rPr lang="fa-IR" sz="2800" b="1" dirty="0" smtClean="0">
                <a:cs typeface="B Nazanin" panose="00000400000000000000" pitchFamily="2" charset="-78"/>
              </a:rPr>
              <a:t>اسم اول موصوف و به اسم دوم صفت گویند و جزء دوم به تنهایی وجود خارجی ندارند ( العطش الشدید )</a:t>
            </a:r>
          </a:p>
          <a:p>
            <a:pPr algn="r">
              <a:lnSpc>
                <a:spcPct val="150000"/>
              </a:lnSpc>
            </a:pPr>
            <a:endParaRPr lang="fa-IR" sz="2000" b="1" dirty="0" smtClean="0">
              <a:cs typeface="B Nazanin" panose="000004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73656" y="4928703"/>
            <a:ext cx="1187824" cy="515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20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موصوف</a:t>
            </a:r>
            <a:endParaRPr lang="fa-IR" sz="1600" b="1" dirty="0" smtClean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601471" y="4928703"/>
            <a:ext cx="1187824" cy="515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20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صفت</a:t>
            </a:r>
            <a:endParaRPr lang="fa-IR" sz="1600" b="1" dirty="0" smtClean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386129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/>
        </p:nvCxnSpPr>
        <p:spPr>
          <a:xfrm flipH="1">
            <a:off x="1990165" y="2299447"/>
            <a:ext cx="8686800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0" y="2140667"/>
            <a:ext cx="11840135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2400" b="1" dirty="0" smtClean="0">
                <a:cs typeface="B Nazanin" panose="00000400000000000000" pitchFamily="2" charset="-78"/>
              </a:rPr>
              <a:t>صفت با موصوف در چهار مورد هماهنگی دارد :</a:t>
            </a:r>
          </a:p>
          <a:p>
            <a:pPr algn="r">
              <a:lnSpc>
                <a:spcPct val="150000"/>
              </a:lnSpc>
            </a:pPr>
            <a:r>
              <a:rPr lang="fa-IR" sz="2400" b="1" dirty="0" smtClean="0">
                <a:cs typeface="B Nazanin" panose="00000400000000000000" pitchFamily="2" charset="-78"/>
              </a:rPr>
              <a:t>1- تعداد ( مفرد – مثنی – جمع )</a:t>
            </a:r>
          </a:p>
          <a:p>
            <a:pPr algn="r">
              <a:lnSpc>
                <a:spcPct val="150000"/>
              </a:lnSpc>
            </a:pPr>
            <a:r>
              <a:rPr lang="fa-IR" sz="2400" b="1" dirty="0" smtClean="0">
                <a:cs typeface="B Nazanin" panose="00000400000000000000" pitchFamily="2" charset="-78"/>
              </a:rPr>
              <a:t>2- جنس ( مذکر – مونث )</a:t>
            </a:r>
          </a:p>
          <a:p>
            <a:pPr algn="r">
              <a:lnSpc>
                <a:spcPct val="150000"/>
              </a:lnSpc>
            </a:pPr>
            <a:r>
              <a:rPr lang="fa-IR" sz="2400" b="1" dirty="0" smtClean="0">
                <a:cs typeface="B Nazanin" panose="00000400000000000000" pitchFamily="2" charset="-78"/>
              </a:rPr>
              <a:t>3- معرفه و نکره بودن </a:t>
            </a:r>
          </a:p>
          <a:p>
            <a:pPr algn="r">
              <a:lnSpc>
                <a:spcPct val="150000"/>
              </a:lnSpc>
            </a:pPr>
            <a:r>
              <a:rPr lang="fa-IR" sz="2400" b="1" dirty="0" smtClean="0">
                <a:cs typeface="B Nazanin" panose="00000400000000000000" pitchFamily="2" charset="-78"/>
              </a:rPr>
              <a:t>4- اعراب ( مرفوع – منصوب – مجرور )</a:t>
            </a:r>
          </a:p>
          <a:p>
            <a:pPr algn="r">
              <a:lnSpc>
                <a:spcPct val="150000"/>
              </a:lnSpc>
            </a:pPr>
            <a:r>
              <a:rPr lang="fa-IR" sz="2400" b="1" dirty="0" smtClean="0">
                <a:cs typeface="B Nazanin" panose="00000400000000000000" pitchFamily="2" charset="-78"/>
              </a:rPr>
              <a:t>گاهی جمله نیز به عنوان صفت قرار میگیرد و به آن جمله ی وصفیه می گویند که این در صورتی است که موصوف یک اسم نکره باشد ،</a:t>
            </a:r>
          </a:p>
          <a:p>
            <a:pPr algn="r">
              <a:lnSpc>
                <a:spcPct val="150000"/>
              </a:lnSpc>
            </a:pPr>
            <a:r>
              <a:rPr lang="fa-IR" sz="2400" b="1" dirty="0" smtClean="0">
                <a:cs typeface="B Nazanin" panose="00000400000000000000" pitchFamily="2" charset="-78"/>
              </a:rPr>
              <a:t>( القناعه کنز لا ینفد )                                                              استرحت تحت شجره اورقها خضراء</a:t>
            </a:r>
          </a:p>
        </p:txBody>
      </p:sp>
      <p:cxnSp>
        <p:nvCxnSpPr>
          <p:cNvPr id="6" name="Straight Connector 5"/>
          <p:cNvCxnSpPr/>
          <p:nvPr/>
        </p:nvCxnSpPr>
        <p:spPr>
          <a:xfrm flipH="1">
            <a:off x="9668435" y="6494930"/>
            <a:ext cx="739588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H="1">
            <a:off x="1990165" y="6553201"/>
            <a:ext cx="1268505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6831106" y="6151325"/>
            <a:ext cx="258855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20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جمله فعلیه و وصفیه</a:t>
            </a:r>
            <a:endParaRPr lang="fa-IR" sz="1600" b="1" dirty="0" smtClean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-497541" y="6406861"/>
            <a:ext cx="2588559" cy="515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20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جمله اسمیه و وصفیه</a:t>
            </a:r>
            <a:endParaRPr lang="fa-IR" sz="1600" b="1" dirty="0" smtClean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52439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/>
        </p:nvCxnSpPr>
        <p:spPr>
          <a:xfrm flipH="1">
            <a:off x="1990165" y="2407023"/>
            <a:ext cx="8686800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914400" y="2514599"/>
            <a:ext cx="1101314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200000"/>
              </a:lnSpc>
            </a:pPr>
            <a:r>
              <a:rPr lang="fa-IR" sz="2400" b="1" dirty="0" smtClean="0">
                <a:cs typeface="B Nazanin" panose="00000400000000000000" pitchFamily="2" charset="-78"/>
              </a:rPr>
              <a:t>صفت برای جمع های غیر انسان معمولا به صورت مفرد مونث می آید</a:t>
            </a:r>
          </a:p>
          <a:p>
            <a:pPr algn="r">
              <a:lnSpc>
                <a:spcPct val="200000"/>
              </a:lnSpc>
            </a:pPr>
            <a:r>
              <a:rPr lang="fa-IR" sz="2400" b="1" dirty="0" smtClean="0">
                <a:cs typeface="B Nazanin" panose="00000400000000000000" pitchFamily="2" charset="-78"/>
              </a:rPr>
              <a:t>الایّام </a:t>
            </a:r>
            <a:r>
              <a:rPr lang="fa-IR" sz="2400" b="1" dirty="0" smtClean="0">
                <a:cs typeface="B Nazanin" panose="00000400000000000000" pitchFamily="2" charset="-78"/>
              </a:rPr>
              <a:t>الجمیله</a:t>
            </a:r>
          </a:p>
          <a:p>
            <a:pPr algn="r">
              <a:lnSpc>
                <a:spcPct val="200000"/>
              </a:lnSpc>
            </a:pPr>
            <a:r>
              <a:rPr lang="fa-IR" sz="2400" b="1" dirty="0" smtClean="0">
                <a:cs typeface="B Nazanin" panose="00000400000000000000" pitchFamily="2" charset="-78"/>
              </a:rPr>
              <a:t>در زبان عربی اسم هایی وجود دارد که بدون داشتن علامت تانیث ، مونث به شمار می آیند : مانند ( شمس ، ارض ، نفس ، نار ، ریح ، دار ، نام اغلب اعضای زوج بدن ( عین ، ید ، رجل ،... ) که به این اسم ها مونث معنوی گویند</a:t>
            </a:r>
            <a:endParaRPr lang="fa-IR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576490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/>
        </p:nvCxnSpPr>
        <p:spPr>
          <a:xfrm flipH="1">
            <a:off x="1990165" y="2407023"/>
            <a:ext cx="8686800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914400" y="2514599"/>
            <a:ext cx="11013141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ترکیبات اضافی : ترکیب دو اسم با یکدیگرگاهی ترکیباتی به نام ، ترکیب اضافی  درست می کنند که از مضاف و مضاف الیه تشکیل می شوند . به اسم اول مضاف و به اسم دوم مضاف الیه گویند</a:t>
            </a:r>
          </a:p>
          <a:p>
            <a:pPr algn="r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اعراب اسم دوم ( مضاف الیه ) همیشه مجرور است .</a:t>
            </a:r>
          </a:p>
          <a:p>
            <a:pPr algn="r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اسم اول ( مضاف ) ( ال ) و (تنوین) نمی پذیرد و نقش به حساب می آید </a:t>
            </a:r>
            <a:endParaRPr lang="fa-IR" sz="2000" b="1" dirty="0" smtClean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630910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/>
        </p:nvCxnSpPr>
        <p:spPr>
          <a:xfrm flipH="1">
            <a:off x="1990165" y="2407023"/>
            <a:ext cx="8686800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826994" y="2528047"/>
            <a:ext cx="11013141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اسم مثنی و جمع مذکر سالم در صورتی که مضاف واقع شوند  ( نون ) آن ها حذف می شود</a:t>
            </a:r>
          </a:p>
          <a:p>
            <a:pPr algn="r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معلمون المدرسه     معلمو المدرسه</a:t>
            </a:r>
          </a:p>
          <a:p>
            <a:pPr algn="r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در زبان عربی ، اگر اسمی بخواهد هم صفت و هم مضاف الیه بگیرد مضاف الیه برصفت مقدم می شود ( تقدیم مضاف الیه بر صفت )</a:t>
            </a:r>
          </a:p>
          <a:p>
            <a:pPr algn="r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السلام علی عباد     الله     الصالحین</a:t>
            </a:r>
            <a:endParaRPr lang="fa-IR" sz="2000" b="1" dirty="0" smtClean="0">
              <a:cs typeface="B Nazanin" panose="000004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54588" y="5594271"/>
            <a:ext cx="393326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20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مضاف      مضاف الیه         صفت</a:t>
            </a:r>
            <a:endParaRPr lang="fa-IR" sz="1600" b="1" dirty="0" smtClean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984094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266682" y="1803042"/>
            <a:ext cx="6967470" cy="3000778"/>
          </a:xfrm>
          <a:prstGeom prst="roundRect">
            <a:avLst/>
          </a:prstGeom>
          <a:ln w="57150">
            <a:solidFill>
              <a:srgbClr val="C00000"/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4327301" y="2511380"/>
            <a:ext cx="328411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9600" dirty="0" smtClean="0">
                <a:cs typeface="B Titr" panose="00000700000000000000" pitchFamily="2" charset="-78"/>
              </a:rPr>
              <a:t>پایان</a:t>
            </a:r>
            <a:endParaRPr lang="en-US" sz="96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830785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889</TotalTime>
  <Words>347</Words>
  <Application>Microsoft Office PowerPoint</Application>
  <PresentationFormat>Widescreen</PresentationFormat>
  <Paragraphs>28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5" baseType="lpstr">
      <vt:lpstr>Arial</vt:lpstr>
      <vt:lpstr>B Nazanin</vt:lpstr>
      <vt:lpstr>B Titr</vt:lpstr>
      <vt:lpstr>Calibri</vt:lpstr>
      <vt:lpstr>Calibri Light</vt:lpstr>
      <vt:lpstr>Times New Roman</vt:lpstr>
      <vt:lpstr>Office Theme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Alireza Golestan</dc:creator>
  <cp:lastModifiedBy>Alireza Golestan</cp:lastModifiedBy>
  <cp:revision>112</cp:revision>
  <dcterms:created xsi:type="dcterms:W3CDTF">2015-07-06T05:06:21Z</dcterms:created>
  <dcterms:modified xsi:type="dcterms:W3CDTF">2015-12-16T12:09:28Z</dcterms:modified>
</cp:coreProperties>
</file>