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0" r:id="rId3"/>
    <p:sldId id="311" r:id="rId4"/>
    <p:sldId id="28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ششم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04264" y="1667435"/>
            <a:ext cx="11013141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اعراب فعل مضارع</a:t>
            </a:r>
            <a:endParaRPr lang="fa-IR" sz="20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42419" y="3815670"/>
            <a:ext cx="3048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اعراب فعل مضارع</a:t>
            </a:r>
            <a:endParaRPr lang="fa-IR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7506" y="2543396"/>
            <a:ext cx="8001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1- مضارع مرفوع : هرگاه هیچ یک از ادات ناصبه یا جازمه بر سر فعل مضارع نیامده باشد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2- مضارع منصوب : هرگاه یکی از ادات ناصبه قبل از فعل مضارع آمده باشد :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ادات ناصبه عبارتند از : 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ان – لن – کی – لکی – </a:t>
            </a:r>
            <a:r>
              <a:rPr lang="fa-IR" sz="2400" b="1" dirty="0" smtClean="0">
                <a:cs typeface="B Nazanin" panose="00000400000000000000" pitchFamily="2" charset="-78"/>
              </a:rPr>
              <a:t>لِب </a:t>
            </a:r>
            <a:r>
              <a:rPr lang="fa-IR" sz="2400" b="1" dirty="0" smtClean="0">
                <a:cs typeface="B Nazanin" panose="00000400000000000000" pitchFamily="2" charset="-78"/>
              </a:rPr>
              <a:t>– حتی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مضارع مجزوم : هرگاه یکی از ادات جازمه قبل از فعل مضارع بیاید.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ادات جازمه :        جازمه یک فعل : لم – لما – </a:t>
            </a:r>
            <a:r>
              <a:rPr lang="fa-IR" sz="2400" b="1" dirty="0" smtClean="0">
                <a:cs typeface="B Nazanin" panose="00000400000000000000" pitchFamily="2" charset="-78"/>
              </a:rPr>
              <a:t>لا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نهی- لام امر</a:t>
            </a:r>
          </a:p>
          <a:p>
            <a:pPr algn="r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cs typeface="B Nazanin" panose="00000400000000000000" pitchFamily="2" charset="-78"/>
              </a:rPr>
              <a:t>                           جازمه دو فعل (ادات شرط ) : ان – من – ما - اینما</a:t>
            </a:r>
            <a:endParaRPr lang="fa-IR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279513"/>
              </p:ext>
            </p:extLst>
          </p:nvPr>
        </p:nvGraphicFramePr>
        <p:xfrm>
          <a:off x="8740839" y="2729356"/>
          <a:ext cx="403161" cy="312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291960" imgH="2260440" progId="Equation.DSMT4">
                  <p:embed/>
                </p:oleObj>
              </mc:Choice>
              <mc:Fallback>
                <p:oleObj name="Equation" r:id="rId3" imgW="291960" imgH="226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40839" y="2729356"/>
                        <a:ext cx="403161" cy="312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952116"/>
              </p:ext>
            </p:extLst>
          </p:nvPr>
        </p:nvGraphicFramePr>
        <p:xfrm>
          <a:off x="6897220" y="5465601"/>
          <a:ext cx="2921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5" imgW="291960" imgH="1130040" progId="Equation.DSMT4">
                  <p:embed/>
                </p:oleObj>
              </mc:Choice>
              <mc:Fallback>
                <p:oleObj name="Equation" r:id="rId5" imgW="29196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97220" y="5465601"/>
                        <a:ext cx="2921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3603812" y="4415834"/>
            <a:ext cx="215153" cy="277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40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811300" y="2891104"/>
            <a:ext cx="3347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علامت های اعراب فعل مضارع</a:t>
            </a:r>
            <a:endParaRPr lang="fa-IR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6429" y="654318"/>
            <a:ext cx="8001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اصلی ( صیغه های 1-4-7-13-14)</a:t>
            </a:r>
          </a:p>
          <a:p>
            <a:pPr algn="r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2- فرعی ( افعال خمسه)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صیغه های ( 2-3-5-8-9-10-11)</a:t>
            </a:r>
          </a:p>
          <a:p>
            <a:pPr algn="r">
              <a:lnSpc>
                <a:spcPct val="15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محلی (6 -12)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l" rtl="1">
              <a:lnSpc>
                <a:spcPct val="150000"/>
              </a:lnSpc>
            </a:pPr>
            <a:endParaRPr lang="fa-IR" sz="2400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02332"/>
              </p:ext>
            </p:extLst>
          </p:nvPr>
        </p:nvGraphicFramePr>
        <p:xfrm>
          <a:off x="8435785" y="776847"/>
          <a:ext cx="483178" cy="565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3" imgW="291960" imgH="3416040" progId="Equation.DSMT4">
                  <p:embed/>
                </p:oleObj>
              </mc:Choice>
              <mc:Fallback>
                <p:oleObj name="Equation" r:id="rId3" imgW="291960" imgH="3416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35785" y="776847"/>
                        <a:ext cx="483178" cy="565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096387"/>
              </p:ext>
            </p:extLst>
          </p:nvPr>
        </p:nvGraphicFramePr>
        <p:xfrm>
          <a:off x="4553183" y="415453"/>
          <a:ext cx="333023" cy="1357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5" imgW="291960" imgH="1130040" progId="Equation.DSMT4">
                  <p:embed/>
                </p:oleObj>
              </mc:Choice>
              <mc:Fallback>
                <p:oleObj name="Equation" r:id="rId5" imgW="29196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3183" y="415453"/>
                        <a:ext cx="333023" cy="1357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4172" y="279788"/>
            <a:ext cx="4080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مرفوع ( ضمه )                یذهب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منصوب ( فتحه )             ان یذهب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مجزوم ( ساکن )              لم یذهب</a:t>
            </a:r>
          </a:p>
          <a:p>
            <a:pPr algn="r">
              <a:lnSpc>
                <a:spcPct val="150000"/>
              </a:lnSpc>
            </a:pPr>
            <a:endParaRPr lang="fa-IR" sz="2000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270101"/>
              </p:ext>
            </p:extLst>
          </p:nvPr>
        </p:nvGraphicFramePr>
        <p:xfrm>
          <a:off x="4719694" y="2805362"/>
          <a:ext cx="378779" cy="151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7" imgW="291960" imgH="1130040" progId="Equation.DSMT4">
                  <p:embed/>
                </p:oleObj>
              </mc:Choice>
              <mc:Fallback>
                <p:oleObj name="Equation" r:id="rId7" imgW="29196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9694" y="2805362"/>
                        <a:ext cx="378779" cy="151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4895" y="2770544"/>
            <a:ext cx="45313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مرفوع ( ثبوت نون )                       یذهبان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منصوب ( حذف نون )                     ان یذهبا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مجزوم ( حذف نون )                       لم یذهبا</a:t>
            </a:r>
          </a:p>
          <a:p>
            <a:pPr algn="r">
              <a:lnSpc>
                <a:spcPct val="150000"/>
              </a:lnSpc>
            </a:pPr>
            <a:endParaRPr lang="fa-IR" sz="2000" b="1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03010"/>
              </p:ext>
            </p:extLst>
          </p:nvPr>
        </p:nvGraphicFramePr>
        <p:xfrm>
          <a:off x="6180834" y="4761024"/>
          <a:ext cx="378779" cy="151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8" imgW="291960" imgH="1130040" progId="Equation.DSMT4">
                  <p:embed/>
                </p:oleObj>
              </mc:Choice>
              <mc:Fallback>
                <p:oleObj name="Equation" r:id="rId8" imgW="291960" imgH="1130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80834" y="4761024"/>
                        <a:ext cx="378779" cy="1512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38918" y="4709536"/>
            <a:ext cx="45313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مرفوع ( محلا)                       یذهبن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منصوب ( محلا)                     ان یذهبن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cs typeface="B Nazanin" panose="00000400000000000000" pitchFamily="2" charset="-78"/>
              </a:rPr>
              <a:t>مضارع مجزوم ( محلا)                       لم یذهبن</a:t>
            </a:r>
          </a:p>
          <a:p>
            <a:pPr algn="r">
              <a:lnSpc>
                <a:spcPct val="150000"/>
              </a:lnSpc>
            </a:pPr>
            <a:endParaRPr lang="fa-IR" sz="2000" b="1" dirty="0" smtClean="0">
              <a:cs typeface="B Nazanin" panose="00000400000000000000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2008908" y="612753"/>
            <a:ext cx="57007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933724" y="1052851"/>
            <a:ext cx="57007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933723" y="1496197"/>
            <a:ext cx="57007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385455" y="3121302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1341856" y="3561855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1417041" y="4019055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398241" y="5016582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398240" y="5477191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398239" y="5948246"/>
            <a:ext cx="8769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325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205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115</cp:revision>
  <dcterms:created xsi:type="dcterms:W3CDTF">2015-07-06T05:06:21Z</dcterms:created>
  <dcterms:modified xsi:type="dcterms:W3CDTF">2015-12-16T12:13:20Z</dcterms:modified>
</cp:coreProperties>
</file>