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94" r:id="rId5"/>
    <p:sldId id="293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97" autoAdjust="0"/>
    <p:restoredTop sz="94660"/>
  </p:normalViewPr>
  <p:slideViewPr>
    <p:cSldViewPr snapToGrid="0">
      <p:cViewPr varScale="1">
        <p:scale>
          <a:sx n="71" d="100"/>
          <a:sy n="71" d="100"/>
        </p:scale>
        <p:origin x="74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نهم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03413" y="1741691"/>
            <a:ext cx="114837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ساختمان فعل (شکل ظاهری):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ساده: فعلی که بن مضارع آن تنها دارای یک تکواژ (جزء) باشد: رفتم، آمده بود، گفته­ام، می­خوردیم، بخوانیم و نرفتم</a:t>
            </a: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</a:t>
            </a:r>
            <a:endParaRPr lang="fa-IR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فعل­های کمکی (معین) در ساختمان فعل اثری ندارند، </a:t>
            </a:r>
            <a:r>
              <a:rPr lang="ar-SA" sz="2400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</a:t>
            </a:r>
            <a:r>
              <a:rPr lang="ar-SA" sz="2400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بـ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</a:t>
            </a:r>
            <a:r>
              <a:rPr lang="ar-SA" sz="2400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نـ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شناسه­ها در ساختمان فعل اثری ندارند.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غیرساده: در بعضی فعل­های غیرساده بن مضارع با فعل امر مفرد یکی است: قرارده، گوش کن، برگرد و... . فعلی که بن مضارع آن بیش از یک تکواژ (جزء) داشته باشد: </a:t>
            </a:r>
            <a:endParaRPr lang="fa-IR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پیشوندی: بن مضارع آن از یک جزء (تکواژ) با معنی و یک تکواژ بی­معنی ساخته شده است. *میانوندهای اشتقاقی: باز، فرا، فرو، بر، در، ور، وا و... </a:t>
            </a:r>
            <a:endParaRPr lang="fa-IR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مرکب: بن مضارع آن از دو یا چند تکواژ (جزء) بامعنی ساخته شده است.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94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88259" y="3039192"/>
            <a:ext cx="115779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تکواژ چیست؟ کلمات در کنار هم قرار گرفتن اجزا و قطعه­های کوچکتری تشکیل شده است به هر قطعه یک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تکواژ</a:t>
            </a: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b="1" dirty="0">
                <a:cs typeface="B Nazanin" panose="00000400000000000000" pitchFamily="2" charset="-78"/>
              </a:rPr>
              <a:t>می­گویند و کوچک­ترین واحد معنادار زبان است که با معنای مستقل (غیر وابسته) و یا غیرمستقل (وابسته) است.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800" b="1" dirty="0">
                <a:cs typeface="B Nazanin" panose="00000400000000000000" pitchFamily="2" charset="-78"/>
              </a:rPr>
              <a:t>تکواژ از واج تشکیل شده است ===&gt; دانا: 2 تکواژ= دان (مستقل) + ا (غیر مستقل)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4554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898712" y="1456348"/>
            <a:ext cx="110176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400" b="1" dirty="0">
                <a:cs typeface="B Nazanin" panose="00000400000000000000" pitchFamily="2" charset="-78"/>
              </a:rPr>
              <a:t>انواع تکواژ</a:t>
            </a:r>
            <a:r>
              <a:rPr lang="ar-SA" sz="2400" b="1" dirty="0" smtClean="0">
                <a:cs typeface="B Nazanin" panose="00000400000000000000" pitchFamily="2" charset="-78"/>
              </a:rPr>
              <a:t>: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400" b="1" dirty="0"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ar-SA" sz="2400" b="1" dirty="0">
                <a:cs typeface="B Nazanin" panose="00000400000000000000" pitchFamily="2" charset="-78"/>
              </a:rPr>
              <a:t>مستقل (غیر وابسته، با معنی): از بن فعل (مضارع، ماضی) و اسم­ها ساخته شده است: نادان، گفتار، آشپز، عروسک و...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</a:pPr>
            <a:r>
              <a:rPr lang="ar-SA" sz="2400" b="1" dirty="0">
                <a:cs typeface="B Nazanin" panose="00000400000000000000" pitchFamily="2" charset="-78"/>
              </a:rPr>
              <a:t>غیر مستقل (وابسته، بی­معنی):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cs typeface="B Nazanin" panose="00000400000000000000" pitchFamily="2" charset="-78"/>
              </a:rPr>
              <a:t>اشتقاقی ==&gt; انواع: پیشوند: بی­ادب، میانوند: سراسر پسوند: آهنگر. ساختن کلمه جدید (اسم، صفت و...) و تغییر در نوع دستور کلمه و انواع زیادی دارد. 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ar-SA" sz="2400" b="1" dirty="0">
                <a:cs typeface="B Nazanin" panose="00000400000000000000" pitchFamily="2" charset="-78"/>
              </a:rPr>
              <a:t>صرفی (تصریفی، تعریفی) ==&gt; پذیرفتن شرایط و حالت کلمه در جمله و در دستور کلمه تغییر نمی­دهد، انواع محدود و اندکی دارد.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4214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75448" y="2710752"/>
            <a:ext cx="11017624" cy="389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بیاموزیم: کلماتی که حرف آخر آن­ها همزه است عربی هستند و در فارسی بدون همزه پایانی گفته و نوشته می­شوند. اگر این کلمات مضاف یا موصوف واقع شوند به جای همزه (ی میانجی) می­گیرند.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کلماتی که همزه دارند ولی در قالب و ترکیب عربی به کار می­روند با همان همزه نوشته می­شوند: مقام فنا فی ا... 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422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2000" y="2594898"/>
            <a:ext cx="110176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 از لوازم تهیه طرح ===&gt; فکر کردن درباره ابعاد موضوع است که گاه دستیابی به ابعاد موضوع، طرح سوال و مرزبندی موضوع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چگونگی تهیه طرح: 1. در نوشته کوتاه ذهنی است و در نوشته بلند عینی و مکتوب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	        2. هرچه طرح دقیق­تر نوشتن آسان­تر و شروع و ادامه و پایان راحت­تر می­شود.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	        3. هماهنگی میان اجزای طرح باعث انسجام بیشتر و تفهیم بهتر مقصود نویسنده است.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087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-551328" y="2330407"/>
            <a:ext cx="124116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مواد لازم جهت نوشتن گزارش بازدید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مشاهده 2. یادداشت­برداری 3. استفاده از آمار و ارقام 4. عکس­ها و تصاویر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*راه­های تهیه مواد طرح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1. مطالعه: از کتب، منابع و مراجع 2. مشاهده: مناسب برای آزمایش­های زیستی 3. آزمایش: مناسب			 برای بحث­های علمی و منطقی 4. پرس­و­جو: مصاحبه از افراد دارای اطلاعات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447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905436" y="2619072"/>
            <a:ext cx="110041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طرح گزارش بازدید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1. مقدمه در انگیزه و هدف سفر 2. شرح حرکت از مدرسه 3. شرح حوادث و اتفاقات جالب توجه در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مسیر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راه 4. شرح ورود به محل و چگونگی استقبال 5. شرح بازدید از قسمت­های مختلف 6.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پذیرایی</a:t>
            </a:r>
            <a:endParaRPr lang="fa-IR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7. بازگشت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8. نتیجه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56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26141" y="2701116"/>
            <a:ext cx="11107269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طرح زندگی بزرگان (هرچه شخصیت علمی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):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1.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مقدمه و معرفی 2. ولادت و زادگاه 3. تحصیلات و دوران کودکی و نوجوانی	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جوانی 4. ازدواج و فرزندان و خانواده 5. شرح دوران میانسالی و پیری 6. شرح خصوصیات اخلاقی 7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 آثار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8. اندیشه و سبک 9. فوت و آرامگاه ==&gt; هرچه شخصیت و ارزش و مرتبه علمی او بیشتر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طرح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زندگی او گسترده­تر است.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86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22729" y="2795245"/>
            <a:ext cx="1169445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طرح نوشته درباره شعر (به صورت سؤال): 1. شعر چیست؟ 2. چه تفاوتی شعر با نثر دارد؟ 3. شعر در زندگی انسان چه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اثری</a:t>
            </a: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دارد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؟ 4. اولین شاعر چه کسی بود؟ 5. شب­های شعر کدامند؟ و...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ویژگی­های طرح نوشته: 1. چهارچوب کلی موضوع مورد نظر را تعیین می­کند 2. به نوشته نظم و انسجام </a:t>
            </a:r>
            <a:endParaRPr lang="fa-IR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می­بخشد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3.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در</a:t>
            </a: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سرعت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دقت نگارش مؤثر است 4. به ما فرصت می­دهد به طور همه­جانبه و علمی به موضوع بنگریم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261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03412" y="2898138"/>
            <a:ext cx="115241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به طور کلی طرح نوشته ===&gt; نوشتن را آسان­تر + نوشته را منسجم­تر + در انتقال منظور نویسنده نقش به سزایی دارد.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منفی کردن فعل­ها: به وسیله تکواژ منفی­ساز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نـ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می­توان هر فعلی را منفی کرد. مثل: رفتم===&gt; نرفتم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تکواژ منفی­ساز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نَـ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اگر پیش 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بیاید ===&gt;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نِـ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تلفظ می­شود: می­رفتم ===&gt; نِمی­رفتم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تکواژ منفی­ساز همیشه پیش از فعل اصلی می­آید به جز فعل­های آینده و مجهول پیش از فعل کمکی (معین) قرار می­گیرد: خواهم­رفت ===&gt; نخواهم رفت ، گفته شد ===&gt; گفته نشد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392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3753" y="2642644"/>
            <a:ext cx="113986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- فعل کمکی (معین): ماضی نقلی: است، ماضی بعید: بود، ماضی التزامی: باش، ماضی مستمر: داشت، مضارع مستمر: دار، آینده: خواه، مجهول: شد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اگر تکواژ منفی­ساز به فعل امر یا مضارع التزامی که تکواژ </a:t>
            </a:r>
            <a:r>
              <a:rPr lang="ar-SA" sz="2400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بـ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همراه فعل داشته باشد بیاید </a:t>
            </a:r>
            <a:r>
              <a:rPr lang="ar-SA" sz="2400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بـ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حذف می­شود: برو ==&gt; نرو بخوریم ==&gt; نخوریم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فعل­های مستمر (ماضی مستمر و مضارع مستمر) صورت منفی ندارند و برای منفی کردن آن­ها از معادل­های غیر مستقیم استفاده می­شود: ماضی مستمر ==&gt; ماضی استمراری 	دارد می­نویسد ==&gt; نمی­نویسد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         مضارع مستمر ==&gt; مضارع اخباری	داشت می­نوشت ==&gt; نمی­نوشت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527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945777" y="2720606"/>
            <a:ext cx="109234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تکواژ منفی­ساز در فعل­های پیشوندی همیشه پیش از پیشوند می­آید: برگشت ==&gt; برنگشت ، برآمده بود ==&gt; برنیامده بود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تکواژ منفی­ساز در فعل­های مرکب پیش از جزء صرفی فعل (جزء دوم فعل) می­آید: دوست دارد ==&gt; دوست ندارد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کار می­کرد ==&gt; کار نمی­کرد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594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923</Words>
  <Application>Microsoft Office PowerPoint</Application>
  <PresentationFormat>Widescreen</PresentationFormat>
  <Paragraphs>48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89</cp:revision>
  <dcterms:created xsi:type="dcterms:W3CDTF">2015-07-06T05:06:21Z</dcterms:created>
  <dcterms:modified xsi:type="dcterms:W3CDTF">2015-12-06T06:03:35Z</dcterms:modified>
</cp:coreProperties>
</file>