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79" r:id="rId4"/>
    <p:sldId id="280" r:id="rId5"/>
    <p:sldId id="281" r:id="rId6"/>
    <p:sldId id="282" r:id="rId7"/>
    <p:sldId id="283" r:id="rId8"/>
    <p:sldId id="284" r:id="rId9"/>
    <p:sldId id="27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5" autoAdjust="0"/>
    <p:restoredTop sz="94660"/>
  </p:normalViewPr>
  <p:slideViewPr>
    <p:cSldViewPr snapToGrid="0">
      <p:cViewPr varScale="1">
        <p:scale>
          <a:sx n="67" d="100"/>
          <a:sy n="67" d="100"/>
        </p:scale>
        <p:origin x="81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pPr/>
              <a:t>11/8/2015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2693336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pPr/>
              <a:t>11/8/2015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4073438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pPr/>
              <a:t>11/8/2015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2423265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409256-BB9D-4EE1-978B-903609A03B5E}" type="datetimeFigureOut">
              <a:rPr lang="en-US" smtClean="0"/>
              <a:pPr/>
              <a:t>11/8/2015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2062268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409256-BB9D-4EE1-978B-903609A03B5E}" type="datetimeFigureOut">
              <a:rPr lang="en-US" smtClean="0"/>
              <a:pPr/>
              <a:t>11/8/2015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76091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0409256-BB9D-4EE1-978B-903609A03B5E}" type="datetimeFigureOut">
              <a:rPr lang="en-US" smtClean="0"/>
              <a:pPr/>
              <a:t>11/8/2015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2509758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409256-BB9D-4EE1-978B-903609A03B5E}" type="datetimeFigureOut">
              <a:rPr lang="en-US" smtClean="0"/>
              <a:pPr/>
              <a:t>11/8/2015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711737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0409256-BB9D-4EE1-978B-903609A03B5E}" type="datetimeFigureOut">
              <a:rPr lang="en-US" smtClean="0"/>
              <a:pPr/>
              <a:t>11/8/2015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3112851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409256-BB9D-4EE1-978B-903609A03B5E}" type="datetimeFigureOut">
              <a:rPr lang="en-US" smtClean="0"/>
              <a:pPr/>
              <a:t>11/8/2015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4090097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409256-BB9D-4EE1-978B-903609A03B5E}" type="datetimeFigureOut">
              <a:rPr lang="en-US" smtClean="0"/>
              <a:pPr/>
              <a:t>11/8/2015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4104842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409256-BB9D-4EE1-978B-903609A03B5E}" type="datetimeFigureOut">
              <a:rPr lang="en-US" smtClean="0"/>
              <a:pPr/>
              <a:t>11/8/2015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E791C-0A8C-41CF-A358-0882E33B6A3D}" type="slidenum">
              <a:rPr lang="en-US" smtClean="0"/>
              <a:pPr/>
              <a:t>‹#›</a:t>
            </a:fld>
            <a:endParaRPr lang="en-US"/>
          </a:p>
        </p:txBody>
      </p:sp>
    </p:spTree>
    <p:extLst>
      <p:ext uri="{BB962C8B-B14F-4D97-AF65-F5344CB8AC3E}">
        <p14:creationId xmlns:p14="http://schemas.microsoft.com/office/powerpoint/2010/main" val="1893091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409256-BB9D-4EE1-978B-903609A03B5E}" type="datetimeFigureOut">
              <a:rPr lang="en-US" smtClean="0"/>
              <a:pPr/>
              <a:t>11/8/2015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2E791C-0A8C-41CF-A358-0882E33B6A3D}" type="slidenum">
              <a:rPr lang="en-US" smtClean="0"/>
              <a:pPr/>
              <a:t>‹#›</a:t>
            </a:fld>
            <a:endParaRPr lang="en-US"/>
          </a:p>
        </p:txBody>
      </p:sp>
    </p:spTree>
    <p:extLst>
      <p:ext uri="{BB962C8B-B14F-4D97-AF65-F5344CB8AC3E}">
        <p14:creationId xmlns:p14="http://schemas.microsoft.com/office/powerpoint/2010/main" val="2359856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0" y="1458107"/>
            <a:ext cx="6096000" cy="3046988"/>
          </a:xfrm>
          <a:prstGeom prst="rect">
            <a:avLst/>
          </a:prstGeom>
        </p:spPr>
        <p:txBody>
          <a:bodyPr>
            <a:spAutoFit/>
          </a:bodyPr>
          <a:lstStyle/>
          <a:p>
            <a:pPr algn="ctr">
              <a:lnSpc>
                <a:spcPct val="200000"/>
              </a:lnSpc>
            </a:pPr>
            <a:r>
              <a:rPr lang="fa-IR" sz="3200" b="1" dirty="0" smtClean="0">
                <a:solidFill>
                  <a:srgbClr val="FF0000"/>
                </a:solidFill>
                <a:cs typeface="B Nazanin" pitchFamily="2" charset="-78"/>
              </a:rPr>
              <a:t>زبان فارسي2</a:t>
            </a:r>
          </a:p>
          <a:p>
            <a:pPr algn="ctr">
              <a:lnSpc>
                <a:spcPct val="200000"/>
              </a:lnSpc>
            </a:pPr>
            <a:r>
              <a:rPr lang="fa-IR" sz="3200" b="1" dirty="0" smtClean="0">
                <a:solidFill>
                  <a:srgbClr val="FF0000"/>
                </a:solidFill>
                <a:cs typeface="B Nazanin" pitchFamily="2" charset="-78"/>
              </a:rPr>
              <a:t>درس </a:t>
            </a:r>
            <a:r>
              <a:rPr lang="fa-IR" sz="3200" b="1" dirty="0" smtClean="0">
                <a:solidFill>
                  <a:srgbClr val="FF0000"/>
                </a:solidFill>
                <a:cs typeface="B Nazanin" pitchFamily="2" charset="-78"/>
              </a:rPr>
              <a:t>دوم</a:t>
            </a:r>
            <a:endParaRPr lang="en-US" sz="3200" b="1" dirty="0" smtClean="0">
              <a:solidFill>
                <a:srgbClr val="FF0000"/>
              </a:solidFill>
              <a:cs typeface="B Nazanin" pitchFamily="2" charset="-78"/>
            </a:endParaRPr>
          </a:p>
          <a:p>
            <a:pPr algn="ctr">
              <a:lnSpc>
                <a:spcPct val="200000"/>
              </a:lnSpc>
            </a:pPr>
            <a:r>
              <a:rPr lang="fa-IR" sz="3200" b="1" dirty="0" smtClean="0">
                <a:solidFill>
                  <a:srgbClr val="FF0000"/>
                </a:solidFill>
                <a:cs typeface="B Nazanin" pitchFamily="2" charset="-78"/>
              </a:rPr>
              <a:t>مدرس احترام خزایی </a:t>
            </a:r>
            <a:endParaRPr lang="en-US" sz="3200" b="1" dirty="0">
              <a:solidFill>
                <a:srgbClr val="FF0000"/>
              </a:solidFill>
              <a:cs typeface="B Nazanin" pitchFamily="2" charset="-78"/>
            </a:endParaRPr>
          </a:p>
        </p:txBody>
      </p:sp>
    </p:spTree>
    <p:extLst>
      <p:ext uri="{BB962C8B-B14F-4D97-AF65-F5344CB8AC3E}">
        <p14:creationId xmlns:p14="http://schemas.microsoft.com/office/powerpoint/2010/main" val="10951960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624" y="2463166"/>
            <a:ext cx="11358561" cy="3916457"/>
          </a:xfrm>
          <a:prstGeom prst="rect">
            <a:avLst/>
          </a:prstGeom>
        </p:spPr>
        <p:txBody>
          <a:bodyPr wrap="square">
            <a:spAutoFit/>
          </a:bodyPr>
          <a:lstStyle/>
          <a:p>
            <a:pPr algn="r" rtl="1">
              <a:lnSpc>
                <a:spcPct val="150000"/>
              </a:lnSpc>
            </a:pPr>
            <a:r>
              <a:rPr lang="ar-SA" sz="2800" b="1" dirty="0">
                <a:cs typeface="B Nazanin" panose="00000400000000000000" pitchFamily="2" charset="-78"/>
              </a:rPr>
              <a:t>جمله:</a:t>
            </a:r>
            <a:endParaRPr lang="en-US" sz="2800" dirty="0">
              <a:cs typeface="B Nazanin" panose="00000400000000000000" pitchFamily="2" charset="-78"/>
            </a:endParaRPr>
          </a:p>
          <a:p>
            <a:pPr algn="r" rtl="1">
              <a:lnSpc>
                <a:spcPct val="150000"/>
              </a:lnSpc>
            </a:pPr>
            <a:r>
              <a:rPr lang="ar-SA" sz="2800" b="1" dirty="0">
                <a:cs typeface="B Nazanin" panose="00000400000000000000" pitchFamily="2" charset="-78"/>
              </a:rPr>
              <a:t>1- نهاد (صاحب خبر)</a:t>
            </a:r>
            <a:r>
              <a:rPr lang="ar-SA" sz="2800" dirty="0">
                <a:cs typeface="B Nazanin" panose="00000400000000000000" pitchFamily="2" charset="-78"/>
              </a:rPr>
              <a:t>: کلمه یا گروهی از کلمات که درباره آن خبر می­دهیم، جزء گروه اسمی محسوب می­شود. نهاد جمله ممکن است صفر باشد یعنی به قرینه محذوف شده باشد و از شناسه فعل پی به نهاد می­بریم.</a:t>
            </a:r>
            <a:endParaRPr lang="en-US" sz="2800" dirty="0">
              <a:cs typeface="B Nazanin" panose="00000400000000000000" pitchFamily="2" charset="-78"/>
            </a:endParaRPr>
          </a:p>
          <a:p>
            <a:pPr algn="r" rtl="1">
              <a:lnSpc>
                <a:spcPct val="150000"/>
              </a:lnSpc>
            </a:pPr>
            <a:r>
              <a:rPr lang="ar-SA" sz="2800" dirty="0">
                <a:cs typeface="B Nazanin" panose="00000400000000000000" pitchFamily="2" charset="-78"/>
              </a:rPr>
              <a:t>نهاد معمولاً در شخص و شمار با شناسه مطابقت می­کند. منظور از شخص سه حالت: اول شخص – دوم شخص – سوم شخص می­باشد و منظور از شمار دو حالت جمع و مفرد است.</a:t>
            </a:r>
            <a:endParaRPr lang="en-US" sz="2800" dirty="0">
              <a:cs typeface="B Nazanin" panose="00000400000000000000" pitchFamily="2" charset="-78"/>
            </a:endParaRPr>
          </a:p>
        </p:txBody>
      </p:sp>
    </p:spTree>
    <p:extLst>
      <p:ext uri="{BB962C8B-B14F-4D97-AF65-F5344CB8AC3E}">
        <p14:creationId xmlns:p14="http://schemas.microsoft.com/office/powerpoint/2010/main" val="2253548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1450" y="2050614"/>
            <a:ext cx="11758611" cy="3970318"/>
          </a:xfrm>
          <a:prstGeom prst="rect">
            <a:avLst/>
          </a:prstGeom>
        </p:spPr>
        <p:txBody>
          <a:bodyPr wrap="square">
            <a:spAutoFit/>
          </a:bodyPr>
          <a:lstStyle/>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راه تشخیص نهاد: مطابقت با شناسه</a:t>
            </a:r>
            <a:endParaRPr lang="en-US" sz="2800" b="1" dirty="0">
              <a:latin typeface="Times New Roman" panose="02020603050405020304" pitchFamily="18" charset="0"/>
              <a:ea typeface="Times New Roman" panose="02020603050405020304" pitchFamily="18" charset="0"/>
              <a:cs typeface="B Nazanin" panose="00000400000000000000" pitchFamily="2" charset="-78"/>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نهاد ممکن است در آغاز، وسط و حتی پایان جمله باشد.</a:t>
            </a:r>
            <a:endParaRPr lang="en-US" sz="2800" b="1" dirty="0">
              <a:latin typeface="Times New Roman" panose="02020603050405020304" pitchFamily="18" charset="0"/>
              <a:ea typeface="Times New Roman" panose="02020603050405020304" pitchFamily="18" charset="0"/>
              <a:cs typeface="B Nazanin" panose="00000400000000000000" pitchFamily="2" charset="-78"/>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گاهی نهاد چنان در دل یک جمله گم شده است که تشخیص آن ساده نیست که در آن صورت باید از طریق بررسی مطابقت شناسه با هر کدام از اجزای جمله نهاد را تشخیص داد. اگر نتوانیم می­توان با ایجاد تغییر در شخص و شمار فعل بررسی کنیم که این تغییرات بر روی کدام جزء جمله تأثیر می­گذارد.</a:t>
            </a:r>
            <a:endParaRPr lang="en-US" sz="2800"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251834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3411" y="2329801"/>
            <a:ext cx="11115675" cy="3323987"/>
          </a:xfrm>
          <a:prstGeom prst="rect">
            <a:avLst/>
          </a:prstGeom>
        </p:spPr>
        <p:txBody>
          <a:bodyPr wrap="square">
            <a:spAutoFit/>
          </a:bodyPr>
          <a:lstStyle/>
          <a:p>
            <a:pPr algn="r" rtl="1">
              <a:lnSpc>
                <a:spcPct val="150000"/>
              </a:lnSpc>
            </a:pPr>
            <a:r>
              <a:rPr lang="fa-IR" sz="2800" b="1"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a:t>
            </a:r>
            <a:r>
              <a:rPr lang="ar-SA" sz="2800" b="1"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a:t>
            </a:r>
            <a:r>
              <a:rPr lang="ar-SA" sz="28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گزاره (خبر):</a:t>
            </a:r>
            <a:endParaRPr lang="en-US" sz="2800" b="1" dirty="0">
              <a:latin typeface="Times New Roman" panose="02020603050405020304" pitchFamily="18" charset="0"/>
              <a:ea typeface="Times New Roman" panose="02020603050405020304" pitchFamily="18" charset="0"/>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گزاره یعنی همه جمله منهای نهاد: </a:t>
            </a:r>
            <a:endParaRPr lang="en-US" sz="2800" b="1" dirty="0">
              <a:latin typeface="Times New Roman" panose="02020603050405020304" pitchFamily="18" charset="0"/>
              <a:ea typeface="Times New Roman" panose="02020603050405020304" pitchFamily="18" charset="0"/>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1. هسته گزاره: فعل (بن= ماضی: مصدر ـَن پایانی یا مضارع: امر ب آغازی، شناسه: ـَم ی ـَد یم ید ـَند)</a:t>
            </a:r>
            <a:endParaRPr lang="en-US" sz="2800" b="1" dirty="0">
              <a:latin typeface="Times New Roman" panose="02020603050405020304" pitchFamily="18" charset="0"/>
              <a:ea typeface="Times New Roman" panose="02020603050405020304" pitchFamily="18" charset="0"/>
            </a:endParaRPr>
          </a:p>
          <a:p>
            <a:pPr algn="r" rtl="1">
              <a:lnSpc>
                <a:spcPct val="150000"/>
              </a:lnSpc>
            </a:pPr>
            <a:r>
              <a:rPr lang="ar-SA" sz="2800" b="1"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 اجزای دیگر گزاره</a:t>
            </a:r>
            <a:endParaRPr lang="en-US" sz="2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25865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50514"/>
            <a:ext cx="11930062" cy="3970318"/>
          </a:xfrm>
          <a:prstGeom prst="rect">
            <a:avLst/>
          </a:prstGeom>
        </p:spPr>
        <p:txBody>
          <a:bodyPr wrap="square">
            <a:spAutoFit/>
          </a:bodyPr>
          <a:lstStyle/>
          <a:p>
            <a:pPr algn="ctr" rtl="1">
              <a:lnSpc>
                <a:spcPct val="150000"/>
              </a:lnSpc>
            </a:pPr>
            <a:r>
              <a:rPr lang="ar-SA" sz="2800" b="1" dirty="0">
                <a:solidFill>
                  <a:srgbClr val="FF0000"/>
                </a:solidFill>
                <a:latin typeface="Times New Roman" panose="02020603050405020304" pitchFamily="18" charset="0"/>
                <a:ea typeface="Times New Roman" panose="02020603050405020304" pitchFamily="18" charset="0"/>
                <a:cs typeface="B Lotus" panose="00000400000000000000" pitchFamily="2" charset="-78"/>
              </a:rPr>
              <a:t>جزء غیر اصلی گزاره شامل:</a:t>
            </a:r>
            <a:endParaRPr lang="en-US" sz="2800" b="1" dirty="0">
              <a:solidFill>
                <a:srgbClr val="FF0000"/>
              </a:solidFill>
              <a:latin typeface="Times New Roman" panose="02020603050405020304" pitchFamily="18" charset="0"/>
              <a:ea typeface="Times New Roman" panose="02020603050405020304" pitchFamily="18" charset="0"/>
            </a:endParaRPr>
          </a:p>
          <a:p>
            <a:pPr algn="r" rtl="1">
              <a:lnSpc>
                <a:spcPct val="150000"/>
              </a:lnSpc>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1- مفعول: را	چه کسی را + فعل، چه چیزی را + فعل</a:t>
            </a:r>
            <a:endParaRPr lang="en-US" sz="2800" dirty="0">
              <a:latin typeface="Times New Roman" panose="02020603050405020304" pitchFamily="18" charset="0"/>
              <a:ea typeface="Times New Roman" panose="02020603050405020304" pitchFamily="18" charset="0"/>
            </a:endParaRPr>
          </a:p>
          <a:p>
            <a:pPr algn="r" rtl="1">
              <a:lnSpc>
                <a:spcPct val="150000"/>
              </a:lnSpc>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 متمم: حرف اضافه (از، به، با، برای، در، درباره...) </a:t>
            </a:r>
            <a:endParaRPr lang="en-US" sz="2800" dirty="0">
              <a:latin typeface="Times New Roman" panose="02020603050405020304" pitchFamily="18" charset="0"/>
              <a:ea typeface="Times New Roman" panose="02020603050405020304" pitchFamily="18" charset="0"/>
            </a:endParaRPr>
          </a:p>
          <a:p>
            <a:pPr algn="r" rtl="1">
              <a:lnSpc>
                <a:spcPct val="150000"/>
              </a:lnSpc>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3- مسند: .افعال اسنادی (ربطی): است، بود، شد، گشت، گردید .افعال ص20: گردانید، کرد، ساخت، نمود، پنداشتم، دیدم، دانستم، یافتم، می­نامیدند، می­­خواندند، می­گفتند، صدا می­زدند، می­شمارند، به شمار </a:t>
            </a:r>
            <a:endParaRPr lang="fa-IR" sz="28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endParaRPr>
          </a:p>
          <a:p>
            <a:pPr algn="r" rtl="1">
              <a:lnSpc>
                <a:spcPct val="150000"/>
              </a:lnSpc>
            </a:pPr>
            <a:r>
              <a:rPr lang="ar-SA" sz="28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می­آوردند</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به حساب می­آوردند.</a:t>
            </a:r>
            <a:endParaRPr lang="en-US" sz="2800" dirty="0">
              <a:effectLst/>
              <a:latin typeface="Times New Roman" panose="02020603050405020304" pitchFamily="18" charset="0"/>
              <a:ea typeface="Times New Roman" panose="02020603050405020304" pitchFamily="18" charset="0"/>
            </a:endParaRPr>
          </a:p>
        </p:txBody>
      </p:sp>
      <p:sp>
        <p:nvSpPr>
          <p:cNvPr id="3" name="Rectangle 2"/>
          <p:cNvSpPr/>
          <p:nvPr/>
        </p:nvSpPr>
        <p:spPr>
          <a:xfrm>
            <a:off x="285751" y="5102736"/>
            <a:ext cx="11644312" cy="1384995"/>
          </a:xfrm>
          <a:prstGeom prst="rect">
            <a:avLst/>
          </a:prstGeom>
        </p:spPr>
        <p:txBody>
          <a:bodyPr wrap="square">
            <a:spAutoFit/>
          </a:bodyPr>
          <a:lstStyle/>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4- قید: از اجزای اصلی جمله نیست و برای توضیح بیشتر در جمله می-آید و در نمودار درختی نمایش داده نمی­شود و راه شناخت آن حذف آن از جمله است و دارای انواعی است.</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316548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005398"/>
            <a:ext cx="11787187" cy="4555093"/>
          </a:xfrm>
          <a:prstGeom prst="rect">
            <a:avLst/>
          </a:prstGeom>
        </p:spPr>
        <p:txBody>
          <a:bodyPr wrap="square">
            <a:spAutoFit/>
          </a:bodyPr>
          <a:lstStyle/>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استثناء عدم مطابقت نهاد جمله و شناسه (نهاد پیوسته)</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1- برای احترام: نهاد سوم شخص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مفرد</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===&gt; شناسه سوم شخص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جمع</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پیامبر فرمودند</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 برای نهاد غیر جاندار: نهاد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جمع</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===&gt; شناسه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مفرد</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جمع</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کتاب­ها از دستم افتاد.</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28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اگر </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جان بخشی (تشخیص) استفاده کنیم برای نهاد جمع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باید</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شناسه جمع بیاوریم: ستاره­ها چشمک زدند.</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3- برای برخی اسم­های مبهم (هیچ­یک، هر یک، هیچ­کدام، هر کدام):===&gt; شناسه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جمع</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 مفرد</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97814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4812" y="2403112"/>
            <a:ext cx="11239500" cy="3477875"/>
          </a:xfrm>
          <a:prstGeom prst="rect">
            <a:avLst/>
          </a:prstGeom>
        </p:spPr>
        <p:txBody>
          <a:bodyPr wrap="square">
            <a:spAutoFit/>
          </a:bodyPr>
          <a:lstStyle/>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نکات بسیار مهم</a:t>
            </a:r>
            <a:endParaRPr lang="en-US" sz="2400" dirty="0">
              <a:latin typeface="Times New Roman" panose="02020603050405020304" pitchFamily="18" charset="0"/>
              <a:ea typeface="Times New Roman" panose="02020603050405020304" pitchFamily="18" charset="0"/>
            </a:endParaRPr>
          </a:p>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1. اگر بین دو نهاد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و یکی از نهادها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من</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یا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ما</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شناسه فعل اول شخص جمع است.</a:t>
            </a:r>
            <a:endParaRPr lang="en-US" sz="2400" dirty="0">
              <a:latin typeface="Times New Roman" panose="02020603050405020304" pitchFamily="18" charset="0"/>
              <a:ea typeface="Times New Roman" panose="02020603050405020304" pitchFamily="18" charset="0"/>
            </a:endParaRPr>
          </a:p>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 و ---- ===&gt; شناسه اول شخص جمع: یم</a:t>
            </a:r>
            <a:endParaRPr lang="en-US" sz="2400" dirty="0">
              <a:latin typeface="Times New Roman" panose="02020603050405020304" pitchFamily="18" charset="0"/>
              <a:ea typeface="Times New Roman" panose="02020603050405020304" pitchFamily="18" charset="0"/>
            </a:endParaRPr>
          </a:p>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2. اگر بین دو نهاد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و یکی از نهادها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تو</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یا </a:t>
            </a:r>
            <a:r>
              <a:rPr lang="ar-SA" sz="28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شما</a:t>
            </a: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شناسه فعل دوم شخص جمع است.</a:t>
            </a:r>
            <a:endParaRPr lang="en-US" sz="2400" dirty="0">
              <a:latin typeface="Times New Roman" panose="02020603050405020304" pitchFamily="18" charset="0"/>
              <a:ea typeface="Times New Roman" panose="02020603050405020304" pitchFamily="18" charset="0"/>
            </a:endParaRPr>
          </a:p>
          <a:p>
            <a:pPr algn="r" rtl="1">
              <a:spcBef>
                <a:spcPts val="1200"/>
              </a:spcBef>
              <a:spcAft>
                <a:spcPts val="1200"/>
              </a:spcAft>
            </a:pPr>
            <a:r>
              <a:rPr lang="ar-SA" sz="28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 و ---- ===&gt; شناسه دوم شخص جمع: </a:t>
            </a:r>
            <a:r>
              <a:rPr lang="ar-SA" sz="2800" dirty="0" smtClean="0">
                <a:solidFill>
                  <a:srgbClr val="000000"/>
                </a:solidFill>
                <a:latin typeface="Times New Roman" panose="02020603050405020304" pitchFamily="18" charset="0"/>
                <a:ea typeface="Times New Roman" panose="02020603050405020304" pitchFamily="18" charset="0"/>
                <a:cs typeface="B Lotus" panose="00000400000000000000" pitchFamily="2" charset="-78"/>
              </a:rPr>
              <a:t>ید</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32615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63" y="2303473"/>
            <a:ext cx="11287125" cy="3354765"/>
          </a:xfrm>
          <a:prstGeom prst="rect">
            <a:avLst/>
          </a:prstGeom>
        </p:spPr>
        <p:txBody>
          <a:bodyPr wrap="square">
            <a:spAutoFit/>
          </a:bodyPr>
          <a:lstStyle/>
          <a:p>
            <a:pPr algn="r" rtl="1">
              <a:lnSpc>
                <a:spcPct val="150000"/>
              </a:lnSpc>
              <a:spcBef>
                <a:spcPts val="1200"/>
              </a:spcBef>
              <a:spcAft>
                <a:spcPts val="1200"/>
              </a:spcAft>
            </a:pPr>
            <a:r>
              <a:rPr lang="ar-SA" sz="3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3. اگر بین دو نهاد </a:t>
            </a:r>
            <a:r>
              <a:rPr lang="ar-SA" sz="32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با</a:t>
            </a:r>
            <a:r>
              <a:rPr lang="ar-SA" sz="3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باشد و نهادها هر چه بیاید شناسه با نهاد پیش از با (اولی) مطابقت دارد زیرا کلمه بعد از با متمم است.</a:t>
            </a:r>
            <a:endParaRPr lang="en-US" sz="2800" dirty="0">
              <a:latin typeface="Times New Roman" panose="02020603050405020304" pitchFamily="18" charset="0"/>
              <a:ea typeface="Times New Roman" panose="02020603050405020304" pitchFamily="18" charset="0"/>
            </a:endParaRPr>
          </a:p>
          <a:p>
            <a:pPr algn="r" rtl="1">
              <a:lnSpc>
                <a:spcPct val="150000"/>
              </a:lnSpc>
              <a:spcBef>
                <a:spcPts val="1200"/>
              </a:spcBef>
              <a:spcAft>
                <a:spcPts val="1200"/>
              </a:spcAft>
            </a:pPr>
            <a:r>
              <a:rPr lang="ar-SA" sz="3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4. اگر نهاد جمله دو یا چند کلمه مفرد باشد که حرف </a:t>
            </a:r>
            <a:r>
              <a:rPr lang="ar-SA" sz="3200" u="sng"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و</a:t>
            </a:r>
            <a:r>
              <a:rPr lang="ar-SA" sz="3200" dirty="0">
                <a:solidFill>
                  <a:srgbClr val="000000"/>
                </a:solidFill>
                <a:latin typeface="Times New Roman" panose="02020603050405020304" pitchFamily="18" charset="0"/>
                <a:ea typeface="Times New Roman" panose="02020603050405020304" pitchFamily="18" charset="0"/>
                <a:cs typeface="B Lotus" panose="00000400000000000000" pitchFamily="2" charset="-78"/>
              </a:rPr>
              <a:t> میانشان باشد شناسه معمولاً به صورت جمع به کار می­رود.</a:t>
            </a:r>
            <a:endParaRPr lang="en-US"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36121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80331" y="2312894"/>
            <a:ext cx="4827494" cy="2215991"/>
          </a:xfrm>
          <a:prstGeom prst="rect">
            <a:avLst/>
          </a:prstGeom>
          <a:noFill/>
        </p:spPr>
        <p:txBody>
          <a:bodyPr wrap="square" rtlCol="0">
            <a:spAutoFit/>
          </a:bodyPr>
          <a:lstStyle/>
          <a:p>
            <a:r>
              <a:rPr lang="fa-IR" sz="13800" dirty="0" smtClean="0">
                <a:solidFill>
                  <a:srgbClr val="C00000"/>
                </a:solidFill>
                <a:cs typeface="B Titr" panose="00000700000000000000" pitchFamily="2" charset="-78"/>
              </a:rPr>
              <a:t>پایان</a:t>
            </a:r>
            <a:endParaRPr lang="en-US" sz="13800" dirty="0">
              <a:solidFill>
                <a:srgbClr val="C00000"/>
              </a:solidFill>
              <a:cs typeface="B Titr" panose="00000700000000000000" pitchFamily="2" charset="-78"/>
            </a:endParaRPr>
          </a:p>
        </p:txBody>
      </p:sp>
    </p:spTree>
    <p:extLst>
      <p:ext uri="{BB962C8B-B14F-4D97-AF65-F5344CB8AC3E}">
        <p14:creationId xmlns:p14="http://schemas.microsoft.com/office/powerpoint/2010/main" val="24429217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TotalTime>
  <Words>483</Words>
  <Application>Microsoft Office PowerPoint</Application>
  <PresentationFormat>Widescreen</PresentationFormat>
  <Paragraphs>32</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B Lotus</vt:lpstr>
      <vt:lpstr>B Nazanin</vt:lpstr>
      <vt:lpstr>B Titr</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Alireza Golestan</dc:creator>
  <cp:lastModifiedBy>Alireza Golestan</cp:lastModifiedBy>
  <cp:revision>72</cp:revision>
  <dcterms:created xsi:type="dcterms:W3CDTF">2015-07-06T05:06:21Z</dcterms:created>
  <dcterms:modified xsi:type="dcterms:W3CDTF">2015-11-08T12:12:48Z</dcterms:modified>
</cp:coreProperties>
</file>