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7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5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درس هشتم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مدرس احترام خزایی </a:t>
            </a:r>
            <a:endParaRPr lang="en-US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588" y="2626696"/>
            <a:ext cx="11744325" cy="2623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گذر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ناگذر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فعل­هایی که با نهاد معنی کاملی ندارند و نیاز به جزء دیگری ندارد ===&gt; جملات دوجزئی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2-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گذرا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 فعل­هایی که با نهاد معنی کاملی ندارند و نیاز به جزء دیگری (مفعول، متمم، مسند) دارند==&gt;جملات سه جزئی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-400050" y="5250491"/>
            <a:ext cx="12272963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2800" b="1" dirty="0">
                <a:latin typeface="B Lotus" panose="00000400000000000000" pitchFamily="2" charset="-78"/>
                <a:ea typeface="Times New Roman" panose="02020603050405020304" pitchFamily="18" charset="0"/>
              </a:rPr>
              <a:t>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فعل­هایی که بدون تغییر در ساخت و شکل ظاهری و معنی هم به صورت گذرا و هم ناگذر به کار می­رود مثل: شکستن، پختن، ریختن، بریدن، گداختن، گسستن و...</a:t>
            </a:r>
            <a:endParaRPr lang="en-US" sz="2800" b="1" dirty="0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891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7652" y="2435376"/>
            <a:ext cx="110870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انواع گذرا: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گذرا به مفعول: </a:t>
            </a:r>
            <a:r>
              <a:rPr lang="ar-SA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فعل­هایی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که علاوه بر نهاد به مفعول هم نیاز دارند تا معنی کاملی بدهند مثل: شناختن، آوردن، بردن، دیدن، پوشیدن، کاشتن، پاشیدن، بافتن، دوختن، داشتن، نساختن، خوردن، خواندن، نوشتن و ... . می­توان فعل­های ناگذر را با انید / اند گذرا به مفعول کرد: بن مضارع افعال ناگذر + ان ===&gt; بن مضارع گذرا شده 		               				        بن مضارع گذرا شده + د / ید ===&gt; بن ماضی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074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1464" y="2514377"/>
            <a:ext cx="115585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گذرا به مسند: فعل­هایی که علاوه بر نهاد به مسند هم نیاز دارند تا معنی کاملی بدهند: 	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است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بود، شد، گشت، گردید و هم­معنی­های آن­ها مثل: شود، هست، می­باشد و ...	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گردانید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کرد، ساخت، نمود، پنداشتن، دیدن، دانستن، یافتن، به حساب می­آوردند		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می­نامیدند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می­خواندند، می­گفتند، صدا می­زدند، می­شمارند، به شمار می­آوردند و ...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965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3412" y="2795885"/>
            <a:ext cx="108251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گذرا به متمم: </a:t>
            </a:r>
            <a:r>
              <a:rPr lang="ar-SA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فعل­هایی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که علاوه بر نهاد متمم هم نیاز دارند تا معنی کاملی بدهند: مثل جنگیدن، ترسیدن، رنجیدن، نازیدن، برخوردن، پی­بردن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52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954770"/>
            <a:ext cx="1195863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بعضی فعل­های گذرا جملات چهار جزئی می­سازند مثل: احمد برادرش را به مدرسه رساند.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بیاموزیم: از حروف اضافه مناسب در جمله باید به کار برد زیرا هم جمله کوتاه­تر می­شود و 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هم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پیام زودتر به شنونده و خواننده منتقل می­شود.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زبان­ها و از جمله پیام فارسی با گذشت زمان خلاصه­تر و کوتاه­تر می­شود پس اقتضای زبان فارسی 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امروز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این است که از میان کلمات مترادف کلمه کوتاه­تر و ساده­تر را انتخاب می­کنیم: به وسیله ===&gt; با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712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8151" y="2572454"/>
            <a:ext cx="112013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گروه فعلی = مهم­ترین عضو گزاره و اصلی­ترین جزء جمله است شناخت فعل و گروه فعلی در شناخت جمله و زبان کمک می­کند.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گروه فعلی ===&gt; فعل جمله	گروه فعلی= 1.بن 2.شناسه	گروه اسمی = نهاد، مفعول، مسند، متمم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ویژگی­های فعل: 1. شخص و شمار 	2. زمان 		3. گذر 		4. وجه 		</a:t>
            </a:r>
            <a:r>
              <a:rPr lang="fa-I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5.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معلوم و مجهول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208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0051" y="1879164"/>
            <a:ext cx="114014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شخص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 شمار: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الف) مفرد: اول شخص مفرد مثل گوینده: ـَم دوم شخص مفرد مثل شنونده: ی سوم شخص مفرد مثل دیگری: ـَد (دیگری: ـَد (مضارع) ===&gt; ماضی (به جز ماضی التزامی): در ظاهر وجود ندارد اما یک تکواژ به حساب می­آید.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ب) جمع: اول شخص جمع: گویندگان: یم	دوم شخص جمع: شنوندگان: ید		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سوم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شخص جمع: دیگران: ـَند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788460" y="2545560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376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16960"/>
            <a:ext cx="11872913" cy="429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. زمان: ماضی (گذشته): پیش از حال	مضارع (حال): شامل حال و آینده نزدیک 	     </a:t>
            </a:r>
            <a:endParaRPr lang="fa-IR" sz="23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fa-IR" sz="23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 </a:t>
            </a:r>
            <a:r>
              <a:rPr lang="ar-SA" sz="23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مستقبل </a:t>
            </a:r>
            <a:r>
              <a:rPr lang="ar-SA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(آینده): پس از زمان حال</a:t>
            </a:r>
            <a:endParaRPr lang="en-US" sz="23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مصدر: انجام کار + ـَن: رفتن، خوردن، نوشتن و ...</a:t>
            </a:r>
            <a:endParaRPr lang="en-US" sz="23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بن (ریشه فعل): 1. ماضی: مصدر -  ـَن پایانی: (سوم شخص فرد ماضی ساده): نوشتن: </a:t>
            </a:r>
            <a:r>
              <a:rPr lang="ar-SA" sz="23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نوشت </a:t>
            </a:r>
            <a:endParaRPr lang="en-US" sz="23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		2. مضارع: امر - ب آغازی: برو: رو</a:t>
            </a:r>
            <a:endParaRPr lang="en-US" sz="23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صفت مفعولی: بن ماضی + ه: گفته، نوشته، رفته و ...</a:t>
            </a:r>
            <a:endParaRPr lang="en-US" sz="23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حرف: شناخت شش صورت فعل از اول شخص مفرد تا سوم شخص جمع به ترتیب و پشت سر هم: </a:t>
            </a:r>
            <a:endParaRPr lang="en-US" sz="23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 rtl="1">
              <a:lnSpc>
                <a:spcPct val="150000"/>
              </a:lnSpc>
            </a:pPr>
            <a:r>
              <a:rPr lang="ar-SA" sz="23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رفتم رفتی رفت رفتی رفتید رفتند</a:t>
            </a:r>
            <a:endParaRPr lang="en-US" sz="23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1352876" y="2469113"/>
            <a:ext cx="748648" cy="4020588"/>
          </a:xfrm>
          <a:prstGeom prst="leftBrace">
            <a:avLst>
              <a:gd name="adj1" fmla="val 80274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25776" y="3982519"/>
            <a:ext cx="927100" cy="496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fa-IR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B Nazanin" panose="00000400000000000000" pitchFamily="2" charset="-78"/>
              </a:rPr>
              <a:t>نکته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788460" y="2316960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491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5763" y="2408641"/>
            <a:ext cx="1137285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ماضی</a:t>
            </a: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</a:t>
            </a: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ماضی </a:t>
            </a: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ساده: بن ماضی + شناسه: رفتم ==&gt; کاربرد: برای بیان کاری که در گذشته به طور کامل انجام گرفته است.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2-</a:t>
            </a: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ماضی </a:t>
            </a: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استمراری: می+ بن ماضی + شناسه: می­رفتم ==&gt; کاربرد: 1. برای بیان کاری که در گذشته به صورت پیوسته ادامه داشته است. 2. برای بیان کاری که در گذشته بارها تکرار شده است.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 rot="5400000">
            <a:off x="7670800" y="3402853"/>
            <a:ext cx="242888" cy="2154237"/>
          </a:xfrm>
          <a:prstGeom prst="leftBrace">
            <a:avLst>
              <a:gd name="adj1" fmla="val 45556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503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0050" y="2280374"/>
            <a:ext cx="11315700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 ماضی بعید: بن ماضی + ه + بود + شناسه: رفته بودم ==&gt; کاربرد: برای بیان کاری که در گذشته پیش از کار دیگری اتفاق افتاده است.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4- ماضی التزامی: بن ماضی + ه + باش + شناسه: رفته­باشم ==&gt; کاربرد: برای بیان کاری که در گذشته همراه با احتمال شاید، اگر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 rot="16200000">
            <a:off x="8782663" y="2431076"/>
            <a:ext cx="88900" cy="1459274"/>
          </a:xfrm>
          <a:prstGeom prst="leftBrace">
            <a:avLst>
              <a:gd name="adj1" fmla="val 80769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058150" y="3214689"/>
            <a:ext cx="1528763" cy="3111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fa-IR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B Lotus" panose="00000400000000000000" pitchFamily="2" charset="-78"/>
              </a:rPr>
              <a:t>صفت مفعولی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AutoShape 2"/>
          <p:cNvSpPr>
            <a:spLocks/>
          </p:cNvSpPr>
          <p:nvPr/>
        </p:nvSpPr>
        <p:spPr bwMode="auto">
          <a:xfrm rot="16200000">
            <a:off x="8752500" y="4097951"/>
            <a:ext cx="88900" cy="1459274"/>
          </a:xfrm>
          <a:prstGeom prst="leftBrace">
            <a:avLst>
              <a:gd name="adj1" fmla="val 80769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027987" y="4881564"/>
            <a:ext cx="1528763" cy="3111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fa-IR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B Lotus" panose="00000400000000000000" pitchFamily="2" charset="-78"/>
              </a:rPr>
              <a:t>صفت مفعولی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8498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937" y="2329801"/>
            <a:ext cx="1128236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fa-IR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-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ماضی نقلی: بن ماضی + ه + شناسه­های ویژه: ام، ای، است، ایم، اید، اند: رفته­ام ==&gt; کاربرد: 1. برای بیان کاری که در گذشته انجام شده اینک اثر و نتیجه آن مورد نظر است. 2. برای بیان کاری که گوینده شاهد آن نبوده و صورت نقل قول دارد.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6- ماضی مستمر: داشت + شناسه + می + بن ماضی + شناسه:أ داشتم می­رفتم کاربرد: برای بیان کاری که در گذشته همزمان با کار دیگر صورت گرفته است.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AutoShape 2"/>
          <p:cNvSpPr>
            <a:spLocks/>
          </p:cNvSpPr>
          <p:nvPr/>
        </p:nvSpPr>
        <p:spPr bwMode="auto">
          <a:xfrm rot="-16200000">
            <a:off x="8836025" y="1833563"/>
            <a:ext cx="174625" cy="1416050"/>
          </a:xfrm>
          <a:prstGeom prst="leftBrace">
            <a:avLst>
              <a:gd name="adj1" fmla="val 61842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645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0050" y="1756136"/>
            <a:ext cx="11282363" cy="4289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مضارع: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ar-SA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مضارع اخباری: می + بن مضارع + شناسه: می­روم ==&gt; کاربرد: 1. برای بیان حقایق کلی و مطالب علمی 2. برای بیان کاری که هم­اکنون در حال انجام است 3. برای بیان کاری که در آینده انجام خواهد گرفت</a:t>
            </a:r>
            <a:endParaRPr lang="en-US" sz="2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ar-SA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مضارع التزامی: ب + بن مضارع + شناسه: بروم ==&gt; کاربرد: برای بیان احتمال (شاید، اگر)، التزام (باید) و آرزو در آینده (کاش)</a:t>
            </a:r>
            <a:endParaRPr lang="en-US" sz="2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0" lvl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73075" algn="l"/>
              </a:tabLst>
            </a:pPr>
            <a:r>
              <a:rPr lang="ar-SA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مضارع مستمر: دار + شناسه + می + بن مضارع + شناسه: دارم می­روم ==&gt; کاربرد: برای بیان کاری که هم­اکنون در حال جریان است.</a:t>
            </a:r>
            <a:endParaRPr lang="en-US" sz="2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 rot="-5400000">
            <a:off x="8902000" y="3747387"/>
            <a:ext cx="122238" cy="1101725"/>
          </a:xfrm>
          <a:prstGeom prst="leftBrace">
            <a:avLst>
              <a:gd name="adj1" fmla="val 5614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 rot="-5400000">
            <a:off x="7200994" y="4183530"/>
            <a:ext cx="182562" cy="2665412"/>
          </a:xfrm>
          <a:prstGeom prst="leftBrace">
            <a:avLst>
              <a:gd name="adj1" fmla="val 7400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802531" y="5607519"/>
            <a:ext cx="1609725" cy="273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fa-IR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B Lotus" panose="00000400000000000000" pitchFamily="2" charset="-78"/>
              </a:rPr>
              <a:t>مضارع اخباری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7198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9940" y="2579772"/>
            <a:ext cx="11672887" cy="391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473075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انواع آینده:</a:t>
            </a: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خواه + شناسه + بن ماضی: خواهم رفت ==&gt; کاربرد: برای بیان کاری که از این پس انجام خواهد گرفت.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473075" algn="l"/>
              </a:tabLst>
            </a:pP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فعل­های مضارع از مصدر «بودن و داشتن» بدون </a:t>
            </a:r>
            <a:r>
              <a:rPr lang="ar-SA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می</a:t>
            </a: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 </a:t>
            </a:r>
            <a:r>
              <a:rPr lang="ar-SA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</a:t>
            </a: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می­آیند مانند هست و دارد.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473075" algn="l"/>
              </a:tabLst>
            </a:pP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فعل­های مضارع </a:t>
            </a:r>
            <a:r>
              <a:rPr lang="ar-SA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است</a:t>
            </a: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 </a:t>
            </a:r>
            <a:r>
              <a:rPr lang="ar-SA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هست </a:t>
            </a: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که یک ساخت بیشتر ندارند مضارع اخباری هستند.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lnSpc>
                <a:spcPct val="150000"/>
              </a:lnSpc>
              <a:tabLst>
                <a:tab pos="473075" algn="l"/>
              </a:tabLst>
            </a:pP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گاهی مضارع اخباری و مضارع التزامی بدون نشانه­های </a:t>
            </a:r>
            <a:r>
              <a:rPr lang="ar-SA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می</a:t>
            </a: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 </a:t>
            </a:r>
            <a:r>
              <a:rPr lang="ar-SA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</a:t>
            </a:r>
            <a:r>
              <a:rPr lang="ar-SA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می­آیند در این حالت نوع فعل با توجه به جمله و متن تعیین می­شود مثلاً: می­توان این مسئله را حل کنم. ==&gt; حل بکنم (مضارع التزامی)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788460" y="2478325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9501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857</Words>
  <Application>Microsoft Office PowerPoint</Application>
  <PresentationFormat>Widescreen</PresentationFormat>
  <Paragraphs>54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85</cp:revision>
  <dcterms:created xsi:type="dcterms:W3CDTF">2015-07-06T05:06:21Z</dcterms:created>
  <dcterms:modified xsi:type="dcterms:W3CDTF">2015-12-06T05:35:19Z</dcterms:modified>
</cp:coreProperties>
</file>