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8" r:id="rId3"/>
    <p:sldId id="279" r:id="rId4"/>
    <p:sldId id="280" r:id="rId5"/>
    <p:sldId id="281" r:id="rId6"/>
    <p:sldId id="277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265" autoAdjust="0"/>
    <p:restoredTop sz="94660"/>
  </p:normalViewPr>
  <p:slideViewPr>
    <p:cSldViewPr snapToGrid="0">
      <p:cViewPr varScale="1">
        <p:scale>
          <a:sx n="71" d="100"/>
          <a:sy n="71" d="100"/>
        </p:scale>
        <p:origin x="726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12/6/2015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33368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12/6/2015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34380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12/6/2015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265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12/6/2015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22684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12/6/2015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09163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12/6/2015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97582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12/6/2015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17379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12/6/2015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28513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12/6/2015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00971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12/6/2015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48423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12/6/2015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30917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409256-BB9D-4EE1-978B-903609A03B5E}" type="datetimeFigureOut">
              <a:rPr lang="en-US" smtClean="0"/>
              <a:pPr/>
              <a:t>12/6/2015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98562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048000" y="1458107"/>
            <a:ext cx="6096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200000"/>
              </a:lnSpc>
            </a:pPr>
            <a:r>
              <a:rPr lang="fa-IR" sz="3200" b="1" dirty="0" smtClean="0">
                <a:solidFill>
                  <a:srgbClr val="FF0000"/>
                </a:solidFill>
                <a:cs typeface="B Nazanin" pitchFamily="2" charset="-78"/>
              </a:rPr>
              <a:t>زبان فارسي2</a:t>
            </a:r>
          </a:p>
          <a:p>
            <a:pPr algn="ctr">
              <a:lnSpc>
                <a:spcPct val="200000"/>
              </a:lnSpc>
            </a:pPr>
            <a:r>
              <a:rPr lang="fa-IR" sz="3200" b="1" dirty="0" smtClean="0">
                <a:solidFill>
                  <a:srgbClr val="FF0000"/>
                </a:solidFill>
                <a:cs typeface="B Nazanin" pitchFamily="2" charset="-78"/>
              </a:rPr>
              <a:t>درس هفتم</a:t>
            </a:r>
            <a:endParaRPr lang="en-US" sz="3200" b="1" dirty="0" smtClean="0">
              <a:solidFill>
                <a:srgbClr val="FF0000"/>
              </a:solidFill>
              <a:cs typeface="B Nazanin" pitchFamily="2" charset="-78"/>
            </a:endParaRPr>
          </a:p>
          <a:p>
            <a:pPr algn="ctr">
              <a:lnSpc>
                <a:spcPct val="200000"/>
              </a:lnSpc>
            </a:pPr>
            <a:r>
              <a:rPr lang="fa-IR" sz="3200" b="1" dirty="0" smtClean="0">
                <a:solidFill>
                  <a:srgbClr val="FF0000"/>
                </a:solidFill>
                <a:cs typeface="B Nazanin" pitchFamily="2" charset="-78"/>
              </a:rPr>
              <a:t>مدرس احترام خزایی </a:t>
            </a:r>
            <a:endParaRPr lang="en-US" sz="3200" b="1" dirty="0">
              <a:solidFill>
                <a:srgbClr val="FF0000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95196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49815" y="2817616"/>
            <a:ext cx="11630025" cy="33701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150000"/>
              </a:lnSpc>
            </a:pPr>
            <a:r>
              <a:rPr lang="ar-SA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نوشتار یک قرارداد اجتماعی است و باید قواعد و نظام حاکم بر آن را به خوبی یاد گرفت تا بتوان به عنوان یک وسیله ارتباطی، از آن به شیوه­ای آشکار و راحت استفاده کرد.</a:t>
            </a:r>
            <a:endParaRPr lang="en-US" sz="2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rtl="1">
              <a:lnSpc>
                <a:spcPct val="150000"/>
              </a:lnSpc>
            </a:pPr>
            <a:r>
              <a:rPr lang="ar-SA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آنچه در این درس در مورد نوشتار و املا مورد توجه قرار گرفت، عبارت بود از:</a:t>
            </a:r>
            <a:endParaRPr lang="en-US" sz="2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0" lvl="0" algn="just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fa-IR" sz="2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1-</a:t>
            </a:r>
            <a:r>
              <a:rPr lang="ar-SA" sz="2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نوع </a:t>
            </a:r>
            <a:r>
              <a:rPr lang="ar-SA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خط: مناسب­ترین نوع خط برای املا خط تحریری است.</a:t>
            </a:r>
            <a:endParaRPr lang="en-US" sz="2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0" lvl="0" algn="just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fa-IR" sz="2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2-</a:t>
            </a:r>
            <a:r>
              <a:rPr lang="ar-SA" sz="2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نقطه</a:t>
            </a:r>
            <a:r>
              <a:rPr lang="ar-SA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: در نوشتن حروف نقطه­دار، باید به جایگاه درست نقطه­ها توجه داشت.</a:t>
            </a:r>
            <a:endParaRPr lang="en-US" sz="2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0" lvl="0" algn="just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fa-IR" sz="2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3-</a:t>
            </a:r>
            <a:r>
              <a:rPr lang="ar-SA" sz="2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دندانه</a:t>
            </a:r>
            <a:r>
              <a:rPr lang="ar-SA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: رعایت دندانه­های حروف دندانه­دار و طرز نوشتن آن­ها از نکات مورد توجه در املای فارسی است.</a:t>
            </a:r>
            <a:endParaRPr lang="en-US" sz="24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3" name="Straight Connector 2"/>
          <p:cNvCxnSpPr/>
          <p:nvPr/>
        </p:nvCxnSpPr>
        <p:spPr>
          <a:xfrm flipH="1">
            <a:off x="1445764" y="2500328"/>
            <a:ext cx="9238129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038213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84947" y="2576050"/>
            <a:ext cx="11129963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algn="just" rtl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fa-IR" sz="28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1-</a:t>
            </a:r>
            <a:r>
              <a:rPr lang="ar-SA" sz="28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شکل 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حرف: هر حرف باید به شکل صحیح خود نوشته شود.</a:t>
            </a:r>
            <a:endParaRPr lang="en-US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0" lvl="0" algn="just" rtl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fa-IR" sz="28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2-</a:t>
            </a:r>
            <a:r>
              <a:rPr lang="ar-SA" sz="28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حرف 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چند شکلی: اغلب حرف­های زبان فارسی، چند شکلی هستند که با توجه به جایگاه آن­ها در کلمه (آغاز، وسط، پایان) یکی از شکل­ها مورد استفاده قرار می­گیرد.</a:t>
            </a:r>
            <a:endParaRPr lang="en-US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0" lvl="0" algn="just" rtl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fa-IR" sz="28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3-</a:t>
            </a:r>
            <a:r>
              <a:rPr lang="ar-SA" sz="28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سرکج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: رعایت سرکج حرف «گ» لازم است.</a:t>
            </a:r>
            <a:endParaRPr lang="en-US" sz="28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4" name="Straight Connector 3"/>
          <p:cNvCxnSpPr/>
          <p:nvPr/>
        </p:nvCxnSpPr>
        <p:spPr>
          <a:xfrm flipH="1">
            <a:off x="1445764" y="2500328"/>
            <a:ext cx="9238129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600955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13240" y="2970975"/>
            <a:ext cx="11282363" cy="3270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150000"/>
              </a:lnSpc>
            </a:pPr>
            <a:r>
              <a:rPr lang="ar-SA" sz="28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تمایز 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و اختلاف 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سهو و خطا 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در معرض لغزش 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بیکار و سلندر 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تأثیرگذار و حیرت­انگیز 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موقعیت و اقلیم 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جزئیات طرح 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آمار و ارقام 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ترجیح و برتری 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اعتلا و ارتقا 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خاستگاه اجتماعی 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رعایت ضابطه­ها 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مصاحبت و هم­نشینی 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عدم تطابق 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حمله و شبیخون 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نظم و انضباط 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مرهم دل مجروح 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نور و ضیا 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زه و احسنت 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قابلیت ارتجاع 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قصر امل 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امتناع و سرپیچی </a:t>
            </a:r>
            <a:r>
              <a:rPr lang="ar-SA" sz="28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endParaRPr lang="en-US" sz="28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413043" y="1144071"/>
            <a:ext cx="312136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کلمات مهم املایی: </a:t>
            </a:r>
            <a:endParaRPr lang="en-US" sz="3600" dirty="0">
              <a:solidFill>
                <a:srgbClr val="FF0000"/>
              </a:solidFill>
            </a:endParaRPr>
          </a:p>
        </p:txBody>
      </p:sp>
      <p:cxnSp>
        <p:nvCxnSpPr>
          <p:cNvPr id="4" name="Straight Connector 3"/>
          <p:cNvCxnSpPr/>
          <p:nvPr/>
        </p:nvCxnSpPr>
        <p:spPr>
          <a:xfrm flipH="1">
            <a:off x="1445764" y="2500328"/>
            <a:ext cx="9238129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42029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04849" y="3078474"/>
            <a:ext cx="11268075" cy="3270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150000"/>
              </a:lnSpc>
            </a:pP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غزا و پیکار 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صحنه­ی تئاتر 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نصیب و بهره 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مسئول برگزاری 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صدای تپانچه 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مات و مبهوت 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تلألؤ آب 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هزیمت و شکست 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لوازم عاریه 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صله­ی ارحام 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استیصال و بیچارگی 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کج و معوج 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ابا و امتناع 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محظوظ و برخوردار 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محظور و رودربایستی 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توطئه­ی دشمن 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بحبوحه­ی مسابقه 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غیلان درونی 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هیبت و شکوه 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عجز و لابه 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کشت صیفی 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تشییع جنازه 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قدغن و ممنوع 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شعشعه­ و روشنی 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وصل و لقا 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مذلّت و خواری</a:t>
            </a:r>
            <a:endParaRPr lang="en-US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413043" y="1144071"/>
            <a:ext cx="312136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کلمات مهم املایی: </a:t>
            </a:r>
            <a:endParaRPr lang="en-US" sz="3600" dirty="0">
              <a:solidFill>
                <a:srgbClr val="FF0000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 flipH="1">
            <a:off x="1445764" y="2500328"/>
            <a:ext cx="9238129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018916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80331" y="2312894"/>
            <a:ext cx="482749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3800" dirty="0" smtClean="0">
                <a:solidFill>
                  <a:srgbClr val="C00000"/>
                </a:solidFill>
                <a:cs typeface="B Titr" panose="00000700000000000000" pitchFamily="2" charset="-78"/>
              </a:rPr>
              <a:t>پایان</a:t>
            </a:r>
            <a:endParaRPr lang="en-US" sz="13800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429217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528</TotalTime>
  <Words>357</Words>
  <Application>Microsoft Office PowerPoint</Application>
  <PresentationFormat>Widescreen</PresentationFormat>
  <Paragraphs>16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4" baseType="lpstr">
      <vt:lpstr>Arial</vt:lpstr>
      <vt:lpstr>B Lotus</vt:lpstr>
      <vt:lpstr>B Nazanin</vt:lpstr>
      <vt:lpstr>B Titr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Alireza Golestan</dc:creator>
  <cp:lastModifiedBy>Alireza Golestan</cp:lastModifiedBy>
  <cp:revision>82</cp:revision>
  <dcterms:created xsi:type="dcterms:W3CDTF">2015-07-06T05:06:21Z</dcterms:created>
  <dcterms:modified xsi:type="dcterms:W3CDTF">2015-12-06T05:38:35Z</dcterms:modified>
</cp:coreProperties>
</file>