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821" r:id="rId2"/>
  </p:sldMasterIdLst>
  <p:sldIdLst>
    <p:sldId id="256" r:id="rId3"/>
    <p:sldId id="336" r:id="rId4"/>
    <p:sldId id="274" r:id="rId5"/>
    <p:sldId id="296" r:id="rId6"/>
    <p:sldId id="300" r:id="rId7"/>
    <p:sldId id="301" r:id="rId8"/>
    <p:sldId id="302" r:id="rId9"/>
    <p:sldId id="303" r:id="rId10"/>
    <p:sldId id="304" r:id="rId11"/>
    <p:sldId id="305" r:id="rId12"/>
    <p:sldId id="306" r:id="rId13"/>
    <p:sldId id="308" r:id="rId14"/>
    <p:sldId id="309" r:id="rId15"/>
    <p:sldId id="288" r:id="rId16"/>
    <p:sldId id="310" r:id="rId17"/>
    <p:sldId id="311" r:id="rId18"/>
    <p:sldId id="312" r:id="rId19"/>
    <p:sldId id="289" r:id="rId20"/>
    <p:sldId id="290" r:id="rId21"/>
    <p:sldId id="291" r:id="rId22"/>
    <p:sldId id="292" r:id="rId23"/>
    <p:sldId id="313" r:id="rId24"/>
    <p:sldId id="314" r:id="rId25"/>
    <p:sldId id="315" r:id="rId26"/>
    <p:sldId id="316" r:id="rId27"/>
    <p:sldId id="317" r:id="rId28"/>
    <p:sldId id="293" r:id="rId29"/>
    <p:sldId id="318" r:id="rId30"/>
    <p:sldId id="294" r:id="rId31"/>
    <p:sldId id="319" r:id="rId32"/>
    <p:sldId id="320" r:id="rId33"/>
    <p:sldId id="295" r:id="rId34"/>
    <p:sldId id="321" r:id="rId35"/>
    <p:sldId id="322" r:id="rId36"/>
    <p:sldId id="323" r:id="rId37"/>
    <p:sldId id="324" r:id="rId38"/>
    <p:sldId id="327" r:id="rId39"/>
    <p:sldId id="32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94871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97717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218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42657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716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20965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155376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7761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44429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53902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47389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04135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5E134-DA66-469E-98E8-8F36265554BF}"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63236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5E134-DA66-469E-98E8-8F36265554BF}"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32267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5E134-DA66-469E-98E8-8F36265554BF}"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33339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5E134-DA66-469E-98E8-8F36265554BF}"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082435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5E134-DA66-469E-98E8-8F36265554BF}"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52954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5E134-DA66-469E-98E8-8F36265554BF}"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1504670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855259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2867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95308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446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457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72849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853995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5E134-DA66-469E-98E8-8F36265554BF}"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99032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5E134-DA66-469E-98E8-8F36265554BF}"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55830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5E134-DA66-469E-98E8-8F36265554BF}"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84656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5E134-DA66-469E-98E8-8F36265554BF}"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282314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5E134-DA66-469E-98E8-8F36265554BF}"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94903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5E134-DA66-469E-98E8-8F36265554BF}"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34759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65E134-DA66-469E-98E8-8F36265554BF}"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F7371-C202-4C82-A109-C05BD26557B5}" type="slidenum">
              <a:rPr lang="en-US" smtClean="0"/>
              <a:t>‹#›</a:t>
            </a:fld>
            <a:endParaRPr lang="en-US"/>
          </a:p>
        </p:txBody>
      </p:sp>
    </p:spTree>
    <p:extLst>
      <p:ext uri="{BB962C8B-B14F-4D97-AF65-F5344CB8AC3E}">
        <p14:creationId xmlns:p14="http://schemas.microsoft.com/office/powerpoint/2010/main" val="392297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65E134-DA66-469E-98E8-8F36265554BF}" type="datetimeFigureOut">
              <a:rPr lang="en-US" smtClean="0"/>
              <a:t>12/4/2016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8AF7371-C202-4C82-A109-C05BD26557B5}" type="slidenum">
              <a:rPr lang="en-US" smtClean="0"/>
              <a:t>‹#›</a:t>
            </a:fld>
            <a:endParaRPr lang="en-US"/>
          </a:p>
        </p:txBody>
      </p:sp>
    </p:spTree>
    <p:extLst>
      <p:ext uri="{BB962C8B-B14F-4D97-AF65-F5344CB8AC3E}">
        <p14:creationId xmlns:p14="http://schemas.microsoft.com/office/powerpoint/2010/main" val="164035898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65E134-DA66-469E-98E8-8F36265554BF}" type="datetimeFigureOut">
              <a:rPr lang="en-US" smtClean="0"/>
              <a:t>12/4/2016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AF7371-C202-4C82-A109-C05BD26557B5}" type="slidenum">
              <a:rPr lang="en-US" smtClean="0"/>
              <a:t>‹#›</a:t>
            </a:fld>
            <a:endParaRPr lang="en-US"/>
          </a:p>
        </p:txBody>
      </p:sp>
    </p:spTree>
    <p:extLst>
      <p:ext uri="{BB962C8B-B14F-4D97-AF65-F5344CB8AC3E}">
        <p14:creationId xmlns:p14="http://schemas.microsoft.com/office/powerpoint/2010/main" val="289959542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57849" y="614188"/>
            <a:ext cx="5474472" cy="5737184"/>
          </a:xfrm>
          <a:prstGeom prst="rect">
            <a:avLst/>
          </a:prstGeom>
        </p:spPr>
      </p:pic>
    </p:spTree>
    <p:extLst>
      <p:ext uri="{BB962C8B-B14F-4D97-AF65-F5344CB8AC3E}">
        <p14:creationId xmlns:p14="http://schemas.microsoft.com/office/powerpoint/2010/main" val="3467044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901" y="2549611"/>
            <a:ext cx="8596668" cy="1320800"/>
          </a:xfrm>
        </p:spPr>
        <p:txBody>
          <a:bodyPr>
            <a:noAutofit/>
          </a:bodyPr>
          <a:lstStyle/>
          <a:p>
            <a:pPr algn="ctr"/>
            <a:r>
              <a:rPr lang="fa-IR" altLang="en-US" sz="8800" dirty="0"/>
              <a:t>چگونگی پروژه</a:t>
            </a:r>
            <a:r>
              <a:rPr lang="en-US" altLang="en-US" sz="8800" dirty="0"/>
              <a:t/>
            </a:r>
            <a:br>
              <a:rPr lang="en-US" altLang="en-US" sz="8800" dirty="0"/>
            </a:br>
            <a:endParaRPr lang="en-US" sz="8800" dirty="0"/>
          </a:p>
        </p:txBody>
      </p:sp>
    </p:spTree>
    <p:extLst>
      <p:ext uri="{BB962C8B-B14F-4D97-AF65-F5344CB8AC3E}">
        <p14:creationId xmlns:p14="http://schemas.microsoft.com/office/powerpoint/2010/main" val="3543266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330" y="609600"/>
            <a:ext cx="8396672" cy="996778"/>
          </a:xfrm>
        </p:spPr>
        <p:txBody>
          <a:bodyPr/>
          <a:lstStyle/>
          <a:p>
            <a:pPr algn="ctr"/>
            <a:r>
              <a:rPr lang="fa-IR" dirty="0"/>
              <a:t>چگونه يك پروژه علمي را انجام دهيد؟</a:t>
            </a:r>
            <a:endParaRPr lang="en-US" dirty="0"/>
          </a:p>
        </p:txBody>
      </p:sp>
      <p:sp>
        <p:nvSpPr>
          <p:cNvPr id="3" name="Content Placeholder 2"/>
          <p:cNvSpPr>
            <a:spLocks noGrp="1"/>
          </p:cNvSpPr>
          <p:nvPr>
            <p:ph idx="1"/>
          </p:nvPr>
        </p:nvSpPr>
        <p:spPr>
          <a:xfrm>
            <a:off x="580768" y="1816443"/>
            <a:ext cx="8693234" cy="4224919"/>
          </a:xfrm>
        </p:spPr>
        <p:txBody>
          <a:bodyPr>
            <a:normAutofit lnSpcReduction="10000"/>
          </a:bodyPr>
          <a:lstStyle/>
          <a:p>
            <a:pPr algn="r" rtl="1">
              <a:lnSpc>
                <a:spcPct val="120000"/>
              </a:lnSpc>
            </a:pPr>
            <a:r>
              <a:rPr lang="fa-IR" b="1" dirty="0">
                <a:solidFill>
                  <a:srgbClr val="BE12BE"/>
                </a:solidFill>
              </a:rPr>
              <a:t>1- یک دفتر یادداشت تهیه </a:t>
            </a:r>
            <a:r>
              <a:rPr lang="fa-IR" b="1" dirty="0" smtClean="0">
                <a:solidFill>
                  <a:srgbClr val="BE12BE"/>
                </a:solidFill>
              </a:rPr>
              <a:t>کنید</a:t>
            </a:r>
          </a:p>
          <a:p>
            <a:pPr algn="just" rtl="1">
              <a:lnSpc>
                <a:spcPct val="120000"/>
              </a:lnSpc>
            </a:pPr>
            <a:r>
              <a:rPr lang="fa-IR" dirty="0"/>
              <a:t>این دفتر ، دفتر کارنمای پروژه  نامیده می شود . در این دفتر وقایع و اتفاقات مربوط به پروژه را یادداشت خواهید کرد . دفترکارنما مسیر حرکت شما را ازآغاز تا پایان  نشان می دهد ( موضوعی که به ویژه برای بازدید کنندگان از پروژه شما اهمیت دارد).</a:t>
            </a:r>
          </a:p>
          <a:p>
            <a:pPr algn="just" rtl="1">
              <a:lnSpc>
                <a:spcPct val="120000"/>
              </a:lnSpc>
            </a:pPr>
            <a:r>
              <a:rPr lang="fa-IR" dirty="0"/>
              <a:t>  یادداشت کردن را از زمانی آغاز کنید که  جستجوی موضوع  پروژه را شروع می </a:t>
            </a:r>
            <a:r>
              <a:rPr lang="fa-IR" dirty="0" smtClean="0"/>
              <a:t>کردیم</a:t>
            </a:r>
          </a:p>
          <a:p>
            <a:pPr algn="just" rtl="1">
              <a:lnSpc>
                <a:spcPct val="120000"/>
              </a:lnSpc>
            </a:pPr>
            <a:r>
              <a:rPr lang="fa-IR" dirty="0"/>
              <a:t>اتفاقات را به صورت روزانه یادداشت کنید و هر مطلبی را که وارد دفتر می کنید تاریخ گذاری نموده و بنویسید که چه قدر وقت صرف آن کرده اید .نتایج آزمایشات ، فهرست  مواد مورد استفاده ، یادداشت های مربوط به تحقیق زمینه ای و مشخصات منابع مورد استفاده را به دقت در آن ثبت کنید .هر مشکلی را که در جریان کار با آن مواجه می شوید یادداشت کنید .</a:t>
            </a:r>
          </a:p>
          <a:p>
            <a:pPr algn="just" rtl="1">
              <a:lnSpc>
                <a:spcPct val="120000"/>
              </a:lnSpc>
            </a:pPr>
            <a:r>
              <a:rPr lang="fa-IR" dirty="0"/>
              <a:t>در صورت نیاز از مراحل مختلف پروژه خود عکس بگیرید تا بتوانید یک گزارش تصویری از تلاش هایتان را به دیگران نشان دهید </a:t>
            </a:r>
          </a:p>
          <a:p>
            <a:pPr algn="just" rtl="1">
              <a:lnSpc>
                <a:spcPct val="120000"/>
              </a:lnSpc>
            </a:pPr>
            <a:endParaRPr lang="fa-IR" dirty="0"/>
          </a:p>
          <a:p>
            <a:pPr algn="r" rtl="1">
              <a:lnSpc>
                <a:spcPct val="120000"/>
              </a:lnSpc>
            </a:pPr>
            <a:endParaRPr lang="fa-IR" dirty="0" smtClean="0"/>
          </a:p>
          <a:p>
            <a:pPr algn="r" rtl="1">
              <a:lnSpc>
                <a:spcPct val="120000"/>
              </a:lnSpc>
            </a:pPr>
            <a:endParaRPr lang="en-US" dirty="0"/>
          </a:p>
        </p:txBody>
      </p:sp>
    </p:spTree>
    <p:extLst>
      <p:ext uri="{BB962C8B-B14F-4D97-AF65-F5344CB8AC3E}">
        <p14:creationId xmlns:p14="http://schemas.microsoft.com/office/powerpoint/2010/main" val="362277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1" y="877331"/>
            <a:ext cx="8705591" cy="5164032"/>
          </a:xfrm>
        </p:spPr>
        <p:txBody>
          <a:bodyPr/>
          <a:lstStyle/>
          <a:p>
            <a:pPr algn="r" rtl="1">
              <a:lnSpc>
                <a:spcPct val="200000"/>
              </a:lnSpc>
            </a:pPr>
            <a:r>
              <a:rPr lang="fa-IR" altLang="en-US" b="1" dirty="0">
                <a:solidFill>
                  <a:srgbClr val="BE12BE"/>
                </a:solidFill>
              </a:rPr>
              <a:t>2- عناوين مختلف علمی را كنكاش كنيد و با نيروي فكرتان يك موضوع جديد براي پروژه خود بسازيد.</a:t>
            </a:r>
            <a:endParaRPr lang="en-US" altLang="en-US" b="1" dirty="0">
              <a:solidFill>
                <a:srgbClr val="BE12BE"/>
              </a:solidFill>
            </a:endParaRPr>
          </a:p>
          <a:p>
            <a:pPr algn="r" rtl="1">
              <a:lnSpc>
                <a:spcPct val="200000"/>
              </a:lnSpc>
            </a:pPr>
            <a:r>
              <a:rPr lang="fa-IR" b="1" dirty="0" smtClean="0">
                <a:solidFill>
                  <a:srgbClr val="BE12BE"/>
                </a:solidFill>
              </a:rPr>
              <a:t>3-نوع </a:t>
            </a:r>
            <a:r>
              <a:rPr lang="fa-IR" b="1" dirty="0">
                <a:solidFill>
                  <a:srgbClr val="BE12BE"/>
                </a:solidFill>
              </a:rPr>
              <a:t>پروژه را مشخص كنيد</a:t>
            </a:r>
            <a:br>
              <a:rPr lang="fa-IR" b="1" dirty="0">
                <a:solidFill>
                  <a:srgbClr val="BE12BE"/>
                </a:solidFill>
              </a:rPr>
            </a:br>
            <a:r>
              <a:rPr lang="fa-IR" b="1" dirty="0">
                <a:solidFill>
                  <a:srgbClr val="BE12BE"/>
                </a:solidFill>
              </a:rPr>
              <a:t>4- موضوع مورد علاقه را به يك پروژه علمي تبديل كنيد</a:t>
            </a:r>
            <a:r>
              <a:rPr lang="fa-IR" b="1" dirty="0" smtClean="0">
                <a:solidFill>
                  <a:srgbClr val="BE12BE"/>
                </a:solidFill>
              </a:rPr>
              <a:t>.</a:t>
            </a:r>
          </a:p>
          <a:p>
            <a:pPr algn="r" rtl="1">
              <a:lnSpc>
                <a:spcPct val="150000"/>
              </a:lnSpc>
            </a:pPr>
            <a:r>
              <a:rPr lang="fa-IR" b="1" dirty="0" smtClean="0">
                <a:solidFill>
                  <a:srgbClr val="0070C0"/>
                </a:solidFill>
              </a:rPr>
              <a:t>الف-</a:t>
            </a:r>
            <a:r>
              <a:rPr lang="fa-IR" dirty="0" smtClean="0">
                <a:solidFill>
                  <a:srgbClr val="0070C0"/>
                </a:solidFill>
              </a:rPr>
              <a:t> </a:t>
            </a:r>
            <a:r>
              <a:rPr lang="fa-IR" dirty="0" smtClean="0">
                <a:solidFill>
                  <a:schemeClr val="tx1"/>
                </a:solidFill>
              </a:rPr>
              <a:t>جمع آوری(همراه با طبقه بندی)</a:t>
            </a:r>
          </a:p>
          <a:p>
            <a:pPr algn="r" rtl="1">
              <a:lnSpc>
                <a:spcPct val="150000"/>
              </a:lnSpc>
            </a:pPr>
            <a:r>
              <a:rPr lang="fa-IR" b="1" dirty="0" smtClean="0">
                <a:solidFill>
                  <a:srgbClr val="0070C0"/>
                </a:solidFill>
              </a:rPr>
              <a:t>ب-</a:t>
            </a:r>
            <a:r>
              <a:rPr lang="fa-IR" dirty="0" smtClean="0">
                <a:solidFill>
                  <a:schemeClr val="tx1"/>
                </a:solidFill>
              </a:rPr>
              <a:t> نمایش علمی(تحقیق،مدل،نمایش)</a:t>
            </a:r>
          </a:p>
          <a:p>
            <a:pPr algn="r" rtl="1">
              <a:lnSpc>
                <a:spcPct val="150000"/>
              </a:lnSpc>
            </a:pPr>
            <a:r>
              <a:rPr lang="fa-IR" b="1" dirty="0" smtClean="0">
                <a:solidFill>
                  <a:srgbClr val="0070C0"/>
                </a:solidFill>
              </a:rPr>
              <a:t>ج- </a:t>
            </a:r>
            <a:r>
              <a:rPr lang="fa-IR" dirty="0" smtClean="0">
                <a:solidFill>
                  <a:schemeClr val="tx1"/>
                </a:solidFill>
              </a:rPr>
              <a:t>آ زمایش</a:t>
            </a:r>
          </a:p>
          <a:p>
            <a:pPr algn="r" rtl="1">
              <a:lnSpc>
                <a:spcPct val="150000"/>
              </a:lnSpc>
            </a:pPr>
            <a:r>
              <a:rPr lang="fa-IR" b="1" dirty="0" smtClean="0">
                <a:solidFill>
                  <a:srgbClr val="0070C0"/>
                </a:solidFill>
              </a:rPr>
              <a:t>د-</a:t>
            </a:r>
            <a:r>
              <a:rPr lang="fa-IR" dirty="0" smtClean="0">
                <a:solidFill>
                  <a:srgbClr val="0070C0"/>
                </a:solidFill>
              </a:rPr>
              <a:t> </a:t>
            </a:r>
            <a:r>
              <a:rPr lang="fa-IR" dirty="0" smtClean="0"/>
              <a:t>طراحی و ساخت</a:t>
            </a:r>
            <a:endParaRPr lang="en-US" dirty="0"/>
          </a:p>
        </p:txBody>
      </p:sp>
    </p:spTree>
    <p:extLst>
      <p:ext uri="{BB962C8B-B14F-4D97-AF65-F5344CB8AC3E}">
        <p14:creationId xmlns:p14="http://schemas.microsoft.com/office/powerpoint/2010/main" val="1965029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557" y="864973"/>
            <a:ext cx="8804445" cy="5176389"/>
          </a:xfrm>
        </p:spPr>
        <p:txBody>
          <a:bodyPr/>
          <a:lstStyle/>
          <a:p>
            <a:pPr algn="r" rtl="1">
              <a:buNone/>
            </a:pPr>
            <a:endParaRPr lang="fa-IR" altLang="en-US" b="1" dirty="0">
              <a:cs typeface="B Zar" panose="00000400000000000000" pitchFamily="2" charset="-78"/>
            </a:endParaRPr>
          </a:p>
          <a:p>
            <a:pPr algn="r" rtl="1">
              <a:buNone/>
            </a:pPr>
            <a:r>
              <a:rPr lang="fa-IR" altLang="en-US" b="1" dirty="0">
                <a:solidFill>
                  <a:srgbClr val="BE12BE"/>
                </a:solidFill>
              </a:rPr>
              <a:t>5- ارائه پروژه به </a:t>
            </a:r>
            <a:r>
              <a:rPr lang="fa-IR" altLang="en-US" b="1" dirty="0" smtClean="0">
                <a:solidFill>
                  <a:srgbClr val="BE12BE"/>
                </a:solidFill>
              </a:rPr>
              <a:t>نمايشگاه</a:t>
            </a:r>
            <a:endParaRPr lang="en-US" altLang="en-US" dirty="0"/>
          </a:p>
          <a:p>
            <a:pPr algn="r" rtl="1">
              <a:buNone/>
            </a:pPr>
            <a:r>
              <a:rPr lang="fa-IR" altLang="en-US" b="1" dirty="0"/>
              <a:t>     </a:t>
            </a:r>
          </a:p>
          <a:p>
            <a:pPr algn="r" rtl="1">
              <a:lnSpc>
                <a:spcPct val="150000"/>
              </a:lnSpc>
              <a:buNone/>
            </a:pPr>
            <a:r>
              <a:rPr lang="fa-IR" altLang="en-US" b="1" dirty="0"/>
              <a:t>  </a:t>
            </a:r>
            <a:r>
              <a:rPr lang="fa-IR" altLang="en-US" b="1" dirty="0">
                <a:solidFill>
                  <a:srgbClr val="0070C0"/>
                </a:solidFill>
              </a:rPr>
              <a:t>الف: </a:t>
            </a:r>
            <a:r>
              <a:rPr lang="fa-IR" altLang="en-US" dirty="0"/>
              <a:t>دفتر كارنما</a:t>
            </a:r>
            <a:endParaRPr lang="en-US" altLang="en-US" dirty="0"/>
          </a:p>
          <a:p>
            <a:pPr algn="r" rtl="1">
              <a:lnSpc>
                <a:spcPct val="150000"/>
              </a:lnSpc>
              <a:buNone/>
            </a:pPr>
            <a:r>
              <a:rPr lang="fa-IR" altLang="en-US" dirty="0"/>
              <a:t>  </a:t>
            </a:r>
            <a:r>
              <a:rPr lang="fa-IR" altLang="en-US" b="1" dirty="0">
                <a:solidFill>
                  <a:srgbClr val="0070C0"/>
                </a:solidFill>
              </a:rPr>
              <a:t>ب: </a:t>
            </a:r>
            <a:r>
              <a:rPr lang="fa-IR" altLang="en-US" dirty="0"/>
              <a:t>تابلو نمايش </a:t>
            </a:r>
            <a:endParaRPr lang="en-US" altLang="en-US" dirty="0"/>
          </a:p>
          <a:p>
            <a:pPr algn="r" rtl="1">
              <a:lnSpc>
                <a:spcPct val="150000"/>
              </a:lnSpc>
              <a:buNone/>
            </a:pPr>
            <a:r>
              <a:rPr lang="fa-IR" altLang="en-US" dirty="0"/>
              <a:t>   </a:t>
            </a:r>
            <a:r>
              <a:rPr lang="fa-IR" altLang="en-US" b="1" dirty="0">
                <a:solidFill>
                  <a:srgbClr val="0070C0"/>
                </a:solidFill>
              </a:rPr>
              <a:t>ج: </a:t>
            </a:r>
            <a:r>
              <a:rPr lang="fa-IR" altLang="en-US" dirty="0"/>
              <a:t>گزارش كتبي</a:t>
            </a:r>
            <a:endParaRPr lang="en-US" altLang="en-US" dirty="0"/>
          </a:p>
          <a:p>
            <a:pPr algn="r" rtl="1">
              <a:lnSpc>
                <a:spcPct val="150000"/>
              </a:lnSpc>
              <a:buNone/>
            </a:pPr>
            <a:r>
              <a:rPr lang="fa-IR" altLang="en-US" dirty="0"/>
              <a:t>   </a:t>
            </a:r>
            <a:r>
              <a:rPr lang="fa-IR" altLang="en-US" b="1" dirty="0">
                <a:solidFill>
                  <a:srgbClr val="0070C0"/>
                </a:solidFill>
              </a:rPr>
              <a:t>د: </a:t>
            </a:r>
            <a:r>
              <a:rPr lang="fa-IR" altLang="en-US" dirty="0"/>
              <a:t>مواد نمايشی</a:t>
            </a:r>
            <a:endParaRPr lang="en-US" altLang="en-US" dirty="0"/>
          </a:p>
          <a:p>
            <a:pPr algn="r">
              <a:buNone/>
            </a:pPr>
            <a:endParaRPr lang="en-US" altLang="en-US" dirty="0">
              <a:cs typeface="B Zar" panose="00000400000000000000" pitchFamily="2" charset="-78"/>
            </a:endParaRPr>
          </a:p>
          <a:p>
            <a:pPr algn="r" rtl="1"/>
            <a:endParaRPr lang="en-US" dirty="0"/>
          </a:p>
        </p:txBody>
      </p:sp>
      <p:pic>
        <p:nvPicPr>
          <p:cNvPr id="5" name="Picture 5" descr="آزمایش (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865" y="1307887"/>
            <a:ext cx="4473177" cy="412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18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41" y="432487"/>
            <a:ext cx="8742661" cy="5608876"/>
          </a:xfrm>
        </p:spPr>
        <p:txBody>
          <a:bodyPr/>
          <a:lstStyle/>
          <a:p>
            <a:pPr algn="just" rtl="1"/>
            <a:r>
              <a:rPr lang="fa-IR" b="1" dirty="0" smtClean="0">
                <a:solidFill>
                  <a:srgbClr val="BE12BE"/>
                </a:solidFill>
              </a:rPr>
              <a:t>جمع </a:t>
            </a:r>
            <a:r>
              <a:rPr lang="fa-IR" b="1" dirty="0">
                <a:solidFill>
                  <a:srgbClr val="BE12BE"/>
                </a:solidFill>
              </a:rPr>
              <a:t>آوری( کلکسیون ) همراه </a:t>
            </a:r>
            <a:r>
              <a:rPr lang="fa-IR" b="1" dirty="0" smtClean="0">
                <a:solidFill>
                  <a:srgbClr val="BE12BE"/>
                </a:solidFill>
              </a:rPr>
              <a:t>یا </a:t>
            </a:r>
            <a:r>
              <a:rPr lang="fa-IR" b="1" dirty="0">
                <a:solidFill>
                  <a:srgbClr val="BE12BE"/>
                </a:solidFill>
              </a:rPr>
              <a:t>طبقه بندی</a:t>
            </a:r>
          </a:p>
          <a:p>
            <a:pPr algn="just" rtl="1">
              <a:lnSpc>
                <a:spcPct val="150000"/>
              </a:lnSpc>
            </a:pPr>
            <a:r>
              <a:rPr lang="fa-IR" dirty="0"/>
              <a:t>پروژه جمع آوری شامل مجموعه ای از اشیاء می شود که بر اساس شباهت ها و تفاوت ها گروه بندی شده و برچسب خورده باشند. جمع آوری می تواند پروژه خوبی برای دانش آموزان پایه های اول و دوم باشد.</a:t>
            </a:r>
          </a:p>
          <a:p>
            <a:pPr algn="just" rtl="1">
              <a:lnSpc>
                <a:spcPct val="150000"/>
              </a:lnSpc>
            </a:pPr>
            <a:r>
              <a:rPr lang="fa-IR" dirty="0"/>
              <a:t>طبقه بندی یک مجموعه را به سه طریق می توان انجام داد :</a:t>
            </a:r>
          </a:p>
          <a:p>
            <a:pPr algn="just" rtl="1">
              <a:lnSpc>
                <a:spcPct val="150000"/>
              </a:lnSpc>
            </a:pPr>
            <a:r>
              <a:rPr lang="fa-IR" dirty="0"/>
              <a:t>الف- طبقه بندی براساس شباهت ها و تفاوت های ظاهری ( مثال : طبقه بندی مجموعه ای از سنگ ها به دوگروه صاف و ناصاف )</a:t>
            </a:r>
          </a:p>
          <a:p>
            <a:pPr algn="just" rtl="1">
              <a:lnSpc>
                <a:spcPct val="150000"/>
              </a:lnSpc>
            </a:pPr>
            <a:r>
              <a:rPr lang="fa-IR" dirty="0"/>
              <a:t>ب- طبقه بندی براساس نوع کاربرد ( مثال : طبقه بندی گیاهان از لحاظ کاربرد به سه گروه دارویی ، خوراکی و صنعتی )</a:t>
            </a:r>
          </a:p>
          <a:p>
            <a:pPr algn="just" rtl="1">
              <a:lnSpc>
                <a:spcPct val="150000"/>
              </a:lnSpc>
            </a:pPr>
            <a:r>
              <a:rPr lang="fa-IR" dirty="0"/>
              <a:t>ج - طبقه بندی بر اساس نوع عملکرد ( مثال : طبقه بندی تصویر در آینه ها و عدسی ها به حقیقی و مجازی )</a:t>
            </a:r>
          </a:p>
          <a:p>
            <a:pPr algn="just" rtl="1"/>
            <a:endParaRPr lang="en-US" dirty="0"/>
          </a:p>
        </p:txBody>
      </p:sp>
    </p:spTree>
    <p:extLst>
      <p:ext uri="{BB962C8B-B14F-4D97-AF65-F5344CB8AC3E}">
        <p14:creationId xmlns:p14="http://schemas.microsoft.com/office/powerpoint/2010/main" val="185931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t>الف- جمع آوری(همراه با طبقه بندی)</a:t>
            </a:r>
            <a:br>
              <a:rPr lang="fa-IR" sz="4000" dirty="0"/>
            </a:br>
            <a:endParaRPr lang="en-US" sz="4000" dirty="0">
              <a:cs typeface="+mn-cs"/>
            </a:endParaRPr>
          </a:p>
        </p:txBody>
      </p:sp>
      <p:sp>
        <p:nvSpPr>
          <p:cNvPr id="3" name="Content Placeholder 2"/>
          <p:cNvSpPr>
            <a:spLocks noGrp="1"/>
          </p:cNvSpPr>
          <p:nvPr>
            <p:ph idx="1"/>
          </p:nvPr>
        </p:nvSpPr>
        <p:spPr>
          <a:xfrm>
            <a:off x="677334" y="1705233"/>
            <a:ext cx="8596668" cy="4336130"/>
          </a:xfrm>
        </p:spPr>
        <p:txBody>
          <a:bodyPr>
            <a:noAutofit/>
          </a:bodyPr>
          <a:lstStyle/>
          <a:p>
            <a:pPr marL="571500" indent="-571500" algn="just" rtl="1">
              <a:lnSpc>
                <a:spcPct val="110000"/>
              </a:lnSpc>
              <a:buNone/>
              <a:defRPr/>
            </a:pPr>
            <a:r>
              <a:rPr lang="fa-IR" sz="1600" b="1" dirty="0">
                <a:solidFill>
                  <a:srgbClr val="BE12BE"/>
                </a:solidFill>
              </a:rPr>
              <a:t> </a:t>
            </a:r>
            <a:r>
              <a:rPr lang="fa-IR" sz="1600" dirty="0" smtClean="0">
                <a:solidFill>
                  <a:srgbClr val="BE12BE"/>
                </a:solidFill>
              </a:rPr>
              <a:t>1-</a:t>
            </a:r>
            <a:r>
              <a:rPr lang="fa-IR" sz="1600" dirty="0" smtClean="0"/>
              <a:t>دفتر </a:t>
            </a:r>
            <a:r>
              <a:rPr lang="fa-IR" sz="1600" dirty="0"/>
              <a:t>كارنما</a:t>
            </a:r>
            <a:endParaRPr lang="en-US" sz="1600" dirty="0"/>
          </a:p>
          <a:p>
            <a:pPr marL="571500" indent="-571500" algn="just" rtl="1">
              <a:lnSpc>
                <a:spcPct val="110000"/>
              </a:lnSpc>
              <a:buNone/>
              <a:defRPr/>
            </a:pPr>
            <a:r>
              <a:rPr lang="fa-IR" sz="1600" dirty="0">
                <a:solidFill>
                  <a:srgbClr val="BE12BE"/>
                </a:solidFill>
              </a:rPr>
              <a:t> </a:t>
            </a:r>
            <a:r>
              <a:rPr lang="fa-IR" sz="1600" dirty="0" smtClean="0">
                <a:solidFill>
                  <a:srgbClr val="BE12BE"/>
                </a:solidFill>
              </a:rPr>
              <a:t>2-</a:t>
            </a:r>
            <a:r>
              <a:rPr lang="fa-IR" sz="1600" dirty="0" smtClean="0"/>
              <a:t>اقلام </a:t>
            </a:r>
            <a:r>
              <a:rPr lang="fa-IR" sz="1600" dirty="0"/>
              <a:t>مشابه و قابل دسترس (دانه انگوري- پر- فسيل- برگ</a:t>
            </a:r>
            <a:r>
              <a:rPr lang="fa-IR" sz="1600" dirty="0" smtClean="0"/>
              <a:t>)</a:t>
            </a:r>
            <a:endParaRPr lang="fa-IR" sz="1600" dirty="0"/>
          </a:p>
          <a:p>
            <a:pPr marL="571500" indent="-571500" algn="just" rtl="1">
              <a:lnSpc>
                <a:spcPct val="110000"/>
              </a:lnSpc>
              <a:buNone/>
              <a:defRPr/>
            </a:pPr>
            <a:r>
              <a:rPr lang="fa-IR" sz="1600" dirty="0" smtClean="0"/>
              <a:t> </a:t>
            </a:r>
            <a:r>
              <a:rPr lang="fa-IR" sz="1600" dirty="0" smtClean="0">
                <a:solidFill>
                  <a:srgbClr val="BE12BE"/>
                </a:solidFill>
              </a:rPr>
              <a:t>3-</a:t>
            </a:r>
            <a:r>
              <a:rPr lang="fa-IR" sz="1600" dirty="0" smtClean="0"/>
              <a:t>تحقيق </a:t>
            </a:r>
            <a:r>
              <a:rPr lang="fa-IR" sz="1600" dirty="0"/>
              <a:t>زمينه </a:t>
            </a:r>
            <a:r>
              <a:rPr lang="fa-IR" sz="1600" dirty="0" smtClean="0"/>
              <a:t>اي </a:t>
            </a:r>
            <a:r>
              <a:rPr lang="fa-IR" sz="1600" dirty="0"/>
              <a:t>منظور از تحقیق زمینه ای مراجعه به </a:t>
            </a:r>
            <a:r>
              <a:rPr lang="fa-IR" sz="1600" dirty="0" smtClean="0"/>
              <a:t>منابع</a:t>
            </a:r>
          </a:p>
          <a:p>
            <a:pPr marL="571500" indent="-571500" algn="just" rtl="1">
              <a:lnSpc>
                <a:spcPct val="110000"/>
              </a:lnSpc>
              <a:buNone/>
              <a:defRPr/>
            </a:pPr>
            <a:r>
              <a:rPr lang="fa-IR" sz="1600" dirty="0" smtClean="0"/>
              <a:t> اطلاعاتی و جمع آوری اطلاعات مورد نیاز برای پروژه علمی است.</a:t>
            </a:r>
          </a:p>
          <a:p>
            <a:pPr marL="571500" indent="-571500" algn="just" rtl="1">
              <a:lnSpc>
                <a:spcPct val="110000"/>
              </a:lnSpc>
              <a:buNone/>
              <a:defRPr/>
            </a:pPr>
            <a:r>
              <a:rPr lang="fa-IR" sz="1600" dirty="0" smtClean="0"/>
              <a:t>این </a:t>
            </a:r>
            <a:r>
              <a:rPr lang="fa-IR" sz="1600" dirty="0"/>
              <a:t>فعالیت از اجزای ضروری انواع پروژه علمی می باشد </a:t>
            </a:r>
            <a:endParaRPr lang="en-US" sz="1600" dirty="0"/>
          </a:p>
          <a:p>
            <a:pPr marL="571500" indent="-571500" algn="just" rtl="1">
              <a:lnSpc>
                <a:spcPct val="110000"/>
              </a:lnSpc>
              <a:buNone/>
              <a:defRPr/>
            </a:pPr>
            <a:endParaRPr lang="en-US" sz="1600" dirty="0"/>
          </a:p>
          <a:p>
            <a:pPr marL="571500" indent="-571500" algn="just" rtl="1">
              <a:lnSpc>
                <a:spcPct val="110000"/>
              </a:lnSpc>
              <a:buNone/>
              <a:defRPr/>
            </a:pPr>
            <a:r>
              <a:rPr lang="fa-IR" sz="1600" dirty="0"/>
              <a:t>			 </a:t>
            </a:r>
            <a:r>
              <a:rPr lang="fa-IR" sz="1600" dirty="0" smtClean="0"/>
              <a:t>      شباهت </a:t>
            </a:r>
            <a:r>
              <a:rPr lang="fa-IR" sz="1600" dirty="0"/>
              <a:t>و تفاوت ها (سنگ صاف ناصاف)</a:t>
            </a:r>
            <a:endParaRPr lang="en-US" sz="1600" dirty="0"/>
          </a:p>
          <a:p>
            <a:pPr marL="571500" indent="-571500" algn="just" rtl="1">
              <a:lnSpc>
                <a:spcPct val="110000"/>
              </a:lnSpc>
              <a:buNone/>
              <a:defRPr/>
            </a:pPr>
            <a:r>
              <a:rPr lang="fa-IR" sz="1600" dirty="0"/>
              <a:t>طبقه بندي   </a:t>
            </a:r>
            <a:r>
              <a:rPr lang="fa-IR" sz="1600" dirty="0" smtClean="0"/>
              <a:t>          </a:t>
            </a:r>
            <a:r>
              <a:rPr lang="fa-IR" sz="1600" dirty="0"/>
              <a:t>كاربرد(گياهان دارويي، خوراكي، صنعتي)</a:t>
            </a:r>
            <a:endParaRPr lang="en-US" sz="1600" dirty="0"/>
          </a:p>
          <a:p>
            <a:pPr marL="571500" indent="-571500" algn="just" rtl="1">
              <a:lnSpc>
                <a:spcPct val="110000"/>
              </a:lnSpc>
              <a:buNone/>
              <a:defRPr/>
            </a:pPr>
            <a:r>
              <a:rPr lang="fa-IR" sz="1600" dirty="0"/>
              <a:t>				عملكرد‌(عدسي ها</a:t>
            </a:r>
            <a:r>
              <a:rPr lang="fa-IR" sz="1600" dirty="0" smtClean="0"/>
              <a:t>)</a:t>
            </a:r>
          </a:p>
          <a:p>
            <a:pPr marL="571500" indent="-571500" algn="just" rtl="1">
              <a:lnSpc>
                <a:spcPct val="110000"/>
              </a:lnSpc>
              <a:buNone/>
              <a:defRPr/>
            </a:pPr>
            <a:endParaRPr lang="en-US" sz="1600" dirty="0"/>
          </a:p>
          <a:p>
            <a:pPr marL="571500" indent="-571500" algn="just" rtl="1">
              <a:lnSpc>
                <a:spcPct val="110000"/>
              </a:lnSpc>
              <a:buNone/>
              <a:defRPr/>
            </a:pPr>
            <a:r>
              <a:rPr lang="fa-IR" sz="1600" dirty="0"/>
              <a:t>تهيه مجموعه و تابلو نمايش</a:t>
            </a:r>
            <a:endParaRPr lang="en-US" sz="1600" dirty="0"/>
          </a:p>
          <a:p>
            <a:pPr algn="just">
              <a:buNone/>
              <a:defRPr/>
            </a:pPr>
            <a:endParaRPr lang="en-US" sz="1600" dirty="0"/>
          </a:p>
          <a:p>
            <a:pPr algn="just" rtl="1"/>
            <a:endParaRPr lang="en-US" sz="1600" dirty="0"/>
          </a:p>
        </p:txBody>
      </p:sp>
      <p:pic>
        <p:nvPicPr>
          <p:cNvPr id="4" name="Picture 18" descr="طبقه بندی.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885" y="1705233"/>
            <a:ext cx="31781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46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altLang="en-US" sz="4000" dirty="0">
                <a:cs typeface="+mn-cs"/>
              </a:rPr>
              <a:t>نمونه هایی از پروژه های جمع آوری</a:t>
            </a:r>
            <a:endParaRPr lang="en-US" sz="4000" dirty="0">
              <a:cs typeface="+mn-cs"/>
            </a:endParaRPr>
          </a:p>
        </p:txBody>
      </p:sp>
      <p:sp>
        <p:nvSpPr>
          <p:cNvPr id="3" name="Content Placeholder 2"/>
          <p:cNvSpPr>
            <a:spLocks noGrp="1"/>
          </p:cNvSpPr>
          <p:nvPr>
            <p:ph idx="1"/>
          </p:nvPr>
        </p:nvSpPr>
        <p:spPr/>
        <p:txBody>
          <a:bodyPr/>
          <a:lstStyle/>
          <a:p>
            <a:pPr algn="r" rtl="1"/>
            <a:r>
              <a:rPr lang="fa-IR" dirty="0" smtClean="0"/>
              <a:t>پرها</a:t>
            </a:r>
          </a:p>
          <a:p>
            <a:pPr algn="r" rtl="1"/>
            <a:r>
              <a:rPr lang="fa-IR" dirty="0" smtClean="0"/>
              <a:t>دانه ها</a:t>
            </a:r>
          </a:p>
          <a:p>
            <a:pPr algn="r" rtl="1"/>
            <a:r>
              <a:rPr lang="fa-IR" dirty="0" smtClean="0"/>
              <a:t>تکه هی پوست درختان</a:t>
            </a:r>
          </a:p>
          <a:p>
            <a:pPr algn="r" rtl="1"/>
            <a:r>
              <a:rPr lang="fa-IR" dirty="0" smtClean="0"/>
              <a:t>پوسته های تخم پرندگان</a:t>
            </a:r>
          </a:p>
          <a:p>
            <a:pPr algn="r" rtl="1"/>
            <a:r>
              <a:rPr lang="fa-IR" dirty="0" smtClean="0"/>
              <a:t>عدسی ها</a:t>
            </a:r>
          </a:p>
          <a:p>
            <a:pPr algn="r" rtl="1"/>
            <a:r>
              <a:rPr lang="fa-IR" dirty="0" smtClean="0"/>
              <a:t>فسیل ها</a:t>
            </a:r>
          </a:p>
          <a:p>
            <a:pPr algn="r" rtl="1"/>
            <a:r>
              <a:rPr lang="fa-IR" dirty="0" smtClean="0"/>
              <a:t>ریشه ها</a:t>
            </a:r>
          </a:p>
          <a:p>
            <a:pPr algn="r" rtl="1"/>
            <a:r>
              <a:rPr lang="fa-IR" dirty="0" smtClean="0"/>
              <a:t>برگ ها</a:t>
            </a:r>
          </a:p>
          <a:p>
            <a:pPr algn="r" rtl="1"/>
            <a:r>
              <a:rPr lang="fa-IR" dirty="0" smtClean="0"/>
              <a:t>لانه های خالی حشرات</a:t>
            </a:r>
            <a:endParaRPr lang="en-US" dirty="0"/>
          </a:p>
        </p:txBody>
      </p:sp>
    </p:spTree>
    <p:extLst>
      <p:ext uri="{BB962C8B-B14F-4D97-AF65-F5344CB8AC3E}">
        <p14:creationId xmlns:p14="http://schemas.microsoft.com/office/powerpoint/2010/main" val="362397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y files\انتشار دانه ها\فایلهای مفید و مورد استفاده\طراحی نرم افزار قاصدک\5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7285" y="605482"/>
            <a:ext cx="7529384" cy="564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07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81" y="827903"/>
            <a:ext cx="8668521" cy="5213459"/>
          </a:xfrm>
        </p:spPr>
        <p:txBody>
          <a:bodyPr>
            <a:normAutofit lnSpcReduction="10000"/>
          </a:bodyPr>
          <a:lstStyle/>
          <a:p>
            <a:pPr algn="just" rtl="1">
              <a:lnSpc>
                <a:spcPct val="150000"/>
              </a:lnSpc>
            </a:pPr>
            <a:r>
              <a:rPr lang="fa-IR" b="1" dirty="0" smtClean="0">
                <a:solidFill>
                  <a:srgbClr val="BE12BE"/>
                </a:solidFill>
              </a:rPr>
              <a:t>نمایش </a:t>
            </a:r>
            <a:r>
              <a:rPr lang="fa-IR" b="1" dirty="0">
                <a:solidFill>
                  <a:srgbClr val="BE12BE"/>
                </a:solidFill>
              </a:rPr>
              <a:t>علمی</a:t>
            </a:r>
          </a:p>
          <a:p>
            <a:pPr algn="just" rtl="1">
              <a:lnSpc>
                <a:spcPct val="150000"/>
              </a:lnSpc>
            </a:pPr>
            <a:r>
              <a:rPr lang="fa-IR" dirty="0"/>
              <a:t>در نمایش علمی دانش آموز اطلاعات مربوط به موضوع انتخابی خود را از منابع اطلاعاتی یا از طریق مشاهده مستقیم گرد آوری نموده و آنها را در یکی از قالب های </a:t>
            </a:r>
            <a:r>
              <a:rPr lang="fa-IR" u="sng" dirty="0"/>
              <a:t>تحقیق</a:t>
            </a:r>
            <a:r>
              <a:rPr lang="fa-IR" dirty="0"/>
              <a:t> ، </a:t>
            </a:r>
            <a:r>
              <a:rPr lang="fa-IR" u="sng" dirty="0"/>
              <a:t>مدل</a:t>
            </a:r>
            <a:r>
              <a:rPr lang="fa-IR" dirty="0"/>
              <a:t> و یا </a:t>
            </a:r>
            <a:r>
              <a:rPr lang="fa-IR" u="sng" dirty="0"/>
              <a:t>نمایش</a:t>
            </a:r>
            <a:r>
              <a:rPr lang="fa-IR" dirty="0"/>
              <a:t> به بازدید کنندگان ارائه می نماید . ویژگی مشترک پروژه هایی که در این سه قالب قرار می گیرند این است که در همه آنها از حقایق و دست آوردهای علمی کشف شده استفاده شده و انجام آزمایش و دستکاری در متغیرها توسط دانش آموز ، در تولید این اطلاعات نقشی نداشته است . در عین حال همین ویژگی مهمترین تفاوت نمایش علمی با آزمایش محسوب می شود .</a:t>
            </a:r>
          </a:p>
          <a:p>
            <a:pPr algn="just" rtl="1">
              <a:lnSpc>
                <a:spcPct val="150000"/>
              </a:lnSpc>
            </a:pPr>
            <a:r>
              <a:rPr lang="fa-IR" dirty="0"/>
              <a:t>در </a:t>
            </a:r>
            <a:r>
              <a:rPr lang="fa-IR" b="1" dirty="0">
                <a:solidFill>
                  <a:schemeClr val="accent2"/>
                </a:solidFill>
              </a:rPr>
              <a:t>پروژه تحقیق </a:t>
            </a:r>
            <a:r>
              <a:rPr lang="fa-IR" dirty="0"/>
              <a:t>دانش آموز به نمایش اطلاعات مکتوب و تصاویر بسنده می کند اما در </a:t>
            </a:r>
            <a:r>
              <a:rPr lang="fa-IR" b="1" dirty="0">
                <a:solidFill>
                  <a:schemeClr val="accent2"/>
                </a:solidFill>
              </a:rPr>
              <a:t>پروژه های مدل و نمایش </a:t>
            </a:r>
            <a:r>
              <a:rPr lang="fa-IR" dirty="0"/>
              <a:t>علاوه بر ارائه اطلاعات مکتوب و تصاویر ، دانش آموز سعی می کند با استفاده از اشیاء چگونگی و چرایی ساختمان وعملکرد آنها را برای بازدید کنندگان نمایش دهد .</a:t>
            </a:r>
          </a:p>
          <a:p>
            <a:pPr algn="just" rtl="1">
              <a:lnSpc>
                <a:spcPct val="150000"/>
              </a:lnSpc>
            </a:pPr>
            <a:endParaRPr lang="en-US" dirty="0"/>
          </a:p>
        </p:txBody>
      </p:sp>
    </p:spTree>
    <p:extLst>
      <p:ext uri="{BB962C8B-B14F-4D97-AF65-F5344CB8AC3E}">
        <p14:creationId xmlns:p14="http://schemas.microsoft.com/office/powerpoint/2010/main" val="1855880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38" y="753763"/>
            <a:ext cx="8656164" cy="5287600"/>
          </a:xfrm>
        </p:spPr>
        <p:txBody>
          <a:bodyPr>
            <a:normAutofit fontScale="92500" lnSpcReduction="10000"/>
          </a:bodyPr>
          <a:lstStyle/>
          <a:p>
            <a:pPr algn="just" rtl="1">
              <a:lnSpc>
                <a:spcPct val="150000"/>
              </a:lnSpc>
            </a:pPr>
            <a:r>
              <a:rPr lang="fa-IR" sz="2200" b="1" dirty="0" smtClean="0">
                <a:solidFill>
                  <a:schemeClr val="accent2"/>
                </a:solidFill>
              </a:rPr>
              <a:t>تحقیق</a:t>
            </a:r>
            <a:endParaRPr lang="fa-IR" sz="2200" b="1" dirty="0">
              <a:solidFill>
                <a:schemeClr val="accent2"/>
              </a:solidFill>
            </a:endParaRPr>
          </a:p>
          <a:p>
            <a:pPr algn="just" rtl="1">
              <a:lnSpc>
                <a:spcPct val="150000"/>
              </a:lnSpc>
            </a:pPr>
            <a:r>
              <a:rPr lang="fa-IR" dirty="0"/>
              <a:t>پروژه تحقیق یک گزارش علمی محسوب می شود . دراین نوع پروژه شما اطلاعات موجود </a:t>
            </a:r>
            <a:r>
              <a:rPr lang="fa-IR" dirty="0" smtClean="0"/>
              <a:t>درباره </a:t>
            </a:r>
            <a:r>
              <a:rPr lang="fa-IR" dirty="0"/>
              <a:t>یک موضوع مشخص را جمع آوری نموده و آنچه را که در مجموع یاد گرفته و یا کشف کرده اید به مخاطبان ارائه می کنید. این جزئیات را می توان از طریق مشاهده مستقیم و یا از طریق منابع مختلف اطلاعاتی به دست آورد .</a:t>
            </a:r>
          </a:p>
          <a:p>
            <a:pPr algn="just" rtl="1">
              <a:lnSpc>
                <a:spcPct val="150000"/>
              </a:lnSpc>
            </a:pPr>
            <a:r>
              <a:rPr lang="fa-IR" dirty="0"/>
              <a:t> </a:t>
            </a:r>
            <a:r>
              <a:rPr lang="fa-IR" b="1" dirty="0">
                <a:solidFill>
                  <a:srgbClr val="7030A0"/>
                </a:solidFill>
              </a:rPr>
              <a:t>مثال :</a:t>
            </a:r>
          </a:p>
          <a:p>
            <a:pPr algn="just" rtl="1">
              <a:lnSpc>
                <a:spcPct val="150000"/>
              </a:lnSpc>
            </a:pPr>
            <a:r>
              <a:rPr lang="fa-IR" dirty="0"/>
              <a:t>تحقیق در باره مراحل دگردیسی قورباغه . شما می توانید این تحقیق را به دو شیوه مختلف انجام دهید . شیوه اول این است که محفظه ای را شبیه آکواریوم آماده کنید و با جمع آوری تخم قورباغه در آن مراحل رشد و تکامل قورباغه را از ابتدا تا انتها مستقیما مشاهده و ثبت نمایید . شیوه دوم اینکه به منابع مختلف اطلاعاتی ( کتاب ها ، اینترنت ، افراد متخصص ، مجلات و ..... ) مراجعه نمایید و از این طریق موضوع خود را عمیقا جستجو کنید و اطلاعات جمع آوری شده خود را به روشی روشن و جالب گزارش دهید . البته به یاد داشته باشید که در رویکرد اول هم شما از تحقیق زمینه ای و مراجعه به منابع اطلاعاتی بی نیاز نخواهید بود </a:t>
            </a:r>
          </a:p>
          <a:p>
            <a:pPr algn="just" rtl="1">
              <a:lnSpc>
                <a:spcPct val="150000"/>
              </a:lnSpc>
            </a:pPr>
            <a:endParaRPr lang="en-US" dirty="0"/>
          </a:p>
        </p:txBody>
      </p:sp>
    </p:spTree>
    <p:extLst>
      <p:ext uri="{BB962C8B-B14F-4D97-AF65-F5344CB8AC3E}">
        <p14:creationId xmlns:p14="http://schemas.microsoft.com/office/powerpoint/2010/main" val="219561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26" y="609600"/>
            <a:ext cx="8704376" cy="5836170"/>
          </a:xfrm>
        </p:spPr>
        <p:txBody>
          <a:bodyPr>
            <a:noAutofit/>
          </a:bodyPr>
          <a:lstStyle/>
          <a:p>
            <a:pPr algn="ctr">
              <a:lnSpc>
                <a:spcPct val="250000"/>
              </a:lnSpc>
            </a:pPr>
            <a:r>
              <a:rPr lang="fa-IR" sz="4800" dirty="0" smtClean="0">
                <a:cs typeface="+mn-cs"/>
              </a:rPr>
              <a:t>دبستان </a:t>
            </a:r>
            <a:r>
              <a:rPr lang="fa-IR" sz="4800" dirty="0" smtClean="0">
                <a:cs typeface="+mn-cs"/>
              </a:rPr>
              <a:t>غیر دولتی </a:t>
            </a:r>
            <a:r>
              <a:rPr lang="fa-IR" sz="4800" dirty="0" smtClean="0">
                <a:cs typeface="+mn-cs"/>
              </a:rPr>
              <a:t>پن</a:t>
            </a:r>
            <a:r>
              <a:rPr lang="fa-IR" sz="4800" dirty="0" smtClean="0">
                <a:cs typeface="+mn-cs"/>
              </a:rPr>
              <a:t>د</a:t>
            </a:r>
            <a:br>
              <a:rPr lang="fa-IR" sz="4800" dirty="0" smtClean="0">
                <a:cs typeface="+mn-cs"/>
              </a:rPr>
            </a:br>
            <a:r>
              <a:rPr lang="fa-IR" sz="4800" dirty="0" smtClean="0">
                <a:cs typeface="+mn-cs"/>
              </a:rPr>
              <a:t>واحد پژوهش</a:t>
            </a:r>
            <a:endParaRPr lang="en-US" sz="4800" dirty="0">
              <a:cs typeface="+mn-cs"/>
            </a:endParaRPr>
          </a:p>
        </p:txBody>
      </p:sp>
      <p:pic>
        <p:nvPicPr>
          <p:cNvPr id="3" name="Picture 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931" y="254833"/>
            <a:ext cx="1903751" cy="2032738"/>
          </a:xfrm>
          <a:prstGeom prst="rect">
            <a:avLst/>
          </a:prstGeom>
          <a:ln>
            <a:solidFill>
              <a:schemeClr val="bg1"/>
            </a:solidFill>
          </a:ln>
        </p:spPr>
      </p:pic>
    </p:spTree>
    <p:extLst>
      <p:ext uri="{BB962C8B-B14F-4D97-AF65-F5344CB8AC3E}">
        <p14:creationId xmlns:p14="http://schemas.microsoft.com/office/powerpoint/2010/main" val="180581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768" y="654909"/>
            <a:ext cx="8693234" cy="5386454"/>
          </a:xfrm>
        </p:spPr>
        <p:txBody>
          <a:bodyPr/>
          <a:lstStyle/>
          <a:p>
            <a:pPr algn="just" rtl="1">
              <a:lnSpc>
                <a:spcPct val="150000"/>
              </a:lnSpc>
            </a:pPr>
            <a:r>
              <a:rPr lang="fa-IR" sz="2000" b="1" dirty="0" smtClean="0">
                <a:solidFill>
                  <a:schemeClr val="accent2"/>
                </a:solidFill>
              </a:rPr>
              <a:t>نمایش</a:t>
            </a:r>
            <a:endParaRPr lang="fa-IR" sz="2000" b="1" dirty="0">
              <a:solidFill>
                <a:schemeClr val="accent2"/>
              </a:solidFill>
            </a:endParaRPr>
          </a:p>
          <a:p>
            <a:pPr algn="just" rtl="1">
              <a:lnSpc>
                <a:spcPct val="150000"/>
              </a:lnSpc>
            </a:pPr>
            <a:r>
              <a:rPr lang="fa-IR" dirty="0"/>
              <a:t>پروژه نمایش شامل استفاده از اشیاء  برای نمایش چرایی  یا چگونگی عملکرد آنها و تبیین اصول علمی حاکم بر آنهاست . در این نوع پروژه دانش آموز یک واقعیت یا اصل علمی خاص را بازسازی نموده و نمایش می دهد .</a:t>
            </a:r>
          </a:p>
          <a:p>
            <a:pPr algn="just" rtl="1">
              <a:lnSpc>
                <a:spcPct val="150000"/>
              </a:lnSpc>
            </a:pPr>
            <a:r>
              <a:rPr lang="fa-IR" b="1" dirty="0">
                <a:solidFill>
                  <a:srgbClr val="7030A0"/>
                </a:solidFill>
              </a:rPr>
              <a:t>مثال :</a:t>
            </a:r>
          </a:p>
          <a:p>
            <a:pPr algn="just" rtl="1">
              <a:lnSpc>
                <a:spcPct val="150000"/>
              </a:lnSpc>
            </a:pPr>
            <a:r>
              <a:rPr lang="fa-IR" dirty="0"/>
              <a:t>شاید شما بخواهید این اصل علمی را نمایش دهید که آب و مواد محلول در آن از طریق ساقه گیاه بالا رفته و به برگ ها و شاخه ها می رسد . برای این کا ر می توانید مقداری رنگ غذا را در آب حل کنید و  ساقه چند گل میخک سفید را در آن قرار دهید . تغییر رنگ گلهای میخک اصل علمی مورد نظر را به شما و بازدیدکنندگان پروژه شما نمایش خواهد داد </a:t>
            </a:r>
          </a:p>
          <a:p>
            <a:pPr algn="just" rtl="1">
              <a:lnSpc>
                <a:spcPct val="150000"/>
              </a:lnSpc>
            </a:pPr>
            <a:endParaRPr lang="en-US" dirty="0"/>
          </a:p>
        </p:txBody>
      </p:sp>
    </p:spTree>
    <p:extLst>
      <p:ext uri="{BB962C8B-B14F-4D97-AF65-F5344CB8AC3E}">
        <p14:creationId xmlns:p14="http://schemas.microsoft.com/office/powerpoint/2010/main" val="339278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697" y="593125"/>
            <a:ext cx="8730305" cy="5448238"/>
          </a:xfrm>
        </p:spPr>
        <p:txBody>
          <a:bodyPr>
            <a:normAutofit fontScale="77500" lnSpcReduction="20000"/>
          </a:bodyPr>
          <a:lstStyle/>
          <a:p>
            <a:pPr algn="just" rtl="1">
              <a:lnSpc>
                <a:spcPct val="160000"/>
              </a:lnSpc>
            </a:pPr>
            <a:r>
              <a:rPr lang="fa-IR" sz="2600" b="1" dirty="0" smtClean="0">
                <a:solidFill>
                  <a:schemeClr val="accent2"/>
                </a:solidFill>
              </a:rPr>
              <a:t>مدل </a:t>
            </a:r>
            <a:r>
              <a:rPr lang="fa-IR" sz="2600" b="1" dirty="0">
                <a:solidFill>
                  <a:schemeClr val="accent2"/>
                </a:solidFill>
              </a:rPr>
              <a:t>( ساخت نمونه )</a:t>
            </a:r>
          </a:p>
          <a:p>
            <a:pPr algn="just" rtl="1">
              <a:lnSpc>
                <a:spcPct val="160000"/>
              </a:lnSpc>
            </a:pPr>
            <a:r>
              <a:rPr lang="fa-IR" dirty="0"/>
              <a:t>پروژه مدل سازی شامل ساخت اشیاء برای توضیح چرایی یا چگونگی ساختمان آنهاست . در این نوع پروژه دانش آموز مدلی از یک شی ء را  ساخته و نمایش می دهد و یا کاربرد آن را  شرح می دهد. اگر دانش آموز قادر به ساخت مدل نباشد ،  می تواند از پوستر یا نقاشی استفاده نماید . مدل ها کمک می کنند تا با ساختمان اشیا بهتر آشنا شویم : اشیای خیلی کوچک ( مثل ملکول ها ) ، اشیای خیلی بزرگ ( مثل ساختار درون زمین یا ساختار منظومه شمسی ) اشیایی که به سادگی در دسترس نیستند ( مثل اندام ها و دستگاه های درون بدن ) و یا وسایلی که افراد به ندرت شانس دیدن آنها را پیدا می کنند ( مثل یک فضا پیما یا یک پل معلق )  به علاوه ، بعضی مدل ها قادر به کار هستند و علاوه بر توضیح چرایی و چگونگی ساختمان شیء مورد نظر کارکرد آن را هم نمایش می دهند . کارکرد صحیح ، انطباق با حالت اصلی ، سهولت کاربرد و اقتصادی بودن از جمله مواردی است که باید در ساخت مدل ها به آن ها توجه کرد .  مدل ها را می توانید به صورت مولاژ ، برش ، ماکت و یا قادر به کار بسازید . </a:t>
            </a:r>
          </a:p>
          <a:p>
            <a:pPr algn="just" rtl="1">
              <a:lnSpc>
                <a:spcPct val="160000"/>
              </a:lnSpc>
            </a:pPr>
            <a:r>
              <a:rPr lang="fa-IR" b="1" dirty="0">
                <a:solidFill>
                  <a:srgbClr val="7030A0"/>
                </a:solidFill>
              </a:rPr>
              <a:t>مثال :</a:t>
            </a:r>
          </a:p>
          <a:p>
            <a:pPr algn="just" rtl="1">
              <a:lnSpc>
                <a:spcPct val="160000"/>
              </a:lnSpc>
            </a:pPr>
            <a:r>
              <a:rPr lang="fa-IR" dirty="0"/>
              <a:t>شاید شما بخواهید مدلی از یک پل را با چوب کبریت یا چوب بستنی بسازید . نقشه های روی تابلوی نمایش شما می تواند قطعات مختلف پل را نشان دهد و تحقیق شما می تواند شرح دهد که این پل چگونه ساخته می شود ، چرا چنین ساختمان و نقشه ای دارد و در چه مواردی کاربرد دارد . یا با استفاده از تصاویر بدن انسان ، دستگاه عصبی را نشان دهید .</a:t>
            </a:r>
          </a:p>
          <a:p>
            <a:pPr algn="just">
              <a:lnSpc>
                <a:spcPct val="160000"/>
              </a:lnSpc>
            </a:pPr>
            <a:endParaRPr lang="en-US" dirty="0"/>
          </a:p>
        </p:txBody>
      </p:sp>
    </p:spTree>
    <p:extLst>
      <p:ext uri="{BB962C8B-B14F-4D97-AF65-F5344CB8AC3E}">
        <p14:creationId xmlns:p14="http://schemas.microsoft.com/office/powerpoint/2010/main" val="352926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cs typeface="+mn-cs"/>
              </a:rPr>
              <a:t>نحوه كار پروژه نمايش علمي</a:t>
            </a:r>
            <a:endParaRPr lang="en-US" sz="4000" dirty="0">
              <a:cs typeface="+mn-cs"/>
            </a:endParaRPr>
          </a:p>
        </p:txBody>
      </p:sp>
      <p:sp>
        <p:nvSpPr>
          <p:cNvPr id="3" name="Content Placeholder 2"/>
          <p:cNvSpPr>
            <a:spLocks noGrp="1"/>
          </p:cNvSpPr>
          <p:nvPr>
            <p:ph idx="1"/>
          </p:nvPr>
        </p:nvSpPr>
        <p:spPr/>
        <p:txBody>
          <a:bodyPr/>
          <a:lstStyle/>
          <a:p>
            <a:pPr algn="r" rtl="1">
              <a:buNone/>
              <a:defRPr/>
            </a:pPr>
            <a:r>
              <a:rPr lang="fa-IR" b="1" dirty="0">
                <a:solidFill>
                  <a:srgbClr val="BE12BE"/>
                </a:solidFill>
              </a:rPr>
              <a:t>1-</a:t>
            </a:r>
            <a:r>
              <a:rPr lang="fa-IR" dirty="0"/>
              <a:t> دفتر كارنما</a:t>
            </a:r>
            <a:endParaRPr lang="en-US" dirty="0"/>
          </a:p>
          <a:p>
            <a:pPr algn="r" rtl="1">
              <a:buNone/>
              <a:defRPr/>
            </a:pPr>
            <a:r>
              <a:rPr lang="fa-IR" b="1" dirty="0">
                <a:solidFill>
                  <a:srgbClr val="BE12BE"/>
                </a:solidFill>
              </a:rPr>
              <a:t>2-</a:t>
            </a:r>
            <a:r>
              <a:rPr lang="fa-IR" dirty="0"/>
              <a:t> عكس </a:t>
            </a:r>
            <a:endParaRPr lang="en-US" dirty="0"/>
          </a:p>
          <a:p>
            <a:pPr algn="r" rtl="1">
              <a:buNone/>
              <a:defRPr/>
            </a:pPr>
            <a:r>
              <a:rPr lang="fa-IR" b="1" dirty="0">
                <a:solidFill>
                  <a:srgbClr val="BE12BE"/>
                </a:solidFill>
              </a:rPr>
              <a:t>3-</a:t>
            </a:r>
            <a:r>
              <a:rPr lang="fa-IR" dirty="0"/>
              <a:t> نوع نمايش علمي را مشخص (تحقيق، مدل، نمايش)</a:t>
            </a:r>
            <a:endParaRPr lang="en-US" dirty="0"/>
          </a:p>
          <a:p>
            <a:pPr algn="r" rtl="1">
              <a:buNone/>
              <a:defRPr/>
            </a:pPr>
            <a:r>
              <a:rPr lang="fa-IR" b="1" dirty="0">
                <a:solidFill>
                  <a:srgbClr val="BE12BE"/>
                </a:solidFill>
              </a:rPr>
              <a:t>4-</a:t>
            </a:r>
            <a:r>
              <a:rPr lang="fa-IR" dirty="0"/>
              <a:t> وسايل را تهيه كنيد.                       </a:t>
            </a:r>
            <a:endParaRPr lang="en-US" dirty="0"/>
          </a:p>
          <a:p>
            <a:pPr algn="r" rtl="1">
              <a:buNone/>
              <a:defRPr/>
            </a:pPr>
            <a:r>
              <a:rPr lang="fa-IR" b="1" dirty="0">
                <a:solidFill>
                  <a:srgbClr val="BE12BE"/>
                </a:solidFill>
              </a:rPr>
              <a:t>5-</a:t>
            </a:r>
            <a:r>
              <a:rPr lang="fa-IR" dirty="0"/>
              <a:t>تحقيق زمينه اي </a:t>
            </a:r>
            <a:r>
              <a:rPr lang="en-US" dirty="0"/>
              <a:t>)</a:t>
            </a:r>
            <a:r>
              <a:rPr lang="fa-IR" dirty="0"/>
              <a:t>  منابع،كتاب</a:t>
            </a:r>
            <a:r>
              <a:rPr lang="en-US" dirty="0"/>
              <a:t> </a:t>
            </a:r>
            <a:r>
              <a:rPr lang="fa-IR" dirty="0"/>
              <a:t>،سايتها ،افراد مطلع)</a:t>
            </a:r>
            <a:r>
              <a:rPr lang="en-US" dirty="0"/>
              <a:t> </a:t>
            </a:r>
          </a:p>
          <a:p>
            <a:pPr algn="r" rtl="1">
              <a:buNone/>
              <a:defRPr/>
            </a:pPr>
            <a:r>
              <a:rPr lang="fa-IR" b="1" dirty="0">
                <a:solidFill>
                  <a:srgbClr val="BE12BE"/>
                </a:solidFill>
              </a:rPr>
              <a:t>6-</a:t>
            </a:r>
            <a:r>
              <a:rPr lang="fa-IR" dirty="0"/>
              <a:t> شرح نمايش </a:t>
            </a:r>
            <a:endParaRPr lang="en-US" dirty="0"/>
          </a:p>
          <a:p>
            <a:pPr algn="r" rtl="1">
              <a:buNone/>
              <a:defRPr/>
            </a:pPr>
            <a:r>
              <a:rPr lang="fa-IR" b="1" dirty="0">
                <a:solidFill>
                  <a:srgbClr val="BE12BE"/>
                </a:solidFill>
              </a:rPr>
              <a:t>7-</a:t>
            </a:r>
            <a:r>
              <a:rPr lang="fa-IR" dirty="0"/>
              <a:t>نتيجه گيري</a:t>
            </a:r>
            <a:endParaRPr lang="en-US" dirty="0"/>
          </a:p>
          <a:p>
            <a:pPr algn="r" rtl="1">
              <a:buNone/>
              <a:defRPr/>
            </a:pPr>
            <a:r>
              <a:rPr lang="fa-IR" b="1" dirty="0">
                <a:solidFill>
                  <a:srgbClr val="BE12BE"/>
                </a:solidFill>
              </a:rPr>
              <a:t>8-</a:t>
            </a:r>
            <a:r>
              <a:rPr lang="fa-IR" dirty="0"/>
              <a:t>تهيه تابلو نمايش (سپاسگزاري را فراموش نكنيد.)</a:t>
            </a:r>
            <a:endParaRPr lang="en-US" dirty="0"/>
          </a:p>
          <a:p>
            <a:pPr algn="r">
              <a:buNone/>
              <a:defRPr/>
            </a:pPr>
            <a:endParaRPr lang="en-US" dirty="0"/>
          </a:p>
          <a:p>
            <a:pPr algn="r" rtl="1"/>
            <a:endParaRPr lang="en-US" dirty="0"/>
          </a:p>
        </p:txBody>
      </p:sp>
    </p:spTree>
    <p:extLst>
      <p:ext uri="{BB962C8B-B14F-4D97-AF65-F5344CB8AC3E}">
        <p14:creationId xmlns:p14="http://schemas.microsoft.com/office/powerpoint/2010/main" val="288434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en-US" dirty="0"/>
              <a:t>نمونه هایی از پروژه های تحقیق</a:t>
            </a:r>
            <a:endParaRPr lang="en-US" dirty="0"/>
          </a:p>
        </p:txBody>
      </p:sp>
      <p:sp>
        <p:nvSpPr>
          <p:cNvPr id="3" name="Content Placeholder 2"/>
          <p:cNvSpPr>
            <a:spLocks noGrp="1"/>
          </p:cNvSpPr>
          <p:nvPr>
            <p:ph idx="1"/>
          </p:nvPr>
        </p:nvSpPr>
        <p:spPr>
          <a:xfrm>
            <a:off x="677334" y="1668163"/>
            <a:ext cx="8596668" cy="4373200"/>
          </a:xfrm>
        </p:spPr>
        <p:txBody>
          <a:bodyPr>
            <a:normAutofit lnSpcReduction="10000"/>
          </a:bodyPr>
          <a:lstStyle/>
          <a:p>
            <a:pPr algn="r" rtl="1"/>
            <a:r>
              <a:rPr lang="fa-IR" altLang="en-US" dirty="0"/>
              <a:t>شباهت ها و تفاوت های بین دوزیستان و خزندگان</a:t>
            </a:r>
            <a:endParaRPr lang="en-US" altLang="en-US" dirty="0"/>
          </a:p>
          <a:p>
            <a:pPr marL="0" indent="0" algn="r" rtl="1">
              <a:buNone/>
            </a:pPr>
            <a:endParaRPr lang="en-US" altLang="en-US" dirty="0"/>
          </a:p>
          <a:p>
            <a:pPr algn="r" rtl="1"/>
            <a:r>
              <a:rPr lang="fa-IR" altLang="en-US" dirty="0"/>
              <a:t>گازهای مختلف موجود در هوا و کاربردهای آنان در زندگی بشر</a:t>
            </a:r>
            <a:endParaRPr lang="en-US" altLang="en-US" dirty="0"/>
          </a:p>
          <a:p>
            <a:pPr marL="0" indent="0" algn="r" rtl="1">
              <a:buNone/>
            </a:pPr>
            <a:endParaRPr lang="en-US" altLang="en-US" dirty="0"/>
          </a:p>
          <a:p>
            <a:pPr algn="r" rtl="1"/>
            <a:r>
              <a:rPr lang="fa-IR" altLang="en-US" dirty="0"/>
              <a:t>هلال های ماه</a:t>
            </a:r>
            <a:endParaRPr lang="en-US" altLang="en-US" dirty="0"/>
          </a:p>
          <a:p>
            <a:pPr marL="0" indent="0" algn="r" rtl="1">
              <a:buNone/>
            </a:pPr>
            <a:endParaRPr lang="en-US" altLang="en-US" dirty="0"/>
          </a:p>
          <a:p>
            <a:pPr algn="r" rtl="1"/>
            <a:r>
              <a:rPr lang="fa-IR" altLang="en-US" dirty="0"/>
              <a:t>تولد و مرگ ستارگان</a:t>
            </a:r>
            <a:endParaRPr lang="en-US" altLang="en-US" dirty="0"/>
          </a:p>
          <a:p>
            <a:pPr marL="0" indent="0" algn="r" rtl="1">
              <a:buNone/>
            </a:pPr>
            <a:endParaRPr lang="en-US" altLang="en-US" dirty="0"/>
          </a:p>
          <a:p>
            <a:pPr algn="r" rtl="1"/>
            <a:r>
              <a:rPr lang="fa-IR" altLang="en-US" dirty="0"/>
              <a:t>بارانهای اسیدی</a:t>
            </a:r>
            <a:endParaRPr lang="en-US" altLang="en-US" dirty="0"/>
          </a:p>
          <a:p>
            <a:pPr marL="0" indent="0" algn="r" rtl="1">
              <a:buNone/>
            </a:pPr>
            <a:endParaRPr lang="en-US" altLang="en-US" dirty="0"/>
          </a:p>
          <a:p>
            <a:pPr algn="r" rtl="1"/>
            <a:r>
              <a:rPr lang="fa-IR" altLang="en-US" dirty="0"/>
              <a:t>انواع میمونها</a:t>
            </a:r>
            <a:endParaRPr lang="en-US" altLang="en-US" dirty="0"/>
          </a:p>
          <a:p>
            <a:pPr algn="r" rtl="1"/>
            <a:endParaRPr lang="en-US" dirty="0"/>
          </a:p>
        </p:txBody>
      </p:sp>
    </p:spTree>
    <p:extLst>
      <p:ext uri="{BB962C8B-B14F-4D97-AF65-F5344CB8AC3E}">
        <p14:creationId xmlns:p14="http://schemas.microsoft.com/office/powerpoint/2010/main" val="714008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en-US" dirty="0">
                <a:cs typeface="+mn-cs"/>
              </a:rPr>
              <a:t>نمونه هایی از  پروژه نمایش</a:t>
            </a:r>
            <a:endParaRPr lang="en-US" dirty="0">
              <a:cs typeface="+mn-cs"/>
            </a:endParaRPr>
          </a:p>
        </p:txBody>
      </p:sp>
      <p:sp>
        <p:nvSpPr>
          <p:cNvPr id="3" name="Content Placeholder 2"/>
          <p:cNvSpPr>
            <a:spLocks noGrp="1"/>
          </p:cNvSpPr>
          <p:nvPr>
            <p:ph idx="1"/>
          </p:nvPr>
        </p:nvSpPr>
        <p:spPr>
          <a:xfrm>
            <a:off x="529053" y="1542752"/>
            <a:ext cx="8596668" cy="4474989"/>
          </a:xfrm>
        </p:spPr>
        <p:txBody>
          <a:bodyPr>
            <a:noAutofit/>
          </a:bodyPr>
          <a:lstStyle/>
          <a:p>
            <a:pPr marL="0" indent="0" algn="r" rtl="1">
              <a:lnSpc>
                <a:spcPct val="120000"/>
              </a:lnSpc>
              <a:buNone/>
            </a:pPr>
            <a:endParaRPr lang="en-US" altLang="en-US" dirty="0"/>
          </a:p>
          <a:p>
            <a:pPr algn="r" rtl="1">
              <a:lnSpc>
                <a:spcPct val="120000"/>
              </a:lnSpc>
            </a:pPr>
            <a:r>
              <a:rPr lang="fa-IR" altLang="en-US" dirty="0"/>
              <a:t>نمایش نحوه کار قطب </a:t>
            </a:r>
            <a:r>
              <a:rPr lang="fa-IR" altLang="en-US" dirty="0" smtClean="0"/>
              <a:t>نما</a:t>
            </a:r>
            <a:endParaRPr lang="en-US" altLang="en-US" dirty="0"/>
          </a:p>
          <a:p>
            <a:pPr algn="r" rtl="1"/>
            <a:r>
              <a:rPr lang="fa-IR" altLang="en-US" dirty="0"/>
              <a:t>نمایش تشکیل رنگین </a:t>
            </a:r>
            <a:r>
              <a:rPr lang="fa-IR" altLang="en-US" dirty="0" smtClean="0"/>
              <a:t>کمان</a:t>
            </a:r>
            <a:endParaRPr lang="en-US" altLang="en-US" dirty="0"/>
          </a:p>
          <a:p>
            <a:pPr algn="r" rtl="1">
              <a:lnSpc>
                <a:spcPct val="120000"/>
              </a:lnSpc>
            </a:pPr>
            <a:r>
              <a:rPr lang="fa-IR" altLang="en-US" dirty="0"/>
              <a:t>نمایش بازتابش نور از سطح </a:t>
            </a:r>
            <a:r>
              <a:rPr lang="fa-IR" altLang="en-US" dirty="0" smtClean="0"/>
              <a:t>آینه</a:t>
            </a:r>
            <a:r>
              <a:rPr lang="fa-IR" altLang="en-US" dirty="0"/>
              <a:t> </a:t>
            </a:r>
            <a:endParaRPr lang="en-US" altLang="en-US" dirty="0"/>
          </a:p>
          <a:p>
            <a:pPr algn="r" rtl="1">
              <a:lnSpc>
                <a:spcPct val="120000"/>
              </a:lnSpc>
            </a:pPr>
            <a:r>
              <a:rPr lang="fa-IR" altLang="en-US" dirty="0"/>
              <a:t>نمایش تولید آهن </a:t>
            </a:r>
            <a:r>
              <a:rPr lang="fa-IR" altLang="en-US" dirty="0" smtClean="0"/>
              <a:t>ربا</a:t>
            </a:r>
            <a:endParaRPr lang="en-US" altLang="en-US" dirty="0"/>
          </a:p>
          <a:p>
            <a:pPr algn="r" rtl="1">
              <a:lnSpc>
                <a:spcPct val="120000"/>
              </a:lnSpc>
            </a:pPr>
            <a:r>
              <a:rPr lang="fa-IR" altLang="en-US" dirty="0"/>
              <a:t>نمایش خورشید گرفتگی و ماه </a:t>
            </a:r>
            <a:r>
              <a:rPr lang="fa-IR" altLang="en-US" dirty="0" smtClean="0"/>
              <a:t>گرفتگی</a:t>
            </a:r>
            <a:endParaRPr lang="en-US" altLang="en-US" dirty="0"/>
          </a:p>
          <a:p>
            <a:pPr algn="r" rtl="1">
              <a:lnSpc>
                <a:spcPct val="120000"/>
              </a:lnSpc>
            </a:pPr>
            <a:r>
              <a:rPr lang="fa-IR" altLang="en-US" dirty="0"/>
              <a:t>نمایش ویژگی های </a:t>
            </a:r>
            <a:r>
              <a:rPr lang="fa-IR" altLang="en-US" dirty="0" smtClean="0"/>
              <a:t>مخلوط</a:t>
            </a:r>
            <a:endParaRPr lang="en-US" altLang="en-US" dirty="0"/>
          </a:p>
          <a:p>
            <a:pPr algn="r" rtl="1">
              <a:lnSpc>
                <a:spcPct val="120000"/>
              </a:lnSpc>
            </a:pPr>
            <a:r>
              <a:rPr lang="fa-IR" altLang="en-US" dirty="0"/>
              <a:t> نمایش عملکرد پریسکوپ ، ذره بین ، کوره آفتابی و ...</a:t>
            </a:r>
            <a:endParaRPr lang="en-US" altLang="en-US" dirty="0"/>
          </a:p>
          <a:p>
            <a:pPr algn="r" rtl="1">
              <a:lnSpc>
                <a:spcPct val="120000"/>
              </a:lnSpc>
            </a:pPr>
            <a:r>
              <a:rPr lang="fa-IR" altLang="en-US" dirty="0"/>
              <a:t> </a:t>
            </a:r>
            <a:r>
              <a:rPr lang="fa-IR" altLang="en-US" dirty="0" smtClean="0"/>
              <a:t> </a:t>
            </a:r>
            <a:r>
              <a:rPr lang="fa-IR" altLang="en-US" dirty="0"/>
              <a:t>نمایش نفوذ پذیری </a:t>
            </a:r>
            <a:r>
              <a:rPr lang="fa-IR" altLang="en-US" dirty="0" smtClean="0"/>
              <a:t>خاک</a:t>
            </a:r>
            <a:endParaRPr lang="en-US" altLang="en-US" dirty="0"/>
          </a:p>
          <a:p>
            <a:pPr algn="r" rtl="1">
              <a:lnSpc>
                <a:spcPct val="120000"/>
              </a:lnSpc>
            </a:pPr>
            <a:r>
              <a:rPr lang="fa-IR" altLang="en-US" dirty="0"/>
              <a:t> نمایش رسوب گذاری </a:t>
            </a:r>
            <a:r>
              <a:rPr lang="fa-IR" altLang="en-US" dirty="0" smtClean="0"/>
              <a:t>خاک</a:t>
            </a:r>
            <a:endParaRPr lang="fa-IR" altLang="en-US" dirty="0"/>
          </a:p>
          <a:p>
            <a:pPr algn="r" rtl="1">
              <a:lnSpc>
                <a:spcPct val="120000"/>
              </a:lnSpc>
            </a:pPr>
            <a:endParaRPr lang="en-US" dirty="0"/>
          </a:p>
        </p:txBody>
      </p:sp>
    </p:spTree>
    <p:extLst>
      <p:ext uri="{BB962C8B-B14F-4D97-AF65-F5344CB8AC3E}">
        <p14:creationId xmlns:p14="http://schemas.microsoft.com/office/powerpoint/2010/main" val="603130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en-US" dirty="0">
                <a:latin typeface="Calibri" panose="020F0502020204030204" pitchFamily="34" charset="0"/>
                <a:ea typeface="Calibri" panose="020F0502020204030204" pitchFamily="34" charset="0"/>
                <a:cs typeface="+mn-cs"/>
              </a:rPr>
              <a:t>نمونه هایی از پروژه های مدل</a:t>
            </a:r>
            <a:endParaRPr lang="en-US" dirty="0">
              <a:cs typeface="+mn-cs"/>
            </a:endParaRPr>
          </a:p>
        </p:txBody>
      </p:sp>
      <p:sp>
        <p:nvSpPr>
          <p:cNvPr id="3" name="Content Placeholder 2"/>
          <p:cNvSpPr>
            <a:spLocks noGrp="1"/>
          </p:cNvSpPr>
          <p:nvPr>
            <p:ph idx="1"/>
          </p:nvPr>
        </p:nvSpPr>
        <p:spPr/>
        <p:txBody>
          <a:bodyPr/>
          <a:lstStyle/>
          <a:p>
            <a:pPr algn="r" rtl="1"/>
            <a:r>
              <a:rPr lang="fa-IR" altLang="en-US" dirty="0">
                <a:latin typeface="Calibri" panose="020F0502020204030204" pitchFamily="34" charset="0"/>
              </a:rPr>
              <a:t>مدل منظومه شمسی</a:t>
            </a:r>
            <a:endParaRPr lang="en-US" altLang="en-US" dirty="0"/>
          </a:p>
          <a:p>
            <a:pPr algn="r" rtl="1"/>
            <a:r>
              <a:rPr lang="fa-IR" altLang="en-US" dirty="0">
                <a:latin typeface="Calibri" panose="020F0502020204030204" pitchFamily="34" charset="0"/>
              </a:rPr>
              <a:t>برش گیاهان          </a:t>
            </a:r>
            <a:endParaRPr lang="en-US" altLang="en-US" dirty="0"/>
          </a:p>
          <a:p>
            <a:pPr algn="r" rtl="1"/>
            <a:r>
              <a:rPr lang="fa-IR" altLang="en-US" dirty="0">
                <a:latin typeface="Calibri" panose="020F0502020204030204" pitchFamily="34" charset="0"/>
              </a:rPr>
              <a:t>قادر به کارها ( ماشین گرمایی ، موتور الکتریکی و ... )</a:t>
            </a:r>
            <a:endParaRPr lang="en-US" altLang="en-US" dirty="0"/>
          </a:p>
          <a:p>
            <a:pPr algn="r" rtl="1"/>
            <a:r>
              <a:rPr lang="fa-IR" altLang="en-US" dirty="0">
                <a:latin typeface="Calibri" panose="020F0502020204030204" pitchFamily="34" charset="0"/>
              </a:rPr>
              <a:t>مدل ماهواره اميد</a:t>
            </a:r>
            <a:endParaRPr lang="en-US" altLang="en-US" dirty="0"/>
          </a:p>
          <a:p>
            <a:pPr algn="r" rtl="1"/>
            <a:r>
              <a:rPr lang="fa-IR" altLang="en-US" dirty="0">
                <a:latin typeface="Calibri" panose="020F0502020204030204" pitchFamily="34" charset="0"/>
              </a:rPr>
              <a:t>پوستر زنجیره غذایی</a:t>
            </a:r>
            <a:endParaRPr lang="en-US" altLang="en-US" dirty="0"/>
          </a:p>
          <a:p>
            <a:pPr algn="r" rtl="1"/>
            <a:r>
              <a:rPr lang="fa-IR" altLang="en-US" dirty="0">
                <a:latin typeface="Calibri" panose="020F0502020204030204" pitchFamily="34" charset="0"/>
              </a:rPr>
              <a:t>ماکت نقاط امن و غیر امن خانه در زلزله</a:t>
            </a:r>
            <a:endParaRPr lang="en-US" altLang="en-US" dirty="0"/>
          </a:p>
          <a:p>
            <a:pPr algn="r" rtl="1"/>
            <a:r>
              <a:rPr lang="fa-IR" altLang="en-US" dirty="0">
                <a:latin typeface="Calibri" panose="020F0502020204030204" pitchFamily="34" charset="0"/>
              </a:rPr>
              <a:t>مولاژ اندام های بدن</a:t>
            </a:r>
          </a:p>
          <a:p>
            <a:pPr algn="r" rtl="1"/>
            <a:endParaRPr lang="en-US" dirty="0"/>
          </a:p>
        </p:txBody>
      </p:sp>
    </p:spTree>
    <p:extLst>
      <p:ext uri="{BB962C8B-B14F-4D97-AF65-F5344CB8AC3E}">
        <p14:creationId xmlns:p14="http://schemas.microsoft.com/office/powerpoint/2010/main" val="327022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y files\انتشار دانه ها\فایلهای مفید و مورد استفاده\طراحی نرم افزار قاصدک\5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8096" y="432486"/>
            <a:ext cx="7776519" cy="5832389"/>
          </a:xfrm>
          <a:noFill/>
        </p:spPr>
      </p:pic>
    </p:spTree>
    <p:extLst>
      <p:ext uri="{BB962C8B-B14F-4D97-AF65-F5344CB8AC3E}">
        <p14:creationId xmlns:p14="http://schemas.microsoft.com/office/powerpoint/2010/main" val="3190102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0" y="494271"/>
            <a:ext cx="8779732" cy="5547092"/>
          </a:xfrm>
        </p:spPr>
        <p:txBody>
          <a:bodyPr>
            <a:normAutofit lnSpcReduction="10000"/>
          </a:bodyPr>
          <a:lstStyle/>
          <a:p>
            <a:pPr algn="just" rtl="1">
              <a:lnSpc>
                <a:spcPct val="150000"/>
              </a:lnSpc>
            </a:pPr>
            <a:r>
              <a:rPr lang="fa-IR" b="1" dirty="0" smtClean="0">
                <a:solidFill>
                  <a:srgbClr val="BE12BE"/>
                </a:solidFill>
              </a:rPr>
              <a:t>آزمایش</a:t>
            </a:r>
            <a:endParaRPr lang="fa-IR" b="1" dirty="0">
              <a:solidFill>
                <a:srgbClr val="BE12BE"/>
              </a:solidFill>
            </a:endParaRPr>
          </a:p>
          <a:p>
            <a:pPr algn="just" rtl="1">
              <a:lnSpc>
                <a:spcPct val="150000"/>
              </a:lnSpc>
            </a:pPr>
            <a:r>
              <a:rPr lang="fa-IR" dirty="0"/>
              <a:t>در این نوع پروژه یک مسئله مشخص مطرح می شود که دانش آموز در ابتدا جواب آن را نمی داند ،  بنابراین  طی کردن مراحل روش علمی و انجام آزمایش برای کشف جواب سوال از ضروریات این نوع پروژه محسوب می شود.</a:t>
            </a:r>
          </a:p>
          <a:p>
            <a:pPr algn="just" rtl="1">
              <a:lnSpc>
                <a:spcPct val="150000"/>
              </a:lnSpc>
            </a:pPr>
            <a:r>
              <a:rPr lang="fa-IR" dirty="0"/>
              <a:t>مراحل روش علمی :</a:t>
            </a:r>
          </a:p>
          <a:p>
            <a:pPr algn="just" rtl="1">
              <a:lnSpc>
                <a:spcPct val="150000"/>
              </a:lnSpc>
            </a:pPr>
            <a:r>
              <a:rPr lang="en-US" dirty="0"/>
              <a:t>o      </a:t>
            </a:r>
            <a:r>
              <a:rPr lang="fa-IR" dirty="0"/>
              <a:t>طرح مسئله</a:t>
            </a:r>
          </a:p>
          <a:p>
            <a:pPr algn="just" rtl="1">
              <a:lnSpc>
                <a:spcPct val="150000"/>
              </a:lnSpc>
            </a:pPr>
            <a:r>
              <a:rPr lang="en-US" dirty="0"/>
              <a:t>o      </a:t>
            </a:r>
            <a:r>
              <a:rPr lang="fa-IR" dirty="0"/>
              <a:t>انجام تحقیق زمینه ای</a:t>
            </a:r>
          </a:p>
          <a:p>
            <a:pPr algn="just" rtl="1">
              <a:lnSpc>
                <a:spcPct val="150000"/>
              </a:lnSpc>
            </a:pPr>
            <a:r>
              <a:rPr lang="en-US" dirty="0"/>
              <a:t>o      </a:t>
            </a:r>
            <a:r>
              <a:rPr lang="fa-IR" dirty="0"/>
              <a:t>ارائه فرضیه</a:t>
            </a:r>
          </a:p>
          <a:p>
            <a:pPr algn="just" rtl="1">
              <a:lnSpc>
                <a:spcPct val="150000"/>
              </a:lnSpc>
            </a:pPr>
            <a:r>
              <a:rPr lang="en-US" dirty="0"/>
              <a:t>o      </a:t>
            </a:r>
            <a:r>
              <a:rPr lang="fa-IR" dirty="0"/>
              <a:t>اجرای آزمایش</a:t>
            </a:r>
          </a:p>
          <a:p>
            <a:pPr algn="just" rtl="1">
              <a:lnSpc>
                <a:spcPct val="150000"/>
              </a:lnSpc>
            </a:pPr>
            <a:r>
              <a:rPr lang="en-US" dirty="0"/>
              <a:t>o      </a:t>
            </a:r>
            <a:r>
              <a:rPr lang="fa-IR" dirty="0"/>
              <a:t>ثبت نتایج</a:t>
            </a:r>
          </a:p>
          <a:p>
            <a:pPr algn="just" rtl="1">
              <a:lnSpc>
                <a:spcPct val="150000"/>
              </a:lnSpc>
            </a:pPr>
            <a:r>
              <a:rPr lang="en-US" dirty="0"/>
              <a:t>o      </a:t>
            </a:r>
            <a:r>
              <a:rPr lang="fa-IR" dirty="0"/>
              <a:t>نتیجه گیری</a:t>
            </a:r>
          </a:p>
        </p:txBody>
      </p:sp>
    </p:spTree>
    <p:extLst>
      <p:ext uri="{BB962C8B-B14F-4D97-AF65-F5344CB8AC3E}">
        <p14:creationId xmlns:p14="http://schemas.microsoft.com/office/powerpoint/2010/main" val="1802141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mn-cs"/>
              </a:rPr>
              <a:t>نحوه كار پروژه آزمايش</a:t>
            </a:r>
            <a:endParaRPr lang="en-US" dirty="0">
              <a:cs typeface="+mn-cs"/>
            </a:endParaRPr>
          </a:p>
        </p:txBody>
      </p:sp>
      <p:sp>
        <p:nvSpPr>
          <p:cNvPr id="3" name="Content Placeholder 2"/>
          <p:cNvSpPr>
            <a:spLocks noGrp="1"/>
          </p:cNvSpPr>
          <p:nvPr>
            <p:ph idx="1"/>
          </p:nvPr>
        </p:nvSpPr>
        <p:spPr>
          <a:xfrm>
            <a:off x="580768" y="1371601"/>
            <a:ext cx="8693234" cy="4669762"/>
          </a:xfrm>
        </p:spPr>
        <p:txBody>
          <a:bodyPr>
            <a:normAutofit fontScale="85000" lnSpcReduction="20000"/>
          </a:bodyPr>
          <a:lstStyle/>
          <a:p>
            <a:pPr algn="r" rtl="1"/>
            <a:r>
              <a:rPr lang="fa-IR" altLang="en-US" dirty="0"/>
              <a:t>دفتر كارنما </a:t>
            </a:r>
            <a:endParaRPr lang="en-US" altLang="en-US" dirty="0"/>
          </a:p>
          <a:p>
            <a:pPr algn="r" rtl="1"/>
            <a:r>
              <a:rPr lang="fa-IR" altLang="en-US" dirty="0"/>
              <a:t>مديريت زمان (توجه به جدول زمان بندي)</a:t>
            </a:r>
            <a:endParaRPr lang="en-US" altLang="en-US" dirty="0"/>
          </a:p>
          <a:p>
            <a:pPr algn="r" rtl="1"/>
            <a:r>
              <a:rPr lang="fa-IR" altLang="en-US" dirty="0"/>
              <a:t>انتخاب موضوع و تعريف مسئله </a:t>
            </a:r>
            <a:endParaRPr lang="en-US" altLang="en-US" dirty="0"/>
          </a:p>
          <a:p>
            <a:pPr algn="r" rtl="1"/>
            <a:r>
              <a:rPr lang="fa-IR" altLang="en-US" dirty="0"/>
              <a:t>جمع آوري اطلاعات </a:t>
            </a:r>
            <a:r>
              <a:rPr lang="en-US" altLang="en-US" dirty="0"/>
              <a:t>)</a:t>
            </a:r>
            <a:r>
              <a:rPr lang="fa-IR" altLang="en-US" dirty="0"/>
              <a:t>  منابع،كتاب</a:t>
            </a:r>
            <a:r>
              <a:rPr lang="en-US" altLang="en-US" dirty="0"/>
              <a:t> </a:t>
            </a:r>
            <a:r>
              <a:rPr lang="fa-IR" altLang="en-US" dirty="0"/>
              <a:t>،سايتها ،افراد مطلع)</a:t>
            </a:r>
            <a:r>
              <a:rPr lang="en-US" altLang="en-US" dirty="0"/>
              <a:t> </a:t>
            </a:r>
          </a:p>
          <a:p>
            <a:pPr algn="r" rtl="1"/>
            <a:r>
              <a:rPr lang="fa-IR" altLang="en-US" dirty="0"/>
              <a:t>فرضیه سازي</a:t>
            </a:r>
            <a:endParaRPr lang="en-US" altLang="en-US" dirty="0"/>
          </a:p>
          <a:p>
            <a:pPr algn="r" rtl="1"/>
            <a:r>
              <a:rPr lang="fa-IR" altLang="en-US" dirty="0"/>
              <a:t>تعيين متغيرها    (متغير مستقل ، متغير وابسته و تعاريف ، كنترل شده)</a:t>
            </a:r>
            <a:endParaRPr lang="en-US" altLang="en-US" dirty="0"/>
          </a:p>
          <a:p>
            <a:pPr algn="r" rtl="1"/>
            <a:r>
              <a:rPr lang="fa-IR" altLang="en-US" dirty="0"/>
              <a:t>طراحي آزمايش </a:t>
            </a:r>
            <a:endParaRPr lang="en-US" altLang="en-US" dirty="0"/>
          </a:p>
          <a:p>
            <a:pPr algn="r" rtl="1"/>
            <a:r>
              <a:rPr lang="fa-IR" altLang="en-US" dirty="0"/>
              <a:t>فهرست مواد، روش كار، گروه متغير و گروه كنترل</a:t>
            </a:r>
            <a:endParaRPr lang="en-US" altLang="en-US" dirty="0"/>
          </a:p>
          <a:p>
            <a:pPr algn="r" rtl="1"/>
            <a:r>
              <a:rPr lang="fa-IR" altLang="en-US" dirty="0"/>
              <a:t>اجراي آزمايش (3 بار تكرار- گام به گام- يادداشت وقايع دردفتر كارنما- توجه به زمان)</a:t>
            </a:r>
            <a:endParaRPr lang="en-US" altLang="en-US" dirty="0"/>
          </a:p>
          <a:p>
            <a:pPr algn="r" rtl="1"/>
            <a:r>
              <a:rPr lang="fa-IR" altLang="en-US" dirty="0"/>
              <a:t>      ثبت و سازماندهي نتايج – (جدول و نمودار)</a:t>
            </a:r>
            <a:endParaRPr lang="en-US" altLang="en-US" dirty="0"/>
          </a:p>
          <a:p>
            <a:pPr algn="r" rtl="1"/>
            <a:r>
              <a:rPr lang="fa-IR" altLang="en-US" dirty="0"/>
              <a:t>نتيجه گيري </a:t>
            </a:r>
            <a:endParaRPr lang="en-US" altLang="en-US" dirty="0"/>
          </a:p>
          <a:p>
            <a:pPr algn="r" rtl="1"/>
            <a:r>
              <a:rPr lang="fa-IR" altLang="en-US" dirty="0"/>
              <a:t>گزارش كتبي </a:t>
            </a:r>
            <a:endParaRPr lang="en-US" altLang="en-US" dirty="0"/>
          </a:p>
          <a:p>
            <a:pPr algn="r" rtl="1"/>
            <a:r>
              <a:rPr lang="fa-IR" altLang="en-US" dirty="0"/>
              <a:t>تابلو نمايش (فونت 16، اندازه تابلو  از 70 در 100 تا 90 در 120</a:t>
            </a:r>
            <a:r>
              <a:rPr lang="en-US" altLang="en-US" dirty="0"/>
              <a:t>cm</a:t>
            </a:r>
            <a:r>
              <a:rPr lang="fa-IR" altLang="en-US" dirty="0"/>
              <a:t>-عنوان  درشت-  تیتر ها متوسط - زمينه سفيد)</a:t>
            </a:r>
            <a:endParaRPr lang="en-US" altLang="en-US" dirty="0"/>
          </a:p>
          <a:p>
            <a:pPr algn="r" rtl="1"/>
            <a:r>
              <a:rPr lang="fa-IR" altLang="en-US" dirty="0"/>
              <a:t>عنوان خلاقانه</a:t>
            </a:r>
            <a:endParaRPr lang="en-US" altLang="en-US" dirty="0"/>
          </a:p>
          <a:p>
            <a:pPr algn="r" rtl="1"/>
            <a:endParaRPr lang="en-US" dirty="0"/>
          </a:p>
        </p:txBody>
      </p:sp>
    </p:spTree>
    <p:extLst>
      <p:ext uri="{BB962C8B-B14F-4D97-AF65-F5344CB8AC3E}">
        <p14:creationId xmlns:p14="http://schemas.microsoft.com/office/powerpoint/2010/main" val="2212231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صفحات گزارش کتبی آزمایش</a:t>
            </a:r>
            <a:endParaRPr lang="en-US" dirty="0"/>
          </a:p>
        </p:txBody>
      </p:sp>
      <p:sp>
        <p:nvSpPr>
          <p:cNvPr id="3" name="Content Placeholder 2"/>
          <p:cNvSpPr>
            <a:spLocks noGrp="1"/>
          </p:cNvSpPr>
          <p:nvPr>
            <p:ph idx="1"/>
          </p:nvPr>
        </p:nvSpPr>
        <p:spPr>
          <a:xfrm>
            <a:off x="568411" y="1532239"/>
            <a:ext cx="8705591" cy="4509124"/>
          </a:xfrm>
        </p:spPr>
        <p:txBody>
          <a:bodyPr/>
          <a:lstStyle/>
          <a:p>
            <a:pPr algn="r" rtl="1">
              <a:lnSpc>
                <a:spcPct val="150000"/>
              </a:lnSpc>
              <a:buFont typeface="Wingdings" panose="05000000000000000000" pitchFamily="2" charset="2"/>
              <a:buChar char="Ø"/>
            </a:pPr>
            <a:r>
              <a:rPr lang="fa-IR" altLang="en-US" dirty="0"/>
              <a:t>صفحه 1: عنوان و مشخصات</a:t>
            </a:r>
            <a:endParaRPr lang="en-US" altLang="en-US" dirty="0"/>
          </a:p>
          <a:p>
            <a:pPr algn="r" rtl="1">
              <a:lnSpc>
                <a:spcPct val="150000"/>
              </a:lnSpc>
              <a:buFont typeface="Wingdings" panose="05000000000000000000" pitchFamily="2" charset="2"/>
              <a:buChar char="Ø"/>
            </a:pPr>
            <a:r>
              <a:rPr lang="fa-IR" altLang="en-US" dirty="0"/>
              <a:t>صفحه 2: سئوال – تعاريف و فرضیه</a:t>
            </a:r>
            <a:endParaRPr lang="en-US" altLang="en-US" dirty="0"/>
          </a:p>
          <a:p>
            <a:pPr algn="r" rtl="1">
              <a:lnSpc>
                <a:spcPct val="150000"/>
              </a:lnSpc>
              <a:buFont typeface="Wingdings" panose="05000000000000000000" pitchFamily="2" charset="2"/>
              <a:buChar char="Ø"/>
            </a:pPr>
            <a:r>
              <a:rPr lang="fa-IR" altLang="en-US" dirty="0"/>
              <a:t>صفحه 3- 5 تحقيق زمينه اي</a:t>
            </a:r>
            <a:endParaRPr lang="en-US" altLang="en-US" dirty="0"/>
          </a:p>
          <a:p>
            <a:pPr algn="r" rtl="1">
              <a:lnSpc>
                <a:spcPct val="150000"/>
              </a:lnSpc>
              <a:buFont typeface="Wingdings" panose="05000000000000000000" pitchFamily="2" charset="2"/>
              <a:buChar char="Ø"/>
            </a:pPr>
            <a:r>
              <a:rPr lang="fa-IR" altLang="en-US" dirty="0"/>
              <a:t>صفحه 6: مواد و روش كار</a:t>
            </a:r>
            <a:endParaRPr lang="en-US" altLang="en-US" dirty="0"/>
          </a:p>
          <a:p>
            <a:pPr algn="r" rtl="1">
              <a:lnSpc>
                <a:spcPct val="150000"/>
              </a:lnSpc>
              <a:buFont typeface="Wingdings" panose="05000000000000000000" pitchFamily="2" charset="2"/>
              <a:buChar char="Ø"/>
            </a:pPr>
            <a:r>
              <a:rPr lang="fa-IR" altLang="en-US" dirty="0"/>
              <a:t>صفحه 7: نتايج</a:t>
            </a:r>
            <a:endParaRPr lang="en-US" altLang="en-US" dirty="0"/>
          </a:p>
          <a:p>
            <a:pPr algn="r" rtl="1">
              <a:lnSpc>
                <a:spcPct val="150000"/>
              </a:lnSpc>
              <a:buFont typeface="Wingdings" panose="05000000000000000000" pitchFamily="2" charset="2"/>
              <a:buChar char="Ø"/>
            </a:pPr>
            <a:r>
              <a:rPr lang="fa-IR" altLang="en-US" dirty="0"/>
              <a:t>صفحه 8: نتيجه گيري</a:t>
            </a:r>
            <a:endParaRPr lang="en-US" altLang="en-US" dirty="0"/>
          </a:p>
          <a:p>
            <a:pPr algn="r" rtl="1">
              <a:lnSpc>
                <a:spcPct val="150000"/>
              </a:lnSpc>
              <a:buFont typeface="Wingdings" panose="05000000000000000000" pitchFamily="2" charset="2"/>
              <a:buChar char="Ø"/>
            </a:pPr>
            <a:r>
              <a:rPr lang="fa-IR" altLang="en-US" dirty="0"/>
              <a:t>صفحه 9: منابع و سپاسگزاري</a:t>
            </a:r>
            <a:endParaRPr lang="en-US" altLang="en-US" dirty="0"/>
          </a:p>
          <a:p>
            <a:pPr algn="r" rtl="1">
              <a:lnSpc>
                <a:spcPct val="150000"/>
              </a:lnSpc>
            </a:pPr>
            <a:endParaRPr lang="en-US" dirty="0"/>
          </a:p>
        </p:txBody>
      </p:sp>
    </p:spTree>
    <p:extLst>
      <p:ext uri="{BB962C8B-B14F-4D97-AF65-F5344CB8AC3E}">
        <p14:creationId xmlns:p14="http://schemas.microsoft.com/office/powerpoint/2010/main" val="263494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64" y="300680"/>
            <a:ext cx="8596668" cy="1320800"/>
          </a:xfrm>
        </p:spPr>
        <p:txBody>
          <a:bodyPr>
            <a:noAutofit/>
          </a:bodyPr>
          <a:lstStyle/>
          <a:p>
            <a:pPr algn="ctr"/>
            <a:r>
              <a:rPr lang="fa-IR" sz="8800" dirty="0" smtClean="0"/>
              <a:t>طرح جابربن حیان</a:t>
            </a:r>
            <a:endParaRPr lang="en-US" sz="8800" dirty="0"/>
          </a:p>
        </p:txBody>
      </p:sp>
      <p:pic>
        <p:nvPicPr>
          <p:cNvPr id="4" name="Picture 6" descr="جابر لوگو.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8602" y="1887336"/>
            <a:ext cx="5300376" cy="466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098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en-US" dirty="0"/>
              <a:t>نمونه هایی از پروژه های آزمایش</a:t>
            </a:r>
            <a:endParaRPr lang="en-US" dirty="0"/>
          </a:p>
        </p:txBody>
      </p:sp>
      <p:sp>
        <p:nvSpPr>
          <p:cNvPr id="3" name="Content Placeholder 2"/>
          <p:cNvSpPr>
            <a:spLocks noGrp="1"/>
          </p:cNvSpPr>
          <p:nvPr>
            <p:ph idx="1"/>
          </p:nvPr>
        </p:nvSpPr>
        <p:spPr>
          <a:xfrm>
            <a:off x="677334" y="1532239"/>
            <a:ext cx="8596668" cy="4509124"/>
          </a:xfrm>
        </p:spPr>
        <p:txBody>
          <a:bodyPr>
            <a:normAutofit/>
          </a:bodyPr>
          <a:lstStyle/>
          <a:p>
            <a:pPr algn="r" rtl="1">
              <a:lnSpc>
                <a:spcPct val="200000"/>
              </a:lnSpc>
            </a:pPr>
            <a:r>
              <a:rPr lang="fa-IR" altLang="en-US" dirty="0"/>
              <a:t>رنگ جسم چه تاثيري بر ميزان جذب انرژي تابشي خورشيد دارد </a:t>
            </a:r>
            <a:r>
              <a:rPr lang="fa-IR" altLang="en-US" dirty="0" smtClean="0"/>
              <a:t>؟</a:t>
            </a:r>
            <a:endParaRPr lang="en-US" altLang="en-US" dirty="0"/>
          </a:p>
          <a:p>
            <a:pPr algn="r" rtl="1">
              <a:lnSpc>
                <a:spcPct val="200000"/>
              </a:lnSpc>
            </a:pPr>
            <a:r>
              <a:rPr lang="fa-IR" altLang="en-US" dirty="0"/>
              <a:t>صدای انسان از میان یک لوله تا چه مسافتی منتقل می شود </a:t>
            </a:r>
            <a:r>
              <a:rPr lang="fa-IR" altLang="en-US" dirty="0" smtClean="0"/>
              <a:t>؟</a:t>
            </a:r>
            <a:endParaRPr lang="en-US" altLang="en-US" dirty="0"/>
          </a:p>
          <a:p>
            <a:pPr algn="r" rtl="1">
              <a:lnSpc>
                <a:spcPct val="200000"/>
              </a:lnSpc>
            </a:pPr>
            <a:r>
              <a:rPr lang="fa-IR" altLang="en-US" dirty="0"/>
              <a:t>آیا جامدات مختلف صوت را به یک اندازه از خود عبور می دهند </a:t>
            </a:r>
            <a:r>
              <a:rPr lang="fa-IR" altLang="en-US" dirty="0" smtClean="0"/>
              <a:t>؟</a:t>
            </a:r>
            <a:endParaRPr lang="en-US" altLang="en-US" dirty="0"/>
          </a:p>
          <a:p>
            <a:pPr algn="r" rtl="1">
              <a:lnSpc>
                <a:spcPct val="200000"/>
              </a:lnSpc>
            </a:pPr>
            <a:r>
              <a:rPr lang="fa-IR" altLang="en-US" dirty="0"/>
              <a:t>آیا عواطف انسانی می تواند بر رشد یک گیاه موثر باشد </a:t>
            </a:r>
            <a:r>
              <a:rPr lang="fa-IR" altLang="en-US" dirty="0" smtClean="0"/>
              <a:t>؟</a:t>
            </a:r>
            <a:endParaRPr lang="en-US" altLang="en-US" dirty="0"/>
          </a:p>
          <a:p>
            <a:pPr algn="r" rtl="1">
              <a:lnSpc>
                <a:spcPct val="200000"/>
              </a:lnSpc>
            </a:pPr>
            <a:r>
              <a:rPr lang="fa-IR" altLang="en-US" dirty="0"/>
              <a:t>آیا مورچه ها سلیقه غذایی دارند </a:t>
            </a:r>
            <a:r>
              <a:rPr lang="fa-IR" altLang="en-US" dirty="0" smtClean="0"/>
              <a:t>؟</a:t>
            </a:r>
            <a:r>
              <a:rPr lang="fa-IR" altLang="en-US" dirty="0"/>
              <a:t> </a:t>
            </a:r>
            <a:endParaRPr lang="en-US" altLang="en-US" dirty="0"/>
          </a:p>
          <a:p>
            <a:pPr algn="r" rtl="1">
              <a:lnSpc>
                <a:spcPct val="200000"/>
              </a:lnSpc>
            </a:pPr>
            <a:r>
              <a:rPr lang="fa-IR" altLang="en-US" dirty="0"/>
              <a:t>آیا دما بر قدرت یک آهنربای دائمی تاثیر دارد ؟</a:t>
            </a:r>
            <a:endParaRPr lang="en-US" altLang="en-US" dirty="0"/>
          </a:p>
          <a:p>
            <a:pPr marL="0" indent="0" algn="r" rtl="1">
              <a:lnSpc>
                <a:spcPct val="200000"/>
              </a:lnSpc>
              <a:buNone/>
            </a:pPr>
            <a:endParaRPr lang="en-US" altLang="en-US" dirty="0"/>
          </a:p>
        </p:txBody>
      </p:sp>
    </p:spTree>
    <p:extLst>
      <p:ext uri="{BB962C8B-B14F-4D97-AF65-F5344CB8AC3E}">
        <p14:creationId xmlns:p14="http://schemas.microsoft.com/office/powerpoint/2010/main" val="48625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y files\انتشار دانه ها\فایلهای مفید و مورد استفاده\طراحی نرم افزار قاصدک\5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8925" y="531340"/>
            <a:ext cx="7611762" cy="5708821"/>
          </a:xfrm>
          <a:noFill/>
        </p:spPr>
      </p:pic>
    </p:spTree>
    <p:extLst>
      <p:ext uri="{BB962C8B-B14F-4D97-AF65-F5344CB8AC3E}">
        <p14:creationId xmlns:p14="http://schemas.microsoft.com/office/powerpoint/2010/main" val="3905030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طراحی و ساخت</a:t>
            </a:r>
            <a:r>
              <a:rPr lang="en-US" dirty="0"/>
              <a:t/>
            </a:r>
            <a:br>
              <a:rPr lang="en-US" dirty="0"/>
            </a:br>
            <a:endParaRPr lang="en-US" dirty="0"/>
          </a:p>
        </p:txBody>
      </p:sp>
      <p:sp>
        <p:nvSpPr>
          <p:cNvPr id="3" name="Content Placeholder 2"/>
          <p:cNvSpPr>
            <a:spLocks noGrp="1"/>
          </p:cNvSpPr>
          <p:nvPr>
            <p:ph idx="1"/>
          </p:nvPr>
        </p:nvSpPr>
        <p:spPr>
          <a:xfrm>
            <a:off x="556054" y="1581665"/>
            <a:ext cx="8717948" cy="4459697"/>
          </a:xfrm>
        </p:spPr>
        <p:txBody>
          <a:bodyPr>
            <a:normAutofit/>
          </a:bodyPr>
          <a:lstStyle/>
          <a:p>
            <a:pPr algn="r" rtl="1"/>
            <a:r>
              <a:rPr lang="fa-IR" altLang="en-US" dirty="0"/>
              <a:t>تعریف نیاز</a:t>
            </a:r>
            <a:endParaRPr lang="en-US" altLang="en-US" dirty="0"/>
          </a:p>
          <a:p>
            <a:pPr algn="r" rtl="1"/>
            <a:r>
              <a:rPr lang="fa-IR" altLang="en-US" dirty="0"/>
              <a:t>تحقیق زمینه ای</a:t>
            </a:r>
          </a:p>
          <a:p>
            <a:pPr algn="r" rtl="1"/>
            <a:r>
              <a:rPr lang="fa-IR" altLang="en-US" dirty="0"/>
              <a:t>تعیین مشخصات طرح </a:t>
            </a:r>
          </a:p>
          <a:p>
            <a:pPr algn="r" rtl="1"/>
            <a:r>
              <a:rPr lang="fa-IR" altLang="en-US" dirty="0"/>
              <a:t>طراحی مقدماتی و </a:t>
            </a:r>
            <a:r>
              <a:rPr lang="fa-IR" altLang="en-US" dirty="0" smtClean="0"/>
              <a:t>نهایی</a:t>
            </a:r>
            <a:endParaRPr lang="fa-IR" altLang="en-US" sz="2000" dirty="0"/>
          </a:p>
          <a:p>
            <a:pPr algn="r" rtl="1"/>
            <a:r>
              <a:rPr lang="fa-IR" altLang="en-US" dirty="0"/>
              <a:t>ساخت ، آزمایش ، ثبت داده ها و تحلیل نتایج نمونه اولیه </a:t>
            </a:r>
          </a:p>
          <a:p>
            <a:pPr algn="r" rtl="1"/>
            <a:r>
              <a:rPr lang="fa-IR" altLang="en-US" dirty="0"/>
              <a:t>طراحی مجدد ، آزمایش مجدد ، ثبت و تحلیل داده ها در صورت نیاز</a:t>
            </a:r>
          </a:p>
          <a:p>
            <a:pPr algn="r" rtl="1"/>
            <a:r>
              <a:rPr lang="fa-IR" altLang="en-US" dirty="0"/>
              <a:t> نتیجه گیری</a:t>
            </a:r>
          </a:p>
          <a:p>
            <a:pPr algn="r" rtl="1"/>
            <a:r>
              <a:rPr lang="fa-IR" altLang="en-US" dirty="0"/>
              <a:t>تابلو نمايش</a:t>
            </a:r>
          </a:p>
          <a:p>
            <a:pPr algn="r" rtl="1"/>
            <a:r>
              <a:rPr lang="fa-IR" altLang="en-US" dirty="0"/>
              <a:t>گزارش كتبي </a:t>
            </a:r>
            <a:endParaRPr lang="en-US" altLang="en-US" dirty="0"/>
          </a:p>
        </p:txBody>
      </p:sp>
    </p:spTree>
    <p:extLst>
      <p:ext uri="{BB962C8B-B14F-4D97-AF65-F5344CB8AC3E}">
        <p14:creationId xmlns:p14="http://schemas.microsoft.com/office/powerpoint/2010/main" val="3069149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359602" cy="823784"/>
          </a:xfrm>
        </p:spPr>
        <p:txBody>
          <a:bodyPr>
            <a:normAutofit/>
          </a:bodyPr>
          <a:lstStyle/>
          <a:p>
            <a:pPr algn="ctr"/>
            <a:r>
              <a:rPr lang="fa-IR" altLang="en-US" sz="3200" dirty="0">
                <a:cs typeface="+mn-cs"/>
              </a:rPr>
              <a:t>نمونه هايي از پروژه هاي طراحي و ساخت </a:t>
            </a:r>
            <a:endParaRPr lang="en-US" sz="3200" dirty="0">
              <a:cs typeface="+mn-cs"/>
            </a:endParaRPr>
          </a:p>
        </p:txBody>
      </p:sp>
      <p:sp>
        <p:nvSpPr>
          <p:cNvPr id="3" name="Content Placeholder 2"/>
          <p:cNvSpPr>
            <a:spLocks noGrp="1"/>
          </p:cNvSpPr>
          <p:nvPr>
            <p:ph idx="1"/>
          </p:nvPr>
        </p:nvSpPr>
        <p:spPr>
          <a:xfrm>
            <a:off x="593124" y="1309817"/>
            <a:ext cx="8680878" cy="4731546"/>
          </a:xfrm>
        </p:spPr>
        <p:txBody>
          <a:bodyPr>
            <a:normAutofit fontScale="85000" lnSpcReduction="20000"/>
          </a:bodyPr>
          <a:lstStyle/>
          <a:p>
            <a:pPr algn="r" rtl="1">
              <a:lnSpc>
                <a:spcPct val="150000"/>
              </a:lnSpc>
            </a:pPr>
            <a:r>
              <a:rPr lang="fa-IR" altLang="en-US" sz="1600" dirty="0"/>
              <a:t>طراحي و ساخت يك تله ي كار آمد براي سوسك حمام</a:t>
            </a:r>
            <a:r>
              <a:rPr lang="en-US" altLang="en-US" sz="1600" dirty="0"/>
              <a:t/>
            </a:r>
            <a:br>
              <a:rPr lang="en-US" altLang="en-US" sz="1600" dirty="0"/>
            </a:br>
            <a:r>
              <a:rPr lang="fa-IR" altLang="en-US" sz="1600" dirty="0"/>
              <a:t>ساخت يك موشك كاغذي با زمان پرواز طولاني ؟</a:t>
            </a:r>
            <a:r>
              <a:rPr lang="en-US" altLang="en-US" sz="1600" dirty="0"/>
              <a:t/>
            </a:r>
            <a:br>
              <a:rPr lang="en-US" altLang="en-US" sz="1600" dirty="0"/>
            </a:br>
            <a:r>
              <a:rPr lang="fa-IR" altLang="en-US" sz="1600" dirty="0"/>
              <a:t>ساخت يك آبپاش چمن كه بهتر از نمونه هاي فعلي كار مي كند؟</a:t>
            </a:r>
            <a:r>
              <a:rPr lang="en-US" altLang="en-US" sz="1600" dirty="0"/>
              <a:t/>
            </a:r>
            <a:br>
              <a:rPr lang="en-US" altLang="en-US" sz="1600" dirty="0"/>
            </a:br>
            <a:r>
              <a:rPr lang="fa-IR" altLang="en-US" sz="1600" dirty="0"/>
              <a:t>طراحي يك خانه با كمترين اتلاف انرژي</a:t>
            </a:r>
            <a:r>
              <a:rPr lang="en-US" altLang="en-US" sz="1600" dirty="0"/>
              <a:t/>
            </a:r>
            <a:br>
              <a:rPr lang="en-US" altLang="en-US" sz="1600" dirty="0"/>
            </a:br>
            <a:r>
              <a:rPr lang="fa-IR" altLang="en-US" sz="1600" dirty="0"/>
              <a:t>ساخت يك بتن سبكتر و مقاومتر از نمونه هاي فعلي</a:t>
            </a:r>
            <a:r>
              <a:rPr lang="en-US" altLang="en-US" sz="1600" dirty="0"/>
              <a:t/>
            </a:r>
            <a:br>
              <a:rPr lang="en-US" altLang="en-US" sz="1600" dirty="0"/>
            </a:br>
            <a:r>
              <a:rPr lang="fa-IR" altLang="en-US" sz="1600" dirty="0"/>
              <a:t>طراحي و ساخت يك پل كه بيشترين وزن را تحمل مي كند ؟</a:t>
            </a:r>
            <a:r>
              <a:rPr lang="en-US" altLang="en-US" sz="1600" dirty="0"/>
              <a:t/>
            </a:r>
            <a:br>
              <a:rPr lang="en-US" altLang="en-US" sz="1600" dirty="0"/>
            </a:br>
            <a:r>
              <a:rPr lang="fa-IR" altLang="en-US" sz="1600" dirty="0"/>
              <a:t>كاغذ با چه مدل تاخوردگي بيشترين فشار را تحمل مي كند ؟</a:t>
            </a:r>
            <a:r>
              <a:rPr lang="en-US" altLang="en-US" sz="1600" dirty="0"/>
              <a:t/>
            </a:r>
            <a:br>
              <a:rPr lang="en-US" altLang="en-US" sz="1600" dirty="0"/>
            </a:br>
            <a:r>
              <a:rPr lang="fa-IR" altLang="en-US" sz="1600" dirty="0"/>
              <a:t>يك دستگاه تصفيه كننده ي آب با انرژي خورشيد</a:t>
            </a:r>
            <a:r>
              <a:rPr lang="en-US" altLang="en-US" sz="1600" dirty="0"/>
              <a:t/>
            </a:r>
            <a:br>
              <a:rPr lang="en-US" altLang="en-US" sz="1600" dirty="0"/>
            </a:br>
            <a:r>
              <a:rPr lang="fa-IR" altLang="en-US" sz="1600" dirty="0"/>
              <a:t>ساخت يك دام براي حشرات پرنده</a:t>
            </a:r>
            <a:r>
              <a:rPr lang="en-US" altLang="en-US" sz="1600" dirty="0"/>
              <a:t/>
            </a:r>
            <a:br>
              <a:rPr lang="en-US" altLang="en-US" sz="1600" dirty="0"/>
            </a:br>
            <a:r>
              <a:rPr lang="fa-IR" altLang="en-US" sz="1600" dirty="0"/>
              <a:t>يك دستگاه موش ياب</a:t>
            </a:r>
            <a:r>
              <a:rPr lang="en-US" altLang="en-US" sz="1600" dirty="0"/>
              <a:t/>
            </a:r>
            <a:br>
              <a:rPr lang="en-US" altLang="en-US" sz="1600" dirty="0"/>
            </a:br>
            <a:r>
              <a:rPr lang="fa-IR" altLang="en-US" sz="1600" dirty="0"/>
              <a:t>وسيله اي براي دور نگهداشتن مورچه ها از آشپزخانه</a:t>
            </a:r>
            <a:r>
              <a:rPr lang="en-US" altLang="en-US" sz="1600" dirty="0"/>
              <a:t/>
            </a:r>
            <a:br>
              <a:rPr lang="en-US" altLang="en-US" sz="1600" dirty="0"/>
            </a:br>
            <a:r>
              <a:rPr lang="fa-IR" altLang="en-US" sz="1600" dirty="0"/>
              <a:t>ابداع فن(تكنيك) جديدي براي تجزيه آب</a:t>
            </a:r>
            <a:r>
              <a:rPr lang="en-US" altLang="en-US" sz="1600" dirty="0"/>
              <a:t/>
            </a:r>
            <a:br>
              <a:rPr lang="en-US" altLang="en-US" sz="1600" dirty="0"/>
            </a:br>
            <a:r>
              <a:rPr lang="fa-IR" altLang="en-US" sz="1600" dirty="0"/>
              <a:t>ابداع فن(تكنيك) جديدي براي كاشت هندوانه در مناطق خشك</a:t>
            </a:r>
            <a:r>
              <a:rPr lang="en-US" altLang="en-US" sz="1600" dirty="0"/>
              <a:t/>
            </a:r>
            <a:br>
              <a:rPr lang="en-US" altLang="en-US" sz="1600" dirty="0"/>
            </a:br>
            <a:r>
              <a:rPr lang="fa-IR" altLang="en-US" sz="1600" dirty="0"/>
              <a:t>طراحي و ساخت يك برنامه كامپيوتري براي ويروس يابي</a:t>
            </a:r>
            <a:r>
              <a:rPr lang="en-US" altLang="en-US" sz="1600" dirty="0"/>
              <a:t/>
            </a:r>
            <a:br>
              <a:rPr lang="en-US" altLang="en-US" sz="1600" dirty="0"/>
            </a:br>
            <a:r>
              <a:rPr lang="fa-IR" altLang="en-US" sz="1600" dirty="0"/>
              <a:t>طراحي و ساخت يك برنامه كامپيوتري براي ذخيره آدرس و شماره تلفن افراد</a:t>
            </a:r>
            <a:r>
              <a:rPr lang="en-US" altLang="en-US" sz="1600" dirty="0"/>
              <a:t/>
            </a:r>
            <a:br>
              <a:rPr lang="en-US" altLang="en-US" sz="1600" dirty="0"/>
            </a:br>
            <a:r>
              <a:rPr lang="fa-IR" altLang="en-US" sz="1600" dirty="0"/>
              <a:t>طراحي و ساخت يك برنامه كامپيوتري براي هدايت خودكار يك روبات زنده ياب</a:t>
            </a:r>
          </a:p>
          <a:p>
            <a:pPr algn="r" rtl="1">
              <a:lnSpc>
                <a:spcPct val="150000"/>
              </a:lnSpc>
            </a:pPr>
            <a:endParaRPr lang="en-US" sz="1600" dirty="0"/>
          </a:p>
        </p:txBody>
      </p:sp>
    </p:spTree>
    <p:extLst>
      <p:ext uri="{BB962C8B-B14F-4D97-AF65-F5344CB8AC3E}">
        <p14:creationId xmlns:p14="http://schemas.microsoft.com/office/powerpoint/2010/main" val="1732070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254" y="609600"/>
            <a:ext cx="8260748" cy="959708"/>
          </a:xfrm>
        </p:spPr>
        <p:txBody>
          <a:bodyPr/>
          <a:lstStyle/>
          <a:p>
            <a:pPr algn="ctr"/>
            <a:r>
              <a:rPr lang="fa-IR" dirty="0">
                <a:cs typeface="+mn-cs"/>
              </a:rPr>
              <a:t>گزارش کتبی طراحی و ساخت</a:t>
            </a:r>
            <a:endParaRPr lang="en-US" dirty="0">
              <a:cs typeface="+mn-cs"/>
            </a:endParaRPr>
          </a:p>
        </p:txBody>
      </p:sp>
      <p:sp>
        <p:nvSpPr>
          <p:cNvPr id="3" name="Content Placeholder 2"/>
          <p:cNvSpPr>
            <a:spLocks noGrp="1"/>
          </p:cNvSpPr>
          <p:nvPr>
            <p:ph idx="1"/>
          </p:nvPr>
        </p:nvSpPr>
        <p:spPr>
          <a:xfrm>
            <a:off x="642550" y="1569308"/>
            <a:ext cx="8631451" cy="5053913"/>
          </a:xfrm>
        </p:spPr>
        <p:txBody>
          <a:bodyPr>
            <a:noAutofit/>
          </a:bodyPr>
          <a:lstStyle/>
          <a:p>
            <a:pPr algn="r" rtl="1"/>
            <a:r>
              <a:rPr lang="fa-IR" altLang="en-US" sz="2000" dirty="0"/>
              <a:t>صفحۀ 1 : عنوان</a:t>
            </a:r>
          </a:p>
          <a:p>
            <a:pPr algn="r" rtl="1"/>
            <a:r>
              <a:rPr lang="fa-IR" altLang="en-US" sz="2000" dirty="0"/>
              <a:t>صفحه 2 : تعریف </a:t>
            </a:r>
            <a:r>
              <a:rPr lang="fa-IR" altLang="en-US" sz="2000" dirty="0" smtClean="0"/>
              <a:t>نیاز</a:t>
            </a:r>
            <a:endParaRPr lang="fa-IR" altLang="en-US" sz="2000" dirty="0"/>
          </a:p>
          <a:p>
            <a:pPr algn="r" rtl="1"/>
            <a:r>
              <a:rPr lang="fa-IR" altLang="en-US" sz="2000" dirty="0"/>
              <a:t>صفحه 3 : تحقیق زمینه ای ( حداکثر تا صفحه 5)</a:t>
            </a:r>
          </a:p>
          <a:p>
            <a:pPr algn="r" rtl="1"/>
            <a:r>
              <a:rPr lang="fa-IR" altLang="en-US" sz="2000" dirty="0"/>
              <a:t>صفحه 6 : مشخصات طرح</a:t>
            </a:r>
          </a:p>
          <a:p>
            <a:pPr algn="r" rtl="1"/>
            <a:r>
              <a:rPr lang="fa-IR" altLang="en-US" sz="2000" dirty="0"/>
              <a:t>صفحات 7 تا10 : طراحی :  </a:t>
            </a:r>
            <a:endParaRPr lang="en-US" altLang="en-US" sz="2000" dirty="0"/>
          </a:p>
          <a:p>
            <a:pPr algn="r" rtl="1">
              <a:buNone/>
            </a:pPr>
            <a:r>
              <a:rPr lang="fa-IR" altLang="en-US" sz="2000" dirty="0" smtClean="0"/>
              <a:t>               صفحه </a:t>
            </a:r>
            <a:r>
              <a:rPr lang="fa-IR" altLang="en-US" sz="2000" dirty="0"/>
              <a:t>7 : طرح مقدماتی</a:t>
            </a:r>
            <a:endParaRPr lang="en-US" altLang="en-US" sz="2000" dirty="0"/>
          </a:p>
          <a:p>
            <a:pPr algn="r" rtl="1">
              <a:buNone/>
            </a:pPr>
            <a:r>
              <a:rPr lang="fa-IR" altLang="en-US" sz="2000" dirty="0" smtClean="0"/>
              <a:t>               صفحه </a:t>
            </a:r>
            <a:r>
              <a:rPr lang="fa-IR" altLang="en-US" sz="2000" dirty="0"/>
              <a:t>8 : طرح نهایی</a:t>
            </a:r>
            <a:endParaRPr lang="en-US" altLang="en-US" sz="2000" dirty="0"/>
          </a:p>
          <a:p>
            <a:pPr algn="r" rtl="1">
              <a:buNone/>
            </a:pPr>
            <a:r>
              <a:rPr lang="fa-IR" altLang="en-US" sz="2000" dirty="0" smtClean="0"/>
              <a:t>               صفحه </a:t>
            </a:r>
            <a:r>
              <a:rPr lang="fa-IR" altLang="en-US" sz="2000" dirty="0"/>
              <a:t>9 : فهرست مواد</a:t>
            </a:r>
            <a:endParaRPr lang="en-US" altLang="en-US" sz="2000" dirty="0"/>
          </a:p>
          <a:p>
            <a:pPr algn="r" rtl="1">
              <a:buNone/>
            </a:pPr>
            <a:r>
              <a:rPr lang="fa-IR" altLang="en-US" sz="2000" dirty="0" smtClean="0"/>
              <a:t>               صفحه </a:t>
            </a:r>
            <a:r>
              <a:rPr lang="fa-IR" altLang="en-US" sz="2000" dirty="0"/>
              <a:t>10 : روش گام به گام </a:t>
            </a:r>
          </a:p>
          <a:p>
            <a:pPr algn="r" rtl="1"/>
            <a:r>
              <a:rPr lang="fa-IR" altLang="en-US" sz="2000" dirty="0"/>
              <a:t>صفحات 11 تا 13: ساخت ، آزمایش ، ثبت داده ها و تحلیل نتایج نمونه اولیه</a:t>
            </a:r>
            <a:endParaRPr lang="en-US" altLang="en-US" sz="2000" dirty="0"/>
          </a:p>
          <a:p>
            <a:pPr algn="r" rtl="1"/>
            <a:endParaRPr lang="en-US" sz="2000" dirty="0"/>
          </a:p>
        </p:txBody>
      </p:sp>
    </p:spTree>
    <p:extLst>
      <p:ext uri="{BB962C8B-B14F-4D97-AF65-F5344CB8AC3E}">
        <p14:creationId xmlns:p14="http://schemas.microsoft.com/office/powerpoint/2010/main" val="2733061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0" y="766120"/>
            <a:ext cx="8730305" cy="5102248"/>
          </a:xfrm>
        </p:spPr>
        <p:txBody>
          <a:bodyPr>
            <a:normAutofit/>
          </a:bodyPr>
          <a:lstStyle/>
          <a:p>
            <a:pPr algn="r" rtl="1"/>
            <a:r>
              <a:rPr lang="fa-IR" altLang="en-US" sz="2000" dirty="0"/>
              <a:t>صفحات 11 تا 13: ساخت ، آزمایش ، ثبت داده ها و تحلیل نتایج نمونه </a:t>
            </a:r>
            <a:r>
              <a:rPr lang="fa-IR" altLang="en-US" sz="2000" dirty="0" smtClean="0"/>
              <a:t>اولیه</a:t>
            </a:r>
            <a:endParaRPr lang="en-US" altLang="en-US" sz="2000" dirty="0"/>
          </a:p>
          <a:p>
            <a:pPr algn="r" rtl="1"/>
            <a:r>
              <a:rPr lang="fa-IR" altLang="en-US" sz="2000" dirty="0" smtClean="0"/>
              <a:t>                       صفحه </a:t>
            </a:r>
            <a:r>
              <a:rPr lang="fa-IR" altLang="en-US" sz="2000" dirty="0"/>
              <a:t>11 : ساخت نمونه اولیه</a:t>
            </a:r>
            <a:endParaRPr lang="en-US" altLang="en-US" sz="2000" dirty="0"/>
          </a:p>
          <a:p>
            <a:pPr algn="r" rtl="1"/>
            <a:r>
              <a:rPr lang="fa-IR" altLang="en-US" sz="2000" dirty="0" smtClean="0"/>
              <a:t>                       صفحه </a:t>
            </a:r>
            <a:r>
              <a:rPr lang="fa-IR" altLang="en-US" sz="2000" dirty="0"/>
              <a:t>12 : آزمایش و داده های آن</a:t>
            </a:r>
            <a:endParaRPr lang="en-US" altLang="en-US" sz="2000" dirty="0"/>
          </a:p>
          <a:p>
            <a:pPr algn="r" rtl="1"/>
            <a:r>
              <a:rPr lang="fa-IR" altLang="en-US" sz="2000" dirty="0" smtClean="0"/>
              <a:t>                       صفحه </a:t>
            </a:r>
            <a:r>
              <a:rPr lang="fa-IR" altLang="en-US" sz="2000" dirty="0"/>
              <a:t>13 : تحلیل داده ها</a:t>
            </a:r>
          </a:p>
          <a:p>
            <a:pPr algn="r" rtl="1"/>
            <a:r>
              <a:rPr lang="fa-IR" altLang="en-US" sz="2000" dirty="0"/>
              <a:t>صفحات 14 تا 16: طراحی مجدد ، آزمایش مجدد ، ثبت و تحلیل داده ها (در صورت نیاز ) </a:t>
            </a:r>
            <a:endParaRPr lang="en-US" altLang="en-US" sz="2000" dirty="0"/>
          </a:p>
          <a:p>
            <a:pPr algn="r" rtl="1"/>
            <a:r>
              <a:rPr lang="fa-IR" altLang="en-US" sz="2000" dirty="0" smtClean="0"/>
              <a:t>                      صفحه </a:t>
            </a:r>
            <a:r>
              <a:rPr lang="fa-IR" altLang="en-US" sz="2000" dirty="0"/>
              <a:t>14 : طراحی مجدد</a:t>
            </a:r>
            <a:endParaRPr lang="en-US" altLang="en-US" sz="2000" dirty="0"/>
          </a:p>
          <a:p>
            <a:pPr algn="r" rtl="1"/>
            <a:r>
              <a:rPr lang="fa-IR" altLang="en-US" sz="2000" dirty="0" smtClean="0"/>
              <a:t>                      صفحه </a:t>
            </a:r>
            <a:r>
              <a:rPr lang="fa-IR" altLang="en-US" sz="2000" dirty="0"/>
              <a:t>15 : آزمایش مجدد و ثبت داده </a:t>
            </a:r>
            <a:endParaRPr lang="en-US" altLang="en-US" sz="2000" dirty="0" smtClean="0"/>
          </a:p>
          <a:p>
            <a:pPr algn="r" rtl="1"/>
            <a:r>
              <a:rPr lang="fa-IR" altLang="en-US" sz="2000" dirty="0" smtClean="0"/>
              <a:t>                      صفحه 16 : تحلیل داده ها</a:t>
            </a:r>
            <a:endParaRPr lang="en-US" altLang="en-US" sz="2000" dirty="0" smtClean="0"/>
          </a:p>
          <a:p>
            <a:pPr algn="r" rtl="1"/>
            <a:r>
              <a:rPr lang="en-US" altLang="en-US" sz="2000" dirty="0"/>
              <a:t> </a:t>
            </a:r>
            <a:r>
              <a:rPr lang="fa-IR" altLang="en-US" sz="2000" dirty="0"/>
              <a:t> صفحه 17 : نتیجه گیری</a:t>
            </a:r>
          </a:p>
          <a:p>
            <a:pPr algn="r" rtl="1"/>
            <a:r>
              <a:rPr lang="fa-IR" altLang="en-US" sz="2000" dirty="0" smtClean="0"/>
              <a:t>صفحه </a:t>
            </a:r>
            <a:r>
              <a:rPr lang="fa-IR" altLang="en-US" sz="2000" dirty="0"/>
              <a:t>18 : </a:t>
            </a:r>
            <a:r>
              <a:rPr lang="fa-IR" altLang="en-US" sz="2000" dirty="0" smtClean="0"/>
              <a:t>کتاب شناسی </a:t>
            </a:r>
            <a:r>
              <a:rPr lang="fa-IR" altLang="en-US" sz="2000" dirty="0"/>
              <a:t>و سپاسگزاری</a:t>
            </a:r>
            <a:endParaRPr lang="en-US" altLang="en-US" sz="2000" dirty="0"/>
          </a:p>
          <a:p>
            <a:pPr algn="r" rtl="1"/>
            <a:endParaRPr lang="en-US" sz="2000" dirty="0"/>
          </a:p>
        </p:txBody>
      </p:sp>
    </p:spTree>
    <p:extLst>
      <p:ext uri="{BB962C8B-B14F-4D97-AF65-F5344CB8AC3E}">
        <p14:creationId xmlns:p14="http://schemas.microsoft.com/office/powerpoint/2010/main" val="1156138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تابلوی نمایش طراحی وساخت</a:t>
            </a:r>
            <a:endParaRPr lang="en-US" dirty="0"/>
          </a:p>
        </p:txBody>
      </p:sp>
      <p:pic>
        <p:nvPicPr>
          <p:cNvPr id="4" name="Picture 2" descr="N:\نمونه 5 نوع پروژه\مهندسی\تابلوی طراحی و ساخت.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81974" y="2160588"/>
            <a:ext cx="398809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551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اقلام غیر مجاز</a:t>
            </a:r>
            <a:endParaRPr lang="en-US" dirty="0"/>
          </a:p>
        </p:txBody>
      </p:sp>
      <p:sp>
        <p:nvSpPr>
          <p:cNvPr id="3" name="Content Placeholder 2"/>
          <p:cNvSpPr>
            <a:spLocks noGrp="1"/>
          </p:cNvSpPr>
          <p:nvPr>
            <p:ph idx="1"/>
          </p:nvPr>
        </p:nvSpPr>
        <p:spPr/>
        <p:txBody>
          <a:bodyPr>
            <a:normAutofit/>
          </a:bodyPr>
          <a:lstStyle/>
          <a:p>
            <a:pPr algn="r" rtl="1"/>
            <a:r>
              <a:rPr lang="fa-IR" dirty="0" smtClean="0"/>
              <a:t>مواد غذایی                                            هر گونه گل و سنگ</a:t>
            </a:r>
          </a:p>
          <a:p>
            <a:pPr algn="r" rtl="1"/>
            <a:r>
              <a:rPr lang="fa-IR" dirty="0" smtClean="0"/>
              <a:t>کپک                                                     عکس جراحی و کالبد شکافی</a:t>
            </a:r>
          </a:p>
          <a:p>
            <a:pPr algn="r" rtl="1"/>
            <a:r>
              <a:rPr lang="fa-IR" dirty="0" smtClean="0"/>
              <a:t>دارو                                                      صدمه به جانوران</a:t>
            </a:r>
          </a:p>
          <a:p>
            <a:pPr algn="r" rtl="1"/>
            <a:r>
              <a:rPr lang="fa-IR" dirty="0" smtClean="0"/>
              <a:t>مواد </a:t>
            </a:r>
            <a:r>
              <a:rPr lang="fa-IR" smtClean="0"/>
              <a:t>سمی                                   </a:t>
            </a:r>
            <a:r>
              <a:rPr lang="fa-IR" dirty="0" smtClean="0">
                <a:solidFill>
                  <a:srgbClr val="BE12BE"/>
                </a:solidFill>
              </a:rPr>
              <a:t>به استثناء:مواد بسته بندی و مهر و موم شده</a:t>
            </a:r>
            <a:endParaRPr lang="fa-IR" dirty="0" smtClean="0"/>
          </a:p>
          <a:p>
            <a:pPr algn="r" rtl="1"/>
            <a:r>
              <a:rPr lang="fa-IR" dirty="0" smtClean="0"/>
              <a:t>مواد شیمیایی</a:t>
            </a:r>
          </a:p>
          <a:p>
            <a:pPr algn="r" rtl="1"/>
            <a:r>
              <a:rPr lang="fa-IR" dirty="0" smtClean="0"/>
              <a:t>مواد تیز و برنده</a:t>
            </a:r>
          </a:p>
          <a:p>
            <a:pPr algn="r" rtl="1"/>
            <a:r>
              <a:rPr lang="fa-IR" dirty="0" smtClean="0"/>
              <a:t>ظروف و مخازن فشرده</a:t>
            </a:r>
          </a:p>
          <a:p>
            <a:pPr algn="r" rtl="1"/>
            <a:r>
              <a:rPr lang="fa-IR" dirty="0" smtClean="0"/>
              <a:t>اسپری</a:t>
            </a:r>
          </a:p>
          <a:p>
            <a:pPr algn="r" rtl="1"/>
            <a:r>
              <a:rPr lang="fa-IR" dirty="0" smtClean="0"/>
              <a:t>شیشه</a:t>
            </a:r>
            <a:endParaRPr lang="en-US" dirty="0"/>
          </a:p>
        </p:txBody>
      </p:sp>
    </p:spTree>
    <p:extLst>
      <p:ext uri="{BB962C8B-B14F-4D97-AF65-F5344CB8AC3E}">
        <p14:creationId xmlns:p14="http://schemas.microsoft.com/office/powerpoint/2010/main" val="309414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mn-cs"/>
              </a:rPr>
              <a:t>راهكارهاي كيفيت بخشي به پروژه علمي</a:t>
            </a:r>
            <a:endParaRPr lang="en-US" dirty="0">
              <a:cs typeface="+mn-cs"/>
            </a:endParaRPr>
          </a:p>
        </p:txBody>
      </p:sp>
      <p:sp>
        <p:nvSpPr>
          <p:cNvPr id="3" name="Content Placeholder 2"/>
          <p:cNvSpPr>
            <a:spLocks noGrp="1"/>
          </p:cNvSpPr>
          <p:nvPr>
            <p:ph idx="1"/>
          </p:nvPr>
        </p:nvSpPr>
        <p:spPr/>
        <p:txBody>
          <a:bodyPr/>
          <a:lstStyle/>
          <a:p>
            <a:pPr marL="514350" indent="-514350" algn="r" rtl="1">
              <a:lnSpc>
                <a:spcPct val="150000"/>
              </a:lnSpc>
              <a:buNone/>
            </a:pPr>
            <a:r>
              <a:rPr lang="fa-IR" altLang="en-US" dirty="0"/>
              <a:t>1- بازديد علمي </a:t>
            </a:r>
          </a:p>
          <a:p>
            <a:pPr marL="514350" indent="-514350" algn="r" rtl="1">
              <a:lnSpc>
                <a:spcPct val="150000"/>
              </a:lnSpc>
              <a:buNone/>
            </a:pPr>
            <a:r>
              <a:rPr lang="fa-IR" altLang="en-US" dirty="0"/>
              <a:t>2- آموزش مطالعه صحيح</a:t>
            </a:r>
            <a:endParaRPr lang="en-US" altLang="en-US" dirty="0"/>
          </a:p>
          <a:p>
            <a:pPr marL="514350" indent="-514350" algn="r" rtl="1">
              <a:lnSpc>
                <a:spcPct val="150000"/>
              </a:lnSpc>
              <a:buNone/>
            </a:pPr>
            <a:r>
              <a:rPr lang="fa-IR" altLang="en-US" dirty="0"/>
              <a:t>3-آموزش استفاده از فن آوري اطلاعات </a:t>
            </a:r>
            <a:endParaRPr lang="en-US" altLang="en-US" dirty="0"/>
          </a:p>
          <a:p>
            <a:pPr marL="514350" indent="-514350" algn="r" rtl="1">
              <a:lnSpc>
                <a:spcPct val="150000"/>
              </a:lnSpc>
              <a:buNone/>
            </a:pPr>
            <a:r>
              <a:rPr lang="fa-IR" altLang="en-US" dirty="0"/>
              <a:t>4-آموزش وقايع نگاري – گزارش نويسي</a:t>
            </a:r>
            <a:endParaRPr lang="en-US" altLang="en-US" dirty="0"/>
          </a:p>
          <a:p>
            <a:pPr marL="514350" indent="-514350" algn="r" rtl="1">
              <a:lnSpc>
                <a:spcPct val="150000"/>
              </a:lnSpc>
              <a:buNone/>
            </a:pPr>
            <a:r>
              <a:rPr lang="fa-IR" altLang="en-US" dirty="0"/>
              <a:t>5-توجيه اوليا و مربيان</a:t>
            </a:r>
            <a:endParaRPr lang="en-US" altLang="en-US" dirty="0"/>
          </a:p>
          <a:p>
            <a:pPr marL="514350" indent="-514350" algn="r" rtl="1">
              <a:lnSpc>
                <a:spcPct val="150000"/>
              </a:lnSpc>
              <a:buNone/>
            </a:pPr>
            <a:r>
              <a:rPr lang="fa-IR" altLang="en-US" dirty="0"/>
              <a:t>6- دعوت از نخبگان براي حضور در جلسات شوراي معلمان و يا در كلاس و (مخترعين و برگزيدگان جشنواره خوارزمي)‌</a:t>
            </a:r>
            <a:endParaRPr lang="en-US" altLang="en-US" dirty="0"/>
          </a:p>
          <a:p>
            <a:pPr marL="514350" indent="-514350" algn="r">
              <a:lnSpc>
                <a:spcPct val="150000"/>
              </a:lnSpc>
              <a:buFont typeface="Calibri" panose="020F0502020204030204" pitchFamily="34" charset="0"/>
              <a:buAutoNum type="arabicPeriod"/>
            </a:pPr>
            <a:endParaRPr lang="en-US" altLang="en-US" dirty="0"/>
          </a:p>
          <a:p>
            <a:pPr algn="r" rtl="1">
              <a:lnSpc>
                <a:spcPct val="150000"/>
              </a:lnSpc>
            </a:pPr>
            <a:endParaRPr lang="en-US" dirty="0"/>
          </a:p>
        </p:txBody>
      </p:sp>
    </p:spTree>
    <p:extLst>
      <p:ext uri="{BB962C8B-B14F-4D97-AF65-F5344CB8AC3E}">
        <p14:creationId xmlns:p14="http://schemas.microsoft.com/office/powerpoint/2010/main" val="306402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t>تعریف پروژه علمی </a:t>
            </a:r>
            <a:endParaRPr lang="en-US" sz="4400" dirty="0"/>
          </a:p>
        </p:txBody>
      </p:sp>
      <p:sp>
        <p:nvSpPr>
          <p:cNvPr id="3" name="Content Placeholder 2"/>
          <p:cNvSpPr>
            <a:spLocks noGrp="1"/>
          </p:cNvSpPr>
          <p:nvPr>
            <p:ph idx="1"/>
          </p:nvPr>
        </p:nvSpPr>
        <p:spPr/>
        <p:txBody>
          <a:bodyPr>
            <a:normAutofit/>
          </a:bodyPr>
          <a:lstStyle/>
          <a:p>
            <a:pPr algn="r">
              <a:lnSpc>
                <a:spcPct val="200000"/>
              </a:lnSpc>
              <a:buNone/>
            </a:pPr>
            <a:r>
              <a:rPr lang="fa-IR" altLang="en-US" dirty="0"/>
              <a:t>پروژه ی علمی عبارت است از کوشش علمی انفرادی یا گروهی دانش‌آموزان درباره‌ی یک موضوع معین که آنان ضمن این کوشش هیجان انگیز علمی، کار یک دانشمند را انجام می دهند و نگرش ها و مهارت های علمی او را پیدا می‌کنند.</a:t>
            </a:r>
          </a:p>
          <a:p>
            <a:pPr algn="r">
              <a:lnSpc>
                <a:spcPct val="200000"/>
              </a:lnSpc>
              <a:buNone/>
            </a:pPr>
            <a:r>
              <a:rPr lang="fa-IR" altLang="en-US" dirty="0"/>
              <a:t> یعنی دانش‌آموزان سعی می‌کنند به دقت مشاهده کنند، سؤال بپرسند، جمع آوری اطلاعات کنند، فرضیه بسازند، آزمایش کنند و نتایج کار علمی خود را جمع بندی و ارائه نمایند. </a:t>
            </a:r>
            <a:endParaRPr lang="en-US" altLang="en-US" dirty="0"/>
          </a:p>
          <a:p>
            <a:pPr marL="0" indent="0" algn="l">
              <a:lnSpc>
                <a:spcPct val="200000"/>
              </a:lnSpc>
              <a:buNone/>
            </a:pPr>
            <a:endParaRPr lang="en-US" dirty="0"/>
          </a:p>
        </p:txBody>
      </p:sp>
    </p:spTree>
    <p:extLst>
      <p:ext uri="{BB962C8B-B14F-4D97-AF65-F5344CB8AC3E}">
        <p14:creationId xmlns:p14="http://schemas.microsoft.com/office/powerpoint/2010/main" val="3039995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756" y="609600"/>
            <a:ext cx="8347245" cy="922638"/>
          </a:xfrm>
        </p:spPr>
        <p:txBody>
          <a:bodyPr>
            <a:noAutofit/>
          </a:bodyPr>
          <a:lstStyle/>
          <a:p>
            <a:pPr algn="ctr"/>
            <a:r>
              <a:rPr lang="fa-IR" sz="4400" dirty="0" smtClean="0"/>
              <a:t>اهداف طرح</a:t>
            </a:r>
            <a:endParaRPr lang="en-US" sz="4400" dirty="0"/>
          </a:p>
        </p:txBody>
      </p:sp>
      <p:sp>
        <p:nvSpPr>
          <p:cNvPr id="3" name="Content Placeholder 2"/>
          <p:cNvSpPr>
            <a:spLocks noGrp="1"/>
          </p:cNvSpPr>
          <p:nvPr>
            <p:ph idx="1"/>
          </p:nvPr>
        </p:nvSpPr>
        <p:spPr>
          <a:xfrm>
            <a:off x="593124" y="1532239"/>
            <a:ext cx="8680878" cy="4509124"/>
          </a:xfrm>
        </p:spPr>
        <p:txBody>
          <a:bodyPr>
            <a:normAutofit/>
          </a:bodyPr>
          <a:lstStyle/>
          <a:p>
            <a:pPr algn="just" rtl="1">
              <a:buFont typeface="Wingdings" panose="05000000000000000000" pitchFamily="2" charset="2"/>
              <a:buChar char="ü"/>
            </a:pPr>
            <a:r>
              <a:rPr lang="fa-IR" altLang="en-US" dirty="0"/>
              <a:t>افزایش کیفیت فرآیند ها و برون دادهای نظام آموزش و پرورش ابتدایی</a:t>
            </a:r>
            <a:endParaRPr lang="en-US" altLang="en-US" dirty="0"/>
          </a:p>
          <a:p>
            <a:pPr algn="just" rtl="1">
              <a:buFont typeface="Wingdings" panose="05000000000000000000" pitchFamily="2" charset="2"/>
              <a:buChar char="ü"/>
            </a:pPr>
            <a:r>
              <a:rPr lang="fa-IR" altLang="en-US" dirty="0"/>
              <a:t>توسعه یادگیری مشارکتی و روش های نوین و فعال تدریس با تأکید بر حضور فعال دانش آموزان در فرآیند یاددهی- یادگیری و توسعه مهارت ها و نگرش های مورد نیاز برای زندگی در عصر حاضر </a:t>
            </a:r>
            <a:endParaRPr lang="en-US" altLang="en-US" dirty="0"/>
          </a:p>
          <a:p>
            <a:pPr algn="just" rtl="1">
              <a:buFont typeface="Wingdings" panose="05000000000000000000" pitchFamily="2" charset="2"/>
              <a:buChar char="ü"/>
            </a:pPr>
            <a:r>
              <a:rPr lang="fa-IR" altLang="en-US" dirty="0"/>
              <a:t>ایجاد محیط یادگیرنده در مدارس با محوریت فعالیت های یادگیری و استفاده از کتاب های درسی به عنوان یکی از ابزارهای آموزشی</a:t>
            </a:r>
            <a:endParaRPr lang="en-US" altLang="en-US" dirty="0"/>
          </a:p>
          <a:p>
            <a:pPr algn="just" rtl="1">
              <a:buFont typeface="Wingdings" panose="05000000000000000000" pitchFamily="2" charset="2"/>
              <a:buChar char="ü"/>
            </a:pPr>
            <a:r>
              <a:rPr lang="fa-IR" altLang="en-US" dirty="0"/>
              <a:t>تعامل مؤثر با خانواده ها، سازمان ها و نهادهای دولتی و مردم نهاد مرتبط و استفاده از فرصت های موجود.</a:t>
            </a:r>
          </a:p>
          <a:p>
            <a:pPr algn="just" rtl="1">
              <a:buFont typeface="Wingdings" panose="05000000000000000000" pitchFamily="2" charset="2"/>
              <a:buChar char="ü"/>
            </a:pPr>
            <a:r>
              <a:rPr lang="fa-IR" altLang="en-US" dirty="0"/>
              <a:t>بهره گیری فعال از فناوری های نو پدید ارتباطی و اطلاعاتی در آموزش ابتدایی و دسترسی آسان به معلمان و دانش آموزان به </a:t>
            </a:r>
            <a:r>
              <a:rPr lang="fa-IR" altLang="en-US" dirty="0" smtClean="0"/>
              <a:t>آنها</a:t>
            </a:r>
            <a:endParaRPr lang="fa-IR" altLang="en-US" dirty="0"/>
          </a:p>
          <a:p>
            <a:pPr algn="just" rtl="1">
              <a:buFont typeface="Wingdings" panose="05000000000000000000" pitchFamily="2" charset="2"/>
              <a:buChar char="ü"/>
            </a:pPr>
            <a:r>
              <a:rPr lang="fa-IR" altLang="en-US" dirty="0"/>
              <a:t>در تمامی مراحل انجام پروژه های دانش آموز لازم است به تفکرپرداخته سپس و تصمیم گیری نماید، و این یکی از اهداف اساسی در تعلیم و تربیت کودکان دوره ابتدایی می باشد</a:t>
            </a:r>
            <a:endParaRPr lang="en-US" dirty="0"/>
          </a:p>
        </p:txBody>
      </p:sp>
    </p:spTree>
    <p:extLst>
      <p:ext uri="{BB962C8B-B14F-4D97-AF65-F5344CB8AC3E}">
        <p14:creationId xmlns:p14="http://schemas.microsoft.com/office/powerpoint/2010/main" val="280914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نقش ها و مسئوليت ها در پروژه علمی</a:t>
            </a:r>
            <a:endParaRPr lang="en-US" dirty="0"/>
          </a:p>
        </p:txBody>
      </p:sp>
      <p:sp>
        <p:nvSpPr>
          <p:cNvPr id="3" name="Content Placeholder 2"/>
          <p:cNvSpPr>
            <a:spLocks noGrp="1"/>
          </p:cNvSpPr>
          <p:nvPr>
            <p:ph idx="1"/>
          </p:nvPr>
        </p:nvSpPr>
        <p:spPr/>
        <p:txBody>
          <a:bodyPr/>
          <a:lstStyle/>
          <a:p>
            <a:pPr algn="just" rtl="1">
              <a:lnSpc>
                <a:spcPct val="250000"/>
              </a:lnSpc>
            </a:pPr>
            <a:r>
              <a:rPr lang="fa-IR" altLang="en-US" dirty="0"/>
              <a:t>جهت تحقق كامل اهداف يك پروژه علمي و براي اينكه دانش آموزان بتوانند از فرصت هاي كسب تجربه در جريان پروژه خود حداكثر استفاده را به عمل آورند هر يك از افرادي كه در انجام پروژه دخالت دارند (دانش آموز، معلم راهنما و والدين) بايد به خوبي مسئوليت هاي خود را شناخته و نقش خود را به موقع و به اندازه ايفا نمايند.</a:t>
            </a:r>
            <a:endParaRPr lang="en-US" altLang="en-US" dirty="0"/>
          </a:p>
          <a:p>
            <a:pPr algn="just" rtl="1">
              <a:lnSpc>
                <a:spcPct val="250000"/>
              </a:lnSpc>
            </a:pPr>
            <a:endParaRPr lang="en-US" dirty="0"/>
          </a:p>
        </p:txBody>
      </p:sp>
    </p:spTree>
    <p:extLst>
      <p:ext uri="{BB962C8B-B14F-4D97-AF65-F5344CB8AC3E}">
        <p14:creationId xmlns:p14="http://schemas.microsoft.com/office/powerpoint/2010/main" val="2500198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mn-cs"/>
              </a:rPr>
              <a:t>نقش دانش آموزان</a:t>
            </a:r>
            <a:endParaRPr lang="en-US" dirty="0">
              <a:cs typeface="+mn-cs"/>
            </a:endParaRPr>
          </a:p>
        </p:txBody>
      </p:sp>
      <p:sp>
        <p:nvSpPr>
          <p:cNvPr id="3" name="Content Placeholder 2"/>
          <p:cNvSpPr>
            <a:spLocks noGrp="1"/>
          </p:cNvSpPr>
          <p:nvPr>
            <p:ph idx="1"/>
          </p:nvPr>
        </p:nvSpPr>
        <p:spPr>
          <a:xfrm>
            <a:off x="677334" y="1519881"/>
            <a:ext cx="8596668" cy="4521481"/>
          </a:xfrm>
        </p:spPr>
        <p:txBody>
          <a:bodyPr>
            <a:normAutofit lnSpcReduction="10000"/>
          </a:bodyPr>
          <a:lstStyle/>
          <a:p>
            <a:pPr algn="just" rtl="1">
              <a:lnSpc>
                <a:spcPct val="160000"/>
              </a:lnSpc>
              <a:buFont typeface="Wingdings" pitchFamily="2" charset="2"/>
              <a:buChar char="q"/>
              <a:defRPr/>
            </a:pPr>
            <a:r>
              <a:rPr lang="fa-IR" dirty="0"/>
              <a:t>انتخاب يك موضوع براي پروژه، دنبال كردن دستور‌العمل‌هاي مربوط به نمايشگاه علمي مدرسه و در نهايت كسب موافقت مدرسه براي انجام پروژه مورد نظر. </a:t>
            </a:r>
            <a:endParaRPr lang="en-US" dirty="0"/>
          </a:p>
          <a:p>
            <a:pPr algn="just" rtl="1">
              <a:lnSpc>
                <a:spcPct val="160000"/>
              </a:lnSpc>
              <a:buFont typeface="Wingdings" pitchFamily="2" charset="2"/>
              <a:buChar char="q"/>
              <a:defRPr/>
            </a:pPr>
            <a:r>
              <a:rPr lang="fa-IR" dirty="0"/>
              <a:t>انجام و تكميل پروژه خود</a:t>
            </a:r>
            <a:endParaRPr lang="en-US" dirty="0"/>
          </a:p>
          <a:p>
            <a:pPr algn="just" rtl="1">
              <a:lnSpc>
                <a:spcPct val="160000"/>
              </a:lnSpc>
              <a:buFont typeface="Wingdings" pitchFamily="2" charset="2"/>
              <a:buChar char="q"/>
              <a:defRPr/>
            </a:pPr>
            <a:r>
              <a:rPr lang="fa-IR" dirty="0"/>
              <a:t>ساخت يك تابلوي نمايش- متناسب با توانمندي و پايه دانش‌آموز و نوشتن يك گزارش كتبي جهت شرح و توصيف پروژه خود (معمولاً دانش آموزان پايه هاي چهارم و بالاتر قادرند اين مرحله را مستقل انجام دهند و دانش آموزان پايه هاي پايين تر نياز به كمك معلم و والدين دارند.)</a:t>
            </a:r>
            <a:endParaRPr lang="en-US" dirty="0"/>
          </a:p>
          <a:p>
            <a:pPr algn="just" rtl="1">
              <a:lnSpc>
                <a:spcPct val="160000"/>
              </a:lnSpc>
              <a:buFont typeface="Wingdings" pitchFamily="2" charset="2"/>
              <a:buChar char="q"/>
              <a:defRPr/>
            </a:pPr>
            <a:r>
              <a:rPr lang="fa-IR" dirty="0"/>
              <a:t>توضيح و تبيين پروژه خود براي ساير دانش‌آموزان و بازديدكنندگان در جريان نمايشگاه </a:t>
            </a:r>
            <a:endParaRPr lang="en-US" dirty="0"/>
          </a:p>
          <a:p>
            <a:pPr algn="just" rtl="1">
              <a:lnSpc>
                <a:spcPct val="160000"/>
              </a:lnSpc>
              <a:buFont typeface="Wingdings" pitchFamily="2" charset="2"/>
              <a:buChar char="q"/>
              <a:defRPr/>
            </a:pPr>
            <a:r>
              <a:rPr lang="fa-IR" dirty="0"/>
              <a:t>پيروي از دستورالعمل هاي مربوط به ايمني نمايشگاه علمي</a:t>
            </a:r>
            <a:endParaRPr lang="en-US" dirty="0"/>
          </a:p>
          <a:p>
            <a:pPr algn="just" rtl="1">
              <a:lnSpc>
                <a:spcPct val="160000"/>
              </a:lnSpc>
            </a:pPr>
            <a:endParaRPr lang="en-US" dirty="0"/>
          </a:p>
        </p:txBody>
      </p:sp>
    </p:spTree>
    <p:extLst>
      <p:ext uri="{BB962C8B-B14F-4D97-AF65-F5344CB8AC3E}">
        <p14:creationId xmlns:p14="http://schemas.microsoft.com/office/powerpoint/2010/main" val="445477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mn-cs"/>
              </a:rPr>
              <a:t>نقش معلمان</a:t>
            </a:r>
            <a:endParaRPr lang="en-US" dirty="0">
              <a:cs typeface="+mn-cs"/>
            </a:endParaRPr>
          </a:p>
        </p:txBody>
      </p:sp>
      <p:sp>
        <p:nvSpPr>
          <p:cNvPr id="3" name="Content Placeholder 2"/>
          <p:cNvSpPr>
            <a:spLocks noGrp="1"/>
          </p:cNvSpPr>
          <p:nvPr>
            <p:ph idx="1"/>
          </p:nvPr>
        </p:nvSpPr>
        <p:spPr/>
        <p:txBody>
          <a:bodyPr>
            <a:normAutofit fontScale="47500" lnSpcReduction="20000"/>
          </a:bodyPr>
          <a:lstStyle/>
          <a:p>
            <a:pPr algn="just" rtl="1">
              <a:buFont typeface="Wingdings" pitchFamily="2" charset="2"/>
              <a:buChar char="q"/>
              <a:defRPr/>
            </a:pPr>
            <a:r>
              <a:rPr lang="fa-IR" sz="3400" dirty="0"/>
              <a:t>ايجاد انگيزه در دانش آموزان</a:t>
            </a:r>
            <a:endParaRPr lang="en-US" sz="3400" dirty="0"/>
          </a:p>
          <a:p>
            <a:pPr algn="just" rtl="1">
              <a:buFont typeface="Wingdings" pitchFamily="2" charset="2"/>
              <a:buChar char="q"/>
              <a:defRPr/>
            </a:pPr>
            <a:r>
              <a:rPr lang="fa-IR" sz="3400" dirty="0"/>
              <a:t>ايفاي نقش يك مشاور</a:t>
            </a:r>
            <a:endParaRPr lang="en-US" sz="3400" dirty="0"/>
          </a:p>
          <a:p>
            <a:pPr algn="just" rtl="1">
              <a:buFont typeface="Wingdings" pitchFamily="2" charset="2"/>
              <a:buChar char="q"/>
              <a:defRPr/>
            </a:pPr>
            <a:r>
              <a:rPr lang="fa-IR" sz="3400" dirty="0"/>
              <a:t>پشتيباني از ايده هاي دانش آموزان و ارتقاي خلاقيت آنها</a:t>
            </a:r>
            <a:endParaRPr lang="en-US" sz="3400" dirty="0"/>
          </a:p>
          <a:p>
            <a:pPr algn="just" rtl="1">
              <a:buFont typeface="Wingdings" pitchFamily="2" charset="2"/>
              <a:buChar char="q"/>
              <a:defRPr/>
            </a:pPr>
            <a:r>
              <a:rPr lang="fa-IR" sz="3400" dirty="0"/>
              <a:t>نشان دادن اشتياق نسبت به پروژه دانش آموزان، پي گيري مداوم و تحسين كار آنان</a:t>
            </a:r>
            <a:endParaRPr lang="en-US" sz="3400" dirty="0"/>
          </a:p>
          <a:p>
            <a:pPr algn="just" rtl="1">
              <a:buFont typeface="Wingdings" pitchFamily="2" charset="2"/>
              <a:buChar char="q"/>
              <a:defRPr/>
            </a:pPr>
            <a:r>
              <a:rPr lang="fa-IR" sz="3400" dirty="0"/>
              <a:t>تماس با افراد متخصص جهت ايفاي هر چه بهتر نقش خود به عنوان معلم راهنماي دانش آموز</a:t>
            </a:r>
            <a:endParaRPr lang="en-US" sz="3400" dirty="0"/>
          </a:p>
          <a:p>
            <a:pPr algn="just" rtl="1">
              <a:buFont typeface="Wingdings" pitchFamily="2" charset="2"/>
              <a:buChar char="q"/>
              <a:defRPr/>
            </a:pPr>
            <a:r>
              <a:rPr lang="fa-IR" sz="3400" dirty="0"/>
              <a:t>جور كردن تجهيزات خاص در صورت نياز</a:t>
            </a:r>
            <a:endParaRPr lang="en-US" sz="3400" dirty="0"/>
          </a:p>
          <a:p>
            <a:pPr lvl="1" algn="just" rtl="1">
              <a:buFont typeface="Wingdings" pitchFamily="2" charset="2"/>
              <a:buChar char="Ø"/>
              <a:defRPr/>
            </a:pPr>
            <a:r>
              <a:rPr lang="fa-IR" sz="3400" dirty="0"/>
              <a:t>كنترل املاء و نگارش نوشته هاي تابلوي نمايش و گزارش كتبي</a:t>
            </a:r>
            <a:endParaRPr lang="en-US" sz="3400" dirty="0"/>
          </a:p>
          <a:p>
            <a:pPr algn="just" rtl="1">
              <a:buFont typeface="Wingdings" pitchFamily="2" charset="2"/>
              <a:buChar char="q"/>
              <a:defRPr/>
            </a:pPr>
            <a:r>
              <a:rPr lang="fa-IR" sz="3400" dirty="0"/>
              <a:t>تأئيد نهايي كامل بودن پروژه براي ارائه به نمايشگاه</a:t>
            </a:r>
            <a:endParaRPr lang="en-US" sz="3400" dirty="0"/>
          </a:p>
          <a:p>
            <a:pPr algn="just" rtl="1">
              <a:buFont typeface="Wingdings" pitchFamily="2" charset="2"/>
              <a:buChar char="q"/>
              <a:defRPr/>
            </a:pPr>
            <a:r>
              <a:rPr lang="fa-IR" sz="3400" dirty="0"/>
              <a:t>برقراري يك محيط امن</a:t>
            </a:r>
            <a:endParaRPr lang="en-US" sz="3400" dirty="0"/>
          </a:p>
          <a:p>
            <a:pPr lvl="1" algn="just" rtl="1">
              <a:buFont typeface="Wingdings" pitchFamily="2" charset="2"/>
              <a:buChar char="Ø"/>
              <a:defRPr/>
            </a:pPr>
            <a:r>
              <a:rPr lang="fa-IR" sz="3400" dirty="0"/>
              <a:t>فراهم نمودن شرایط استفاده از  كتابخانه و پزوهشسرا يا ملاقات افراد متخصص</a:t>
            </a:r>
            <a:endParaRPr lang="en-US" sz="3400" dirty="0"/>
          </a:p>
          <a:p>
            <a:pPr algn="just" rtl="1"/>
            <a:endParaRPr lang="en-US" dirty="0"/>
          </a:p>
        </p:txBody>
      </p:sp>
    </p:spTree>
    <p:extLst>
      <p:ext uri="{BB962C8B-B14F-4D97-AF65-F5344CB8AC3E}">
        <p14:creationId xmlns:p14="http://schemas.microsoft.com/office/powerpoint/2010/main" val="139932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mn-cs"/>
              </a:rPr>
              <a:t>نقش والدين</a:t>
            </a:r>
            <a:endParaRPr lang="en-US" dirty="0">
              <a:cs typeface="+mn-cs"/>
            </a:endParaRPr>
          </a:p>
        </p:txBody>
      </p:sp>
      <p:sp>
        <p:nvSpPr>
          <p:cNvPr id="3" name="Content Placeholder 2"/>
          <p:cNvSpPr>
            <a:spLocks noGrp="1"/>
          </p:cNvSpPr>
          <p:nvPr>
            <p:ph idx="1"/>
          </p:nvPr>
        </p:nvSpPr>
        <p:spPr/>
        <p:txBody>
          <a:bodyPr>
            <a:normAutofit fontScale="85000" lnSpcReduction="10000"/>
          </a:bodyPr>
          <a:lstStyle/>
          <a:p>
            <a:pPr algn="r" rtl="1">
              <a:buFont typeface="Wingdings" pitchFamily="2" charset="2"/>
              <a:buChar char="q"/>
              <a:defRPr/>
            </a:pPr>
            <a:r>
              <a:rPr lang="fa-IR" dirty="0"/>
              <a:t>مطالعه دستورالعمل هاي مربوط به پروژه علمي</a:t>
            </a:r>
            <a:endParaRPr lang="en-US" dirty="0"/>
          </a:p>
          <a:p>
            <a:pPr algn="r" rtl="1">
              <a:buFont typeface="Wingdings" pitchFamily="2" charset="2"/>
              <a:buChar char="q"/>
              <a:defRPr/>
            </a:pPr>
            <a:r>
              <a:rPr lang="fa-IR" dirty="0"/>
              <a:t>ارائه اطلاعات درباره موضوع پروژه به عنوان يك فرد مطلع</a:t>
            </a:r>
            <a:endParaRPr lang="en-US" dirty="0"/>
          </a:p>
          <a:p>
            <a:pPr algn="r" rtl="1">
              <a:buFont typeface="Wingdings" pitchFamily="2" charset="2"/>
              <a:buChar char="q"/>
              <a:defRPr/>
            </a:pPr>
            <a:r>
              <a:rPr lang="fa-IR" dirty="0"/>
              <a:t>تدارك وسايل و كمك به استقرار تجهيزات </a:t>
            </a:r>
            <a:endParaRPr lang="en-US" dirty="0"/>
          </a:p>
          <a:p>
            <a:pPr algn="r" rtl="1">
              <a:buFont typeface="Wingdings" pitchFamily="2" charset="2"/>
              <a:buChar char="q"/>
              <a:defRPr/>
            </a:pPr>
            <a:r>
              <a:rPr lang="fa-IR" dirty="0"/>
              <a:t>بردن دانش آموز به كتابخانه يا ملاقات افراد متخصص </a:t>
            </a:r>
            <a:endParaRPr lang="en-US" dirty="0"/>
          </a:p>
          <a:p>
            <a:pPr algn="r" rtl="1">
              <a:buFont typeface="Wingdings" pitchFamily="2" charset="2"/>
              <a:buChar char="q"/>
              <a:defRPr/>
            </a:pPr>
            <a:r>
              <a:rPr lang="fa-IR" dirty="0"/>
              <a:t>فراهم كردن فضايي مثل پاركينگ يا اتاق براي كار كردن دانش آموز روي پروژه </a:t>
            </a:r>
            <a:endParaRPr lang="en-US" dirty="0"/>
          </a:p>
          <a:p>
            <a:pPr algn="r" rtl="1">
              <a:buFont typeface="Wingdings" pitchFamily="2" charset="2"/>
              <a:buChar char="q"/>
              <a:defRPr/>
            </a:pPr>
            <a:r>
              <a:rPr lang="fa-IR" dirty="0"/>
              <a:t>نشان دادن علاقه و تشويق دانش آموز به تكميل پروژه</a:t>
            </a:r>
            <a:endParaRPr lang="en-US" dirty="0"/>
          </a:p>
          <a:p>
            <a:pPr algn="r" rtl="1">
              <a:buFont typeface="Wingdings" pitchFamily="2" charset="2"/>
              <a:buChar char="q"/>
              <a:defRPr/>
            </a:pPr>
            <a:r>
              <a:rPr lang="fa-IR" dirty="0"/>
              <a:t>اطمينان از ايمني دانش آموز و پيروي او از دستور العمل هاي ايمني نمايشگاه</a:t>
            </a:r>
            <a:endParaRPr lang="en-US" dirty="0"/>
          </a:p>
          <a:p>
            <a:pPr algn="r" rtl="1">
              <a:buFont typeface="Wingdings" pitchFamily="2" charset="2"/>
              <a:buChar char="q"/>
              <a:defRPr/>
            </a:pPr>
            <a:r>
              <a:rPr lang="fa-IR" dirty="0"/>
              <a:t>برنامه ريزي و مديريت زمان هاي مربوط به انجام كارهاي پروژه و اتمام آنها </a:t>
            </a:r>
            <a:endParaRPr lang="en-US" dirty="0"/>
          </a:p>
          <a:p>
            <a:pPr algn="r" rtl="1">
              <a:buFont typeface="Wingdings" pitchFamily="2" charset="2"/>
              <a:buChar char="q"/>
              <a:defRPr/>
            </a:pPr>
            <a:r>
              <a:rPr lang="fa-IR" dirty="0"/>
              <a:t>گوش دادن به توضيحات شفاهي فرزندشان درباره پروژه </a:t>
            </a:r>
            <a:endParaRPr lang="en-US" dirty="0"/>
          </a:p>
          <a:p>
            <a:pPr algn="r" rtl="1">
              <a:buFont typeface="Wingdings" pitchFamily="2" charset="2"/>
              <a:buChar char="q"/>
              <a:defRPr/>
            </a:pPr>
            <a:r>
              <a:rPr lang="fa-IR" dirty="0">
                <a:solidFill>
                  <a:srgbClr val="BE12BE"/>
                </a:solidFill>
                <a:effectLst>
                  <a:outerShdw blurRad="38100" dist="38100" dir="2700000" algn="tl">
                    <a:srgbClr val="000000">
                      <a:alpha val="43137"/>
                    </a:srgbClr>
                  </a:outerShdw>
                </a:effectLst>
              </a:rPr>
              <a:t>درك اين مسئله كه دانش آموز بايد خودش پروژه را انجام دهد. هدف اصلي پروژه علمي اين است كه دانش آموز مهارت هاي دانشمندان را بياموزد، روش علمي را بفهمد و از تجربه كردن لذت ببرد. </a:t>
            </a:r>
            <a:endParaRPr lang="en-US" dirty="0">
              <a:solidFill>
                <a:srgbClr val="BE12BE"/>
              </a:solidFill>
              <a:effectLst>
                <a:outerShdw blurRad="38100" dist="38100" dir="2700000" algn="tl">
                  <a:srgbClr val="000000">
                    <a:alpha val="43137"/>
                  </a:srgbClr>
                </a:outerShdw>
              </a:effectLst>
            </a:endParaRPr>
          </a:p>
          <a:p>
            <a:pPr algn="r" rtl="1">
              <a:buFont typeface="Wingdings" pitchFamily="2" charset="2"/>
              <a:buChar char="q"/>
              <a:defRPr/>
            </a:pPr>
            <a:r>
              <a:rPr lang="fa-IR" dirty="0"/>
              <a:t>درك اين مسئله كه لازم نيست پروژه علمي گران قيمت باشد.</a:t>
            </a:r>
            <a:endParaRPr lang="en-US" dirty="0"/>
          </a:p>
          <a:p>
            <a:pPr algn="r" rtl="1"/>
            <a:endParaRPr lang="en-US" dirty="0"/>
          </a:p>
        </p:txBody>
      </p:sp>
    </p:spTree>
    <p:extLst>
      <p:ext uri="{BB962C8B-B14F-4D97-AF65-F5344CB8AC3E}">
        <p14:creationId xmlns:p14="http://schemas.microsoft.com/office/powerpoint/2010/main" val="1763979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2C3C43"/>
    </a:dk2>
    <a:lt2>
      <a:srgbClr val="EBEBEB"/>
    </a:lt2>
    <a:accent1>
      <a:srgbClr val="DC1455"/>
    </a:accent1>
    <a:accent2>
      <a:srgbClr val="BC356F"/>
    </a:accent2>
    <a:accent3>
      <a:srgbClr val="DB81A7"/>
    </a:accent3>
    <a:accent4>
      <a:srgbClr val="9639CE"/>
    </a:accent4>
    <a:accent5>
      <a:srgbClr val="F597B5"/>
    </a:accent5>
    <a:accent6>
      <a:srgbClr val="BC80E0"/>
    </a:accent6>
    <a:hlink>
      <a:srgbClr val="EF5285"/>
    </a:hlink>
    <a:folHlink>
      <a:srgbClr val="F77F9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2C3C43"/>
    </a:dk2>
    <a:lt2>
      <a:srgbClr val="EBEBEB"/>
    </a:lt2>
    <a:accent1>
      <a:srgbClr val="DC1455"/>
    </a:accent1>
    <a:accent2>
      <a:srgbClr val="BC356F"/>
    </a:accent2>
    <a:accent3>
      <a:srgbClr val="DB81A7"/>
    </a:accent3>
    <a:accent4>
      <a:srgbClr val="9639CE"/>
    </a:accent4>
    <a:accent5>
      <a:srgbClr val="F597B5"/>
    </a:accent5>
    <a:accent6>
      <a:srgbClr val="BC80E0"/>
    </a:accent6>
    <a:hlink>
      <a:srgbClr val="EF5285"/>
    </a:hlink>
    <a:folHlink>
      <a:srgbClr val="F77F90"/>
    </a:folHlink>
  </a:clrScheme>
</a:themeOverride>
</file>

<file path=docProps/app.xml><?xml version="1.0" encoding="utf-8"?>
<Properties xmlns="http://schemas.openxmlformats.org/officeDocument/2006/extended-properties" xmlns:vt="http://schemas.openxmlformats.org/officeDocument/2006/docPropsVTypes">
  <Template>Facet</Template>
  <TotalTime>332</TotalTime>
  <Words>1640</Words>
  <Application>Microsoft Office PowerPoint</Application>
  <PresentationFormat>Widescreen</PresentationFormat>
  <Paragraphs>237</Paragraphs>
  <Slides>38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B Zar</vt:lpstr>
      <vt:lpstr>Calibri</vt:lpstr>
      <vt:lpstr>Tahoma</vt:lpstr>
      <vt:lpstr>Trebuchet MS</vt:lpstr>
      <vt:lpstr>Wingdings</vt:lpstr>
      <vt:lpstr>Wingdings 3</vt:lpstr>
      <vt:lpstr>Facet</vt:lpstr>
      <vt:lpstr>1_Facet</vt:lpstr>
      <vt:lpstr>PowerPoint Presentation</vt:lpstr>
      <vt:lpstr>دبستان غیر دولتی پند واحد پژوهش</vt:lpstr>
      <vt:lpstr>طرح جابربن حیان</vt:lpstr>
      <vt:lpstr>تعریف پروژه علمی </vt:lpstr>
      <vt:lpstr>اهداف طرح</vt:lpstr>
      <vt:lpstr>نقش ها و مسئوليت ها در پروژه علمی</vt:lpstr>
      <vt:lpstr>نقش دانش آموزان</vt:lpstr>
      <vt:lpstr>نقش معلمان</vt:lpstr>
      <vt:lpstr>نقش والدين</vt:lpstr>
      <vt:lpstr>چگونگی پروژه </vt:lpstr>
      <vt:lpstr>چگونه يك پروژه علمي را انجام دهيد؟</vt:lpstr>
      <vt:lpstr>PowerPoint Presentation</vt:lpstr>
      <vt:lpstr>PowerPoint Presentation</vt:lpstr>
      <vt:lpstr>PowerPoint Presentation</vt:lpstr>
      <vt:lpstr>الف- جمع آوری(همراه با طبقه بندی) </vt:lpstr>
      <vt:lpstr>نمونه هایی از پروژه های جمع آوری</vt:lpstr>
      <vt:lpstr>PowerPoint Presentation</vt:lpstr>
      <vt:lpstr>PowerPoint Presentation</vt:lpstr>
      <vt:lpstr>PowerPoint Presentation</vt:lpstr>
      <vt:lpstr>PowerPoint Presentation</vt:lpstr>
      <vt:lpstr>PowerPoint Presentation</vt:lpstr>
      <vt:lpstr>نحوه كار پروژه نمايش علمي</vt:lpstr>
      <vt:lpstr>نمونه هایی از پروژه های تحقیق</vt:lpstr>
      <vt:lpstr>نمونه هایی از  پروژه نمایش</vt:lpstr>
      <vt:lpstr>نمونه هایی از پروژه های مدل</vt:lpstr>
      <vt:lpstr>PowerPoint Presentation</vt:lpstr>
      <vt:lpstr>PowerPoint Presentation</vt:lpstr>
      <vt:lpstr>نحوه كار پروژه آزمايش</vt:lpstr>
      <vt:lpstr>صفحات گزارش کتبی آزمایش</vt:lpstr>
      <vt:lpstr>نمونه هایی از پروژه های آزمایش</vt:lpstr>
      <vt:lpstr>PowerPoint Presentation</vt:lpstr>
      <vt:lpstr>طراحی و ساخت </vt:lpstr>
      <vt:lpstr>نمونه هايي از پروژه هاي طراحي و ساخت </vt:lpstr>
      <vt:lpstr>گزارش کتبی طراحی و ساخت</vt:lpstr>
      <vt:lpstr>PowerPoint Presentation</vt:lpstr>
      <vt:lpstr>تابلوی نمایش طراحی وساخت</vt:lpstr>
      <vt:lpstr>اقلام غیر مجاز</vt:lpstr>
      <vt:lpstr>راهكارهاي كيفيت بخشي به پروژه علمي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King</dc:creator>
  <cp:lastModifiedBy>زهرا ولدخانی</cp:lastModifiedBy>
  <cp:revision>59</cp:revision>
  <dcterms:created xsi:type="dcterms:W3CDTF">2016-10-27T16:53:10Z</dcterms:created>
  <dcterms:modified xsi:type="dcterms:W3CDTF">2016-12-04T10:55:25Z</dcterms:modified>
</cp:coreProperties>
</file>