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57"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4" d="100"/>
          <a:sy n="84" d="100"/>
        </p:scale>
        <p:origin x="581"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6/3/2021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6/3/2021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6/3/2021</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6/3/2021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5623" y="301752"/>
            <a:ext cx="9123049" cy="6300215"/>
          </a:xfrm>
        </p:spPr>
        <p:txBody>
          <a:bodyPr>
            <a:normAutofit/>
          </a:bodyPr>
          <a:lstStyle/>
          <a:p>
            <a:pPr algn="l">
              <a:lnSpc>
                <a:spcPct val="170000"/>
              </a:lnSpc>
            </a:pPr>
            <a:r>
              <a:rPr lang="en-US" sz="1500" dirty="0">
                <a:solidFill>
                  <a:schemeClr val="tx1"/>
                </a:solidFill>
              </a:rPr>
              <a:t>Hi ! I hope that you’re having a pleasant time. Today is your final exam so I wish you a summer full of happiness and joy. ☺</a:t>
            </a:r>
          </a:p>
          <a:p>
            <a:pPr algn="l">
              <a:lnSpc>
                <a:spcPct val="170000"/>
              </a:lnSpc>
            </a:pPr>
            <a:r>
              <a:rPr lang="en-US" sz="1500" dirty="0">
                <a:solidFill>
                  <a:schemeClr val="tx1"/>
                </a:solidFill>
              </a:rPr>
              <a:t>Read the text below and try to find out what is the main character’s problem ( or even positive behavior )  based on what you’ve learned in this class.  remember that there is no right or wrong answer so give me your own analyze and thoughts . For example you can say the problem is because of the main character’s self control issues. Now that you have figured this out tell me what you know about the problem and how can this person overcome it. Best of luck ❤</a:t>
            </a:r>
          </a:p>
          <a:p>
            <a:pPr algn="l">
              <a:lnSpc>
                <a:spcPct val="170000"/>
              </a:lnSpc>
            </a:pPr>
            <a:r>
              <a:rPr lang="en-US" sz="1500" b="1" dirty="0">
                <a:solidFill>
                  <a:schemeClr val="tx1"/>
                </a:solidFill>
              </a:rPr>
              <a:t>Case Study: Justin and his Car</a:t>
            </a:r>
          </a:p>
          <a:p>
            <a:pPr algn="l">
              <a:lnSpc>
                <a:spcPct val="170000"/>
              </a:lnSpc>
            </a:pPr>
            <a:r>
              <a:rPr lang="en-US" sz="1500" dirty="0">
                <a:solidFill>
                  <a:schemeClr val="tx1"/>
                </a:solidFill>
              </a:rPr>
              <a:t>Justin is in the market for a new car. Lately, he's been looking around at dealerships and has even test-driven a few cars. He really liked driving the blue Reliable brand of car that he saw last week, and he knows from reading consumer magazines that the Reliable gets great gas mileage, is very safe, and rarely needs repairs. However, two of his friends recently purchased the new Turbo-X. Although Justin isn't thrilled about how much the Turbo-X costs, and he has read reports of a faulty braking system with the Turbo-X, he has always wanted a sports car.</a:t>
            </a:r>
          </a:p>
          <a:p>
            <a:pPr algn="l">
              <a:lnSpc>
                <a:spcPct val="170000"/>
              </a:lnSpc>
            </a:pPr>
            <a:endParaRPr lang="en-US" sz="1500" dirty="0">
              <a:solidFill>
                <a:schemeClr val="tx1"/>
              </a:solidFill>
            </a:endParaRPr>
          </a:p>
        </p:txBody>
      </p:sp>
    </p:spTree>
    <p:extLst>
      <p:ext uri="{BB962C8B-B14F-4D97-AF65-F5344CB8AC3E}">
        <p14:creationId xmlns:p14="http://schemas.microsoft.com/office/powerpoint/2010/main" val="2044871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4A073C-2C29-48CB-90D2-CE811DCFCFB5}"/>
              </a:ext>
            </a:extLst>
          </p:cNvPr>
          <p:cNvSpPr>
            <a:spLocks noGrp="1"/>
          </p:cNvSpPr>
          <p:nvPr>
            <p:ph idx="1"/>
          </p:nvPr>
        </p:nvSpPr>
        <p:spPr>
          <a:xfrm>
            <a:off x="677334" y="137160"/>
            <a:ext cx="8777562" cy="6144767"/>
          </a:xfrm>
        </p:spPr>
        <p:txBody>
          <a:bodyPr>
            <a:noAutofit/>
          </a:bodyPr>
          <a:lstStyle/>
          <a:p>
            <a:pPr marL="0" indent="0" algn="l">
              <a:lnSpc>
                <a:spcPct val="170000"/>
              </a:lnSpc>
              <a:buNone/>
            </a:pPr>
            <a:r>
              <a:rPr lang="en-US" sz="1500" dirty="0">
                <a:solidFill>
                  <a:schemeClr val="tx1"/>
                </a:solidFill>
              </a:rPr>
              <a:t>Hi ! I hope that you’re having a pleasant time. Today is your final exam so I wish you a summer full of happiness and joy. ☺</a:t>
            </a:r>
          </a:p>
          <a:p>
            <a:pPr marL="0" indent="0" algn="l">
              <a:lnSpc>
                <a:spcPct val="170000"/>
              </a:lnSpc>
              <a:buNone/>
            </a:pPr>
            <a:r>
              <a:rPr lang="en-US" sz="1500" dirty="0">
                <a:solidFill>
                  <a:schemeClr val="tx1"/>
                </a:solidFill>
              </a:rPr>
              <a:t>Read the text below and try to find out what is the main character’s problem ( or even positive behavior )  based on what you’ve learned in this class.  remember that there is no right or wrong answer so give me your own analyze and thoughts . For example you can say the problem is because of the main character’s self control issues. Now that you have figured this out tell me what you know about the problem and how can this person overcome it. Best of luck ❤</a:t>
            </a:r>
          </a:p>
          <a:p>
            <a:pPr marL="0" indent="0" algn="l">
              <a:lnSpc>
                <a:spcPct val="200000"/>
              </a:lnSpc>
              <a:buNone/>
            </a:pPr>
            <a:r>
              <a:rPr lang="en-US" sz="1500" dirty="0">
                <a:solidFill>
                  <a:srgbClr val="0A0101"/>
                </a:solidFill>
                <a:latin typeface="Roboto local"/>
              </a:rPr>
              <a:t>Case : angry manager</a:t>
            </a:r>
          </a:p>
          <a:p>
            <a:pPr marL="0" indent="0" algn="l">
              <a:lnSpc>
                <a:spcPct val="200000"/>
              </a:lnSpc>
              <a:buNone/>
            </a:pPr>
            <a:r>
              <a:rPr lang="en-US" sz="1500" b="0" i="0" dirty="0">
                <a:solidFill>
                  <a:srgbClr val="0A0101"/>
                </a:solidFill>
                <a:effectLst/>
                <a:latin typeface="Roboto local"/>
              </a:rPr>
              <a:t> there’s a manager working at a tech company who’s a bully but isn’t aware of it. He’s very competent at his job but lacks social skills. The manager doesn’t listen to his team members and gives special treatment to only people he likes.</a:t>
            </a:r>
          </a:p>
          <a:p>
            <a:pPr marL="0" indent="0" algn="l">
              <a:lnSpc>
                <a:spcPct val="200000"/>
              </a:lnSpc>
              <a:buNone/>
            </a:pPr>
            <a:r>
              <a:rPr lang="en-US" sz="1500" b="0" i="0" dirty="0">
                <a:solidFill>
                  <a:srgbClr val="0A0101"/>
                </a:solidFill>
                <a:effectLst/>
                <a:latin typeface="Roboto local"/>
              </a:rPr>
              <a:t>Then, one day, some people confront this person about these issues. In a first reaction, the manager blames another person and gets angry at the accuser. He even blames the accuser for being part of the problem.</a:t>
            </a:r>
          </a:p>
          <a:p>
            <a:pPr marL="0" indent="0">
              <a:lnSpc>
                <a:spcPct val="200000"/>
              </a:lnSpc>
              <a:buNone/>
            </a:pPr>
            <a:endParaRPr lang="en-US" sz="1500" dirty="0"/>
          </a:p>
        </p:txBody>
      </p:sp>
    </p:spTree>
    <p:extLst>
      <p:ext uri="{BB962C8B-B14F-4D97-AF65-F5344CB8AC3E}">
        <p14:creationId xmlns:p14="http://schemas.microsoft.com/office/powerpoint/2010/main" val="996491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35C519-ED25-47D4-A723-B2C649516D62}"/>
              </a:ext>
            </a:extLst>
          </p:cNvPr>
          <p:cNvSpPr>
            <a:spLocks noGrp="1"/>
          </p:cNvSpPr>
          <p:nvPr>
            <p:ph idx="1"/>
          </p:nvPr>
        </p:nvSpPr>
        <p:spPr>
          <a:xfrm>
            <a:off x="631614" y="274320"/>
            <a:ext cx="8596668" cy="6035039"/>
          </a:xfrm>
        </p:spPr>
        <p:txBody>
          <a:bodyPr>
            <a:normAutofit fontScale="85000" lnSpcReduction="10000"/>
          </a:bodyPr>
          <a:lstStyle/>
          <a:p>
            <a:pPr marL="0" indent="0" algn="l">
              <a:lnSpc>
                <a:spcPct val="170000"/>
              </a:lnSpc>
              <a:buNone/>
            </a:pPr>
            <a:r>
              <a:rPr lang="en-US" sz="1800" dirty="0">
                <a:solidFill>
                  <a:schemeClr val="tx1"/>
                </a:solidFill>
              </a:rPr>
              <a:t>Hi ! I hope that you’re having a pleasant time. Today is your final exam so I wish you a summer full of happiness and joy. ☺</a:t>
            </a:r>
          </a:p>
          <a:p>
            <a:pPr marL="0" indent="0" algn="l">
              <a:lnSpc>
                <a:spcPct val="170000"/>
              </a:lnSpc>
              <a:buNone/>
            </a:pPr>
            <a:r>
              <a:rPr lang="en-US" sz="1800" dirty="0">
                <a:solidFill>
                  <a:schemeClr val="tx1"/>
                </a:solidFill>
              </a:rPr>
              <a:t>Read the text below and try to find out what is the main character’s  positive behavior  based on what you’ve learned in this class.  remember that there is no right or wrong answer so give me your own analyze and thoughts . For example you can say the problem is because of the main character’s self control issues. Now that you have figured this out tell me what you know about the problem and how can this person overcome it. Best of luck ❤</a:t>
            </a:r>
          </a:p>
          <a:p>
            <a:pPr marL="0" indent="0">
              <a:lnSpc>
                <a:spcPct val="150000"/>
              </a:lnSpc>
              <a:buNone/>
            </a:pPr>
            <a:r>
              <a:rPr lang="en-US" dirty="0">
                <a:solidFill>
                  <a:schemeClr val="tx1"/>
                </a:solidFill>
              </a:rPr>
              <a:t>Case : job competition</a:t>
            </a:r>
          </a:p>
          <a:p>
            <a:pPr marL="0" indent="0" algn="l">
              <a:lnSpc>
                <a:spcPct val="150000"/>
              </a:lnSpc>
              <a:buNone/>
            </a:pPr>
            <a:r>
              <a:rPr lang="en-US" b="0" i="0" dirty="0">
                <a:solidFill>
                  <a:srgbClr val="0A0101"/>
                </a:solidFill>
                <a:effectLst/>
                <a:latin typeface="Roboto local"/>
              </a:rPr>
              <a:t>You and your colleague friend have been competing to receive a job promotion. Your friend ended up getting the promotion. You worked hard, but management made the decision that your friend should get the promotion.</a:t>
            </a:r>
          </a:p>
          <a:p>
            <a:pPr marL="0" indent="0" algn="l">
              <a:lnSpc>
                <a:spcPct val="150000"/>
              </a:lnSpc>
              <a:buNone/>
            </a:pPr>
            <a:r>
              <a:rPr lang="en-US" b="0" i="0" dirty="0">
                <a:solidFill>
                  <a:srgbClr val="0A0101"/>
                </a:solidFill>
                <a:effectLst/>
                <a:latin typeface="Roboto local"/>
              </a:rPr>
              <a:t>At first, you’re disappointed you didn’t get the job. However, you then realize that your friend is happy about the promotion. So you decide that you’re also happy for him. You realize that it’s only good that your friend got the job instead of someone else.</a:t>
            </a:r>
          </a:p>
          <a:p>
            <a:pPr marL="0" indent="0">
              <a:lnSpc>
                <a:spcPct val="150000"/>
              </a:lnSpc>
              <a:buNone/>
            </a:pPr>
            <a:endParaRPr lang="en-US" dirty="0"/>
          </a:p>
        </p:txBody>
      </p:sp>
    </p:spTree>
    <p:extLst>
      <p:ext uri="{BB962C8B-B14F-4D97-AF65-F5344CB8AC3E}">
        <p14:creationId xmlns:p14="http://schemas.microsoft.com/office/powerpoint/2010/main" val="2291249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687022-0BA5-4E8C-AF3B-82FB606959BF}"/>
              </a:ext>
            </a:extLst>
          </p:cNvPr>
          <p:cNvSpPr>
            <a:spLocks noGrp="1"/>
          </p:cNvSpPr>
          <p:nvPr>
            <p:ph idx="1"/>
          </p:nvPr>
        </p:nvSpPr>
        <p:spPr>
          <a:xfrm>
            <a:off x="677334" y="438912"/>
            <a:ext cx="8596668" cy="6035039"/>
          </a:xfrm>
        </p:spPr>
        <p:txBody>
          <a:bodyPr>
            <a:normAutofit fontScale="85000" lnSpcReduction="20000"/>
          </a:bodyPr>
          <a:lstStyle/>
          <a:p>
            <a:pPr marL="0" indent="0" algn="l">
              <a:lnSpc>
                <a:spcPct val="170000"/>
              </a:lnSpc>
              <a:buNone/>
            </a:pPr>
            <a:r>
              <a:rPr lang="en-US" sz="1800" dirty="0">
                <a:solidFill>
                  <a:schemeClr val="tx1"/>
                </a:solidFill>
              </a:rPr>
              <a:t>Hi ! I hope that you’re having a pleasant time. Today is your final exam so I wish you a summer full of happiness and joy. ☺</a:t>
            </a:r>
          </a:p>
          <a:p>
            <a:pPr marL="0" indent="0" algn="l">
              <a:lnSpc>
                <a:spcPct val="170000"/>
              </a:lnSpc>
              <a:buNone/>
            </a:pPr>
            <a:r>
              <a:rPr lang="en-US" sz="1800" dirty="0">
                <a:solidFill>
                  <a:schemeClr val="tx1"/>
                </a:solidFill>
              </a:rPr>
              <a:t>Read the text below and try to find out what is the main character’s problem ( or even positive behavior )  based on what you’ve learned in this class.  remember that there is no right or wrong answer so give me your own analyze and thoughts . For example you can say the problem is because of the main character’s self control issues. Now that you have figured this out tell me what you know about the problem and how can this person overcome it. Best of luck ❤</a:t>
            </a:r>
          </a:p>
          <a:p>
            <a:pPr marL="0" indent="0" algn="l">
              <a:lnSpc>
                <a:spcPct val="150000"/>
              </a:lnSpc>
              <a:buNone/>
            </a:pPr>
            <a:r>
              <a:rPr lang="en-US" b="0" i="0" dirty="0">
                <a:solidFill>
                  <a:srgbClr val="323232"/>
                </a:solidFill>
                <a:effectLst/>
                <a:latin typeface="Roboto" panose="02000000000000000000" pitchFamily="2" charset="0"/>
              </a:rPr>
              <a:t>Case : </a:t>
            </a:r>
            <a:r>
              <a:rPr lang="en-US" b="0" i="0" dirty="0" err="1">
                <a:solidFill>
                  <a:srgbClr val="323232"/>
                </a:solidFill>
                <a:effectLst/>
                <a:latin typeface="Roboto" panose="02000000000000000000" pitchFamily="2" charset="0"/>
              </a:rPr>
              <a:t>kate</a:t>
            </a:r>
            <a:r>
              <a:rPr lang="en-US" b="0" i="0" dirty="0">
                <a:solidFill>
                  <a:srgbClr val="323232"/>
                </a:solidFill>
                <a:effectLst/>
                <a:latin typeface="Roboto" panose="02000000000000000000" pitchFamily="2" charset="0"/>
              </a:rPr>
              <a:t> , the “ fatty “ !</a:t>
            </a:r>
            <a:endParaRPr lang="fa-IR" b="0" i="0" dirty="0">
              <a:solidFill>
                <a:srgbClr val="323232"/>
              </a:solidFill>
              <a:effectLst/>
              <a:latin typeface="Roboto" panose="02000000000000000000" pitchFamily="2" charset="0"/>
            </a:endParaRPr>
          </a:p>
          <a:p>
            <a:pPr marL="0" indent="0" algn="l">
              <a:lnSpc>
                <a:spcPct val="150000"/>
              </a:lnSpc>
              <a:buNone/>
            </a:pPr>
            <a:r>
              <a:rPr lang="en-US" b="0" i="0" dirty="0">
                <a:solidFill>
                  <a:srgbClr val="323232"/>
                </a:solidFill>
                <a:effectLst/>
                <a:latin typeface="Roboto" panose="02000000000000000000" pitchFamily="2" charset="0"/>
              </a:rPr>
              <a:t>Kate is 21 years of age and has struggled with her weight all her life. She remembers back in primary school how the kids used to call her “fatty” and would not want to play with her. The taunting continued throughout high school however it was more subtle. Kate found it difficult to make friends and often found herself excluded from social events.</a:t>
            </a:r>
          </a:p>
          <a:p>
            <a:pPr marL="0" indent="0" algn="l">
              <a:lnSpc>
                <a:spcPct val="150000"/>
              </a:lnSpc>
              <a:buNone/>
            </a:pPr>
            <a:r>
              <a:rPr lang="en-US" b="0" i="0" dirty="0">
                <a:solidFill>
                  <a:srgbClr val="323232"/>
                </a:solidFill>
                <a:effectLst/>
                <a:latin typeface="Roboto" panose="02000000000000000000" pitchFamily="2" charset="0"/>
              </a:rPr>
              <a:t>Although Kate’s mother is very supportive, the put downs continued at home. Kate’s father would say things like “why don’t you go on a diet” or “what are you eating that for it’s only going to make you fatter”. Her elder brother was embarrassed to be seen with her and to make things worse, he was quite athletic.</a:t>
            </a:r>
          </a:p>
          <a:p>
            <a:pPr marL="0" indent="0">
              <a:lnSpc>
                <a:spcPct val="150000"/>
              </a:lnSpc>
              <a:buNone/>
            </a:pPr>
            <a:endParaRPr lang="en-US" dirty="0"/>
          </a:p>
        </p:txBody>
      </p:sp>
    </p:spTree>
    <p:extLst>
      <p:ext uri="{BB962C8B-B14F-4D97-AF65-F5344CB8AC3E}">
        <p14:creationId xmlns:p14="http://schemas.microsoft.com/office/powerpoint/2010/main" val="2839315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5623" y="577049"/>
            <a:ext cx="10653204" cy="5628442"/>
          </a:xfrm>
        </p:spPr>
        <p:txBody>
          <a:bodyPr>
            <a:normAutofit/>
          </a:bodyPr>
          <a:lstStyle/>
          <a:p>
            <a:pPr algn="l">
              <a:lnSpc>
                <a:spcPct val="170000"/>
              </a:lnSpc>
            </a:pPr>
            <a:r>
              <a:rPr lang="en-US" sz="1400" dirty="0">
                <a:solidFill>
                  <a:schemeClr val="tx1"/>
                </a:solidFill>
              </a:rPr>
              <a:t>Hi ! I hope that you’re having a pleasant time. Today is your final exam so I wish you a summer full of happiness and joy. ☺</a:t>
            </a:r>
          </a:p>
          <a:p>
            <a:pPr algn="l">
              <a:lnSpc>
                <a:spcPct val="170000"/>
              </a:lnSpc>
            </a:pPr>
            <a:r>
              <a:rPr lang="en-US" sz="1400" dirty="0">
                <a:solidFill>
                  <a:schemeClr val="tx1"/>
                </a:solidFill>
              </a:rPr>
              <a:t>Read the text below and try to find out what is the main character’s problem ( or even positive behavior )  based on what you’ve learned in this class.  remember that there is no right or wrong answer so give me your own analyze and thoughts . For example you can say the problem is because of the main character’s self control issues. Now that you have figured this out tell me what you know about the problem and how can this person overcome it. Best of luck ❤</a:t>
            </a:r>
          </a:p>
          <a:p>
            <a:pPr algn="l">
              <a:lnSpc>
                <a:spcPct val="170000"/>
              </a:lnSpc>
            </a:pPr>
            <a:r>
              <a:rPr lang="en-US" sz="1400" dirty="0">
                <a:solidFill>
                  <a:schemeClr val="tx1"/>
                </a:solidFill>
              </a:rPr>
              <a:t>Case to study : Lara and her responsibilities</a:t>
            </a:r>
          </a:p>
          <a:p>
            <a:pPr algn="l">
              <a:lnSpc>
                <a:spcPct val="170000"/>
              </a:lnSpc>
            </a:pPr>
            <a:r>
              <a:rPr lang="en-US" sz="1400" dirty="0">
                <a:solidFill>
                  <a:schemeClr val="tx1"/>
                </a:solidFill>
              </a:rPr>
              <a:t>She has being in the same company for the past 15 years and was recently promoted to a managerial position, following the completion of her first degree. Since assuming her new position, she has become very anxious about her ability to function in her new capacity. She has been feeling lethargic and struggles to get up in the morning to go to work. The position requires her using computers more than she was previously accustomed and despite the fact that she has undergone training, she feels incompetent especially in the preparation of reports. She feels unsure about what she wants to do with her life and feels that she is not good at anything. She fears losing her job because she feels, she will not be able to get another job and so would not be able to take care of the family.</a:t>
            </a:r>
          </a:p>
        </p:txBody>
      </p:sp>
    </p:spTree>
    <p:extLst>
      <p:ext uri="{BB962C8B-B14F-4D97-AF65-F5344CB8AC3E}">
        <p14:creationId xmlns:p14="http://schemas.microsoft.com/office/powerpoint/2010/main" val="14870441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1735</TotalTime>
  <Words>1212</Words>
  <Application>Microsoft Office PowerPoint</Application>
  <PresentationFormat>Widescreen</PresentationFormat>
  <Paragraphs>23</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Roboto</vt:lpstr>
      <vt:lpstr>Roboto local</vt:lpstr>
      <vt:lpstr>Trebuchet MS</vt:lpstr>
      <vt:lpstr>Wingdings 3</vt:lpstr>
      <vt:lpstr>Facet</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fateme vm</dc:creator>
  <cp:lastModifiedBy>fateme vm</cp:lastModifiedBy>
  <cp:revision>5</cp:revision>
  <cp:lastPrinted>2021-06-04T19:20:49Z</cp:lastPrinted>
  <dcterms:created xsi:type="dcterms:W3CDTF">2021-05-03T07:56:18Z</dcterms:created>
  <dcterms:modified xsi:type="dcterms:W3CDTF">2021-06-04T19:21:03Z</dcterms:modified>
</cp:coreProperties>
</file>